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rts/chart1.xml" ContentType="application/vnd.openxmlformats-officedocument.drawingml.chart+xml"/>
  <Override PartName="/ppt/notesSlides/notesSlide61.xml" ContentType="application/vnd.openxmlformats-officedocument.presentationml.notesSlide+xml"/>
  <Override PartName="/ppt/charts/chart2.xml" ContentType="application/vnd.openxmlformats-officedocument.drawingml.chart+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328" r:id="rId27"/>
    <p:sldId id="281" r:id="rId28"/>
    <p:sldId id="284" r:id="rId29"/>
    <p:sldId id="327" r:id="rId30"/>
    <p:sldId id="329"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30"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Franklin Gothic Book"/>
        <a:ea typeface="Franklin Gothic Book"/>
        <a:cs typeface="Franklin Gothic Book"/>
        <a:sym typeface="Franklin Gothic Book"/>
      </a:defRPr>
    </a:lvl1pPr>
    <a:lvl2pPr marL="0" marR="0" indent="4572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Franklin Gothic Book"/>
        <a:ea typeface="Franklin Gothic Book"/>
        <a:cs typeface="Franklin Gothic Book"/>
        <a:sym typeface="Franklin Gothic Book"/>
      </a:defRPr>
    </a:lvl2pPr>
    <a:lvl3pPr marL="0" marR="0" indent="9144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Franklin Gothic Book"/>
        <a:ea typeface="Franklin Gothic Book"/>
        <a:cs typeface="Franklin Gothic Book"/>
        <a:sym typeface="Franklin Gothic Book"/>
      </a:defRPr>
    </a:lvl3pPr>
    <a:lvl4pPr marL="0" marR="0" indent="13716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Franklin Gothic Book"/>
        <a:ea typeface="Franklin Gothic Book"/>
        <a:cs typeface="Franklin Gothic Book"/>
        <a:sym typeface="Franklin Gothic Book"/>
      </a:defRPr>
    </a:lvl4pPr>
    <a:lvl5pPr marL="0" marR="0" indent="18288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Franklin Gothic Book"/>
        <a:ea typeface="Franklin Gothic Book"/>
        <a:cs typeface="Franklin Gothic Book"/>
        <a:sym typeface="Franklin Gothic Book"/>
      </a:defRPr>
    </a:lvl5pPr>
    <a:lvl6pPr marL="0" marR="0" indent="22860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Franklin Gothic Book"/>
        <a:ea typeface="Franklin Gothic Book"/>
        <a:cs typeface="Franklin Gothic Book"/>
        <a:sym typeface="Franklin Gothic Book"/>
      </a:defRPr>
    </a:lvl6pPr>
    <a:lvl7pPr marL="0" marR="0" indent="27432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Franklin Gothic Book"/>
        <a:ea typeface="Franklin Gothic Book"/>
        <a:cs typeface="Franklin Gothic Book"/>
        <a:sym typeface="Franklin Gothic Book"/>
      </a:defRPr>
    </a:lvl7pPr>
    <a:lvl8pPr marL="0" marR="0" indent="32004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Franklin Gothic Book"/>
        <a:ea typeface="Franklin Gothic Book"/>
        <a:cs typeface="Franklin Gothic Book"/>
        <a:sym typeface="Franklin Gothic Book"/>
      </a:defRPr>
    </a:lvl8pPr>
    <a:lvl9pPr marL="0" marR="0" indent="36576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Franklin Gothic Book"/>
        <a:ea typeface="Franklin Gothic Book"/>
        <a:cs typeface="Franklin Gothic Book"/>
        <a:sym typeface="Franklin Gothic Book"/>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
          <a:latin typeface="Franklin Gothic Book"/>
          <a:ea typeface="Franklin Gothic Book"/>
          <a:cs typeface="Franklin Gothic Book"/>
        </a:font>
        <a:srgbClr val="000000"/>
      </a:tcTxStyle>
      <a:tcStyle>
        <a:tcBdr>
          <a:left>
            <a:ln w="9525" cap="flat">
              <a:solidFill>
                <a:srgbClr val="C07224"/>
              </a:solidFill>
              <a:prstDash val="solid"/>
              <a:bevel/>
            </a:ln>
          </a:left>
          <a:right>
            <a:ln w="9525" cap="flat">
              <a:solidFill>
                <a:srgbClr val="C07224"/>
              </a:solidFill>
              <a:prstDash val="solid"/>
              <a:bevel/>
            </a:ln>
          </a:right>
          <a:top>
            <a:ln w="9525" cap="flat">
              <a:solidFill>
                <a:srgbClr val="C07224"/>
              </a:solidFill>
              <a:prstDash val="solid"/>
              <a:bevel/>
            </a:ln>
          </a:top>
          <a:bottom>
            <a:ln w="9525" cap="flat">
              <a:solidFill>
                <a:srgbClr val="C07224"/>
              </a:solidFill>
              <a:prstDash val="solid"/>
              <a:bevel/>
            </a:ln>
          </a:bottom>
          <a:insideH>
            <a:ln w="9525" cap="flat">
              <a:solidFill>
                <a:srgbClr val="C07224"/>
              </a:solidFill>
              <a:prstDash val="solid"/>
              <a:bevel/>
            </a:ln>
          </a:insideH>
          <a:insideV>
            <a:ln w="9525" cap="flat">
              <a:solidFill>
                <a:srgbClr val="C07224"/>
              </a:solidFill>
              <a:prstDash val="solid"/>
              <a:bevel/>
            </a:ln>
          </a:insideV>
        </a:tcBdr>
        <a:fill>
          <a:solidFill>
            <a:schemeClr val="accent6">
              <a:alpha val="40000"/>
            </a:schemeClr>
          </a:solidFill>
        </a:fill>
      </a:tcStyle>
    </a:wholeTbl>
    <a:band2H>
      <a:tcTxStyle/>
      <a:tcStyle>
        <a:tcBdr/>
        <a:fill>
          <a:solidFill>
            <a:srgbClr val="FFFFFF"/>
          </a:solidFill>
        </a:fill>
      </a:tcStyle>
    </a:band2H>
    <a:firstCol>
      <a:tcTxStyle b="on" i="on">
        <a:font>
          <a:latin typeface="Franklin Gothic Book"/>
          <a:ea typeface="Franklin Gothic Book"/>
          <a:cs typeface="Franklin Gothic Book"/>
        </a:font>
        <a:srgbClr val="000000"/>
      </a:tcTxStyle>
      <a:tcStyle>
        <a:tcBdr>
          <a:left>
            <a:ln w="9525" cap="flat">
              <a:solidFill>
                <a:srgbClr val="C07224"/>
              </a:solidFill>
              <a:prstDash val="solid"/>
              <a:bevel/>
            </a:ln>
          </a:left>
          <a:right>
            <a:ln w="25400" cap="flat">
              <a:solidFill>
                <a:schemeClr val="accent6"/>
              </a:solidFill>
              <a:prstDash val="solid"/>
              <a:bevel/>
            </a:ln>
          </a:right>
          <a:top>
            <a:ln w="9525" cap="flat">
              <a:solidFill>
                <a:srgbClr val="C07224"/>
              </a:solidFill>
              <a:prstDash val="solid"/>
              <a:bevel/>
            </a:ln>
          </a:top>
          <a:bottom>
            <a:ln w="9525" cap="flat">
              <a:solidFill>
                <a:srgbClr val="C07224"/>
              </a:solidFill>
              <a:prstDash val="solid"/>
              <a:bevel/>
            </a:ln>
          </a:bottom>
          <a:insideH>
            <a:ln w="9525" cap="flat">
              <a:solidFill>
                <a:srgbClr val="C07224"/>
              </a:solidFill>
              <a:prstDash val="solid"/>
              <a:bevel/>
            </a:ln>
          </a:insideH>
          <a:insideV>
            <a:ln w="9525" cap="flat">
              <a:solidFill>
                <a:srgbClr val="C07224"/>
              </a:solidFill>
              <a:prstDash val="solid"/>
              <a:bevel/>
            </a:ln>
          </a:insideV>
        </a:tcBdr>
        <a:fill>
          <a:solidFill>
            <a:schemeClr val="accent6">
              <a:alpha val="40000"/>
            </a:schemeClr>
          </a:solidFill>
        </a:fill>
      </a:tcStyle>
    </a:firstCol>
    <a:lastRow>
      <a:tcTxStyle b="on" i="on">
        <a:font>
          <a:latin typeface="Franklin Gothic Book"/>
          <a:ea typeface="Franklin Gothic Book"/>
          <a:cs typeface="Franklin Gothic Book"/>
        </a:font>
        <a:srgbClr val="000000"/>
      </a:tcTxStyle>
      <a:tcStyle>
        <a:tcBdr>
          <a:left>
            <a:ln w="12700" cap="flat">
              <a:noFill/>
              <a:miter lim="400000"/>
            </a:ln>
          </a:left>
          <a:right>
            <a:ln w="12700" cap="flat">
              <a:noFill/>
              <a:miter lim="400000"/>
            </a:ln>
          </a:right>
          <a:top>
            <a:ln w="25400" cap="flat">
              <a:solidFill>
                <a:schemeClr val="accent6"/>
              </a:solidFill>
              <a:prstDash val="solid"/>
              <a:bevel/>
            </a:ln>
          </a:top>
          <a:bottom>
            <a:ln w="25400" cap="flat">
              <a:solidFill>
                <a:schemeClr val="accent6"/>
              </a:solidFill>
              <a:prstDash val="solid"/>
              <a:bevel/>
            </a:ln>
          </a:bottom>
          <a:insideH>
            <a:ln w="12700" cap="flat">
              <a:noFill/>
              <a:miter lim="400000"/>
            </a:ln>
          </a:insideH>
          <a:insideV>
            <a:ln w="12700" cap="flat">
              <a:noFill/>
              <a:miter lim="400000"/>
            </a:ln>
          </a:insideV>
        </a:tcBdr>
        <a:fill>
          <a:noFill/>
        </a:fill>
      </a:tcStyle>
    </a:lastRow>
    <a:firstRow>
      <a:tcTxStyle b="on" i="on">
        <a:font>
          <a:latin typeface="Franklin Gothic Book"/>
          <a:ea typeface="Franklin Gothic Book"/>
          <a:cs typeface="Franklin Gothic Book"/>
        </a:font>
        <a:srgbClr val="FFFFFF"/>
      </a:tcTxStyle>
      <a:tcStyle>
        <a:tcBdr>
          <a:left>
            <a:ln w="12700" cap="flat">
              <a:noFill/>
              <a:miter lim="400000"/>
            </a:ln>
          </a:left>
          <a:right>
            <a:ln w="12700" cap="flat">
              <a:noFill/>
              <a:miter lim="400000"/>
            </a:ln>
          </a:right>
          <a:top>
            <a:ln w="9525" cap="flat">
              <a:solidFill>
                <a:srgbClr val="C07224"/>
              </a:solidFill>
              <a:prstDash val="solid"/>
              <a:bevel/>
            </a:ln>
          </a:top>
          <a:bottom>
            <a:ln w="25400" cap="flat">
              <a:solidFill>
                <a:srgbClr val="FFFFFF"/>
              </a:solidFill>
              <a:prstDash val="solid"/>
              <a:bevel/>
            </a:ln>
          </a:bottom>
          <a:insideH>
            <a:ln w="12700" cap="flat">
              <a:noFill/>
              <a:miter lim="400000"/>
            </a:ln>
          </a:insideH>
          <a:insideV>
            <a:ln w="12700" cap="flat">
              <a:noFill/>
              <a:miter lim="400000"/>
            </a:ln>
          </a:insideV>
        </a:tcBdr>
        <a:fill>
          <a:solidFill>
            <a:schemeClr val="accent6"/>
          </a:solidFill>
        </a:fill>
      </a:tcStyle>
    </a:firstRow>
  </a:tblStyle>
  <a:tblStyle styleId="{C7B018BB-80A7-4F77-B60F-C8B233D01FF8}" styleName="">
    <a:tblBg/>
    <a:wholeTbl>
      <a:tcTxStyle b="on" i="on">
        <a:font>
          <a:latin typeface="Franklin Gothic Book"/>
          <a:ea typeface="Franklin Gothic Book"/>
          <a:cs typeface="Franklin Gothic Book"/>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9DFCC"/>
          </a:solidFill>
        </a:fill>
      </a:tcStyle>
    </a:wholeTbl>
    <a:band2H>
      <a:tcTxStyle/>
      <a:tcStyle>
        <a:tcBdr/>
        <a:fill>
          <a:solidFill>
            <a:srgbClr val="FCF0E7"/>
          </a:solidFill>
        </a:fill>
      </a:tcStyle>
    </a:band2H>
    <a:firstCol>
      <a:tcTxStyle b="on" i="on">
        <a:font>
          <a:latin typeface="Franklin Gothic Book"/>
          <a:ea typeface="Franklin Gothic Book"/>
          <a:cs typeface="Franklin Gothic Book"/>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firstCol>
    <a:lastRow>
      <a:tcTxStyle b="on" i="on">
        <a:font>
          <a:latin typeface="Franklin Gothic Book"/>
          <a:ea typeface="Franklin Gothic Book"/>
          <a:cs typeface="Franklin Gothic Book"/>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lastRow>
    <a:firstRow>
      <a:tcTxStyle b="on" i="on">
        <a:font>
          <a:latin typeface="Franklin Gothic Book"/>
          <a:ea typeface="Franklin Gothic Book"/>
          <a:cs typeface="Franklin Gothic Book"/>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firstRow>
  </a:tblStyle>
  <a:tblStyle styleId="{EEE7283C-3CF3-47DC-8721-378D4A62B228}" styleName="">
    <a:tblBg/>
    <a:wholeTbl>
      <a:tcTxStyle b="on" i="on">
        <a:font>
          <a:latin typeface="Franklin Gothic Book"/>
          <a:ea typeface="Franklin Gothic Book"/>
          <a:cs typeface="Franklin Gothic Book"/>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E5DAD7"/>
          </a:solidFill>
        </a:fill>
      </a:tcStyle>
    </a:wholeTbl>
    <a:band2H>
      <a:tcTxStyle/>
      <a:tcStyle>
        <a:tcBdr/>
        <a:fill>
          <a:solidFill>
            <a:srgbClr val="F2EDEC"/>
          </a:solidFill>
        </a:fill>
      </a:tcStyle>
    </a:band2H>
    <a:firstCol>
      <a:tcTxStyle b="on" i="on">
        <a:font>
          <a:latin typeface="Franklin Gothic Book"/>
          <a:ea typeface="Franklin Gothic Book"/>
          <a:cs typeface="Franklin Gothic Book"/>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3"/>
          </a:solidFill>
        </a:fill>
      </a:tcStyle>
    </a:firstCol>
    <a:lastRow>
      <a:tcTxStyle b="on" i="on">
        <a:font>
          <a:latin typeface="Franklin Gothic Book"/>
          <a:ea typeface="Franklin Gothic Book"/>
          <a:cs typeface="Franklin Gothic Book"/>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3"/>
          </a:solidFill>
        </a:fill>
      </a:tcStyle>
    </a:lastRow>
    <a:firstRow>
      <a:tcTxStyle b="on" i="on">
        <a:font>
          <a:latin typeface="Franklin Gothic Book"/>
          <a:ea typeface="Franklin Gothic Book"/>
          <a:cs typeface="Franklin Gothic Book"/>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3"/>
          </a:solidFill>
        </a:fill>
      </a:tcStyle>
    </a:firstRow>
  </a:tblStyle>
  <a:tblStyle styleId="{CF821DB8-F4EB-4A41-A1BA-3FCAFE7338EE}" styleName="">
    <a:tblBg/>
    <a:wholeTbl>
      <a:tcTxStyle b="on" i="on">
        <a:font>
          <a:latin typeface="Franklin Gothic Book"/>
          <a:ea typeface="Franklin Gothic Book"/>
          <a:cs typeface="Franklin Gothic Book"/>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E9D5CB"/>
          </a:solidFill>
        </a:fill>
      </a:tcStyle>
    </a:wholeTbl>
    <a:band2H>
      <a:tcTxStyle/>
      <a:tcStyle>
        <a:tcBdr/>
        <a:fill>
          <a:solidFill>
            <a:srgbClr val="F4EBE7"/>
          </a:solidFill>
        </a:fill>
      </a:tcStyle>
    </a:band2H>
    <a:firstCol>
      <a:tcTxStyle b="on" i="on">
        <a:font>
          <a:latin typeface="Franklin Gothic Book"/>
          <a:ea typeface="Franklin Gothic Book"/>
          <a:cs typeface="Franklin Gothic Book"/>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6"/>
          </a:solidFill>
        </a:fill>
      </a:tcStyle>
    </a:firstCol>
    <a:lastRow>
      <a:tcTxStyle b="on" i="on">
        <a:font>
          <a:latin typeface="Franklin Gothic Book"/>
          <a:ea typeface="Franklin Gothic Book"/>
          <a:cs typeface="Franklin Gothic Book"/>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6"/>
          </a:solidFill>
        </a:fill>
      </a:tcStyle>
    </a:lastRow>
    <a:firstRow>
      <a:tcTxStyle b="on" i="on">
        <a:font>
          <a:latin typeface="Franklin Gothic Book"/>
          <a:ea typeface="Franklin Gothic Book"/>
          <a:cs typeface="Franklin Gothic Book"/>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6"/>
          </a:solidFill>
        </a:fill>
      </a:tcStyle>
    </a:firstRow>
  </a:tblStyle>
  <a:tblStyle styleId="{33BA23B1-9221-436E-865A-0063620EA4FD}" styleName="">
    <a:tblBg/>
    <a:wholeTbl>
      <a:tcTxStyle b="on" i="on">
        <a:font>
          <a:latin typeface="Franklin Gothic Book"/>
          <a:ea typeface="Franklin Gothic Book"/>
          <a:cs typeface="Franklin Gothic Book"/>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n">
        <a:font>
          <a:latin typeface="Franklin Gothic Book"/>
          <a:ea typeface="Franklin Gothic Book"/>
          <a:cs typeface="Franklin Gothic Book"/>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
          <a:latin typeface="Franklin Gothic Book"/>
          <a:ea typeface="Franklin Gothic Book"/>
          <a:cs typeface="Franklin Gothic Book"/>
        </a:font>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Franklin Gothic Book"/>
          <a:ea typeface="Franklin Gothic Book"/>
          <a:cs typeface="Franklin Gothic Book"/>
        </a:font>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n" i="on">
        <a:font>
          <a:latin typeface="Franklin Gothic Book"/>
          <a:ea typeface="Franklin Gothic Book"/>
          <a:cs typeface="Franklin Gothic Book"/>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a:tcStyle>
        <a:tcBdr/>
        <a:fill>
          <a:solidFill>
            <a:srgbClr val="E6E6E6"/>
          </a:solidFill>
        </a:fill>
      </a:tcStyle>
    </a:band2H>
    <a:firstCol>
      <a:tcTxStyle b="on" i="on">
        <a:font>
          <a:latin typeface="Franklin Gothic Book"/>
          <a:ea typeface="Franklin Gothic Book"/>
          <a:cs typeface="Franklin Gothic Book"/>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0000"/>
          </a:solidFill>
        </a:fill>
      </a:tcStyle>
    </a:firstCol>
    <a:lastRow>
      <a:tcTxStyle b="on" i="on">
        <a:font>
          <a:latin typeface="Franklin Gothic Book"/>
          <a:ea typeface="Franklin Gothic Book"/>
          <a:cs typeface="Franklin Gothic Book"/>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0000"/>
          </a:solidFill>
        </a:fill>
      </a:tcStyle>
    </a:lastRow>
    <a:firstRow>
      <a:tcTxStyle b="on" i="on">
        <a:font>
          <a:latin typeface="Franklin Gothic Book"/>
          <a:ea typeface="Franklin Gothic Book"/>
          <a:cs typeface="Franklin Gothic Book"/>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9216"/>
    <p:restoredTop sz="79936"/>
  </p:normalViewPr>
  <p:slideViewPr>
    <p:cSldViewPr snapToGrid="0" snapToObjects="1">
      <p:cViewPr varScale="1">
        <p:scale>
          <a:sx n="85" d="100"/>
          <a:sy n="85" d="100"/>
        </p:scale>
        <p:origin x="65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view3D>
      <c:rotX val="75"/>
      <c:hPercent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5.0000000000000001E-3"/>
          <c:y val="5.0000000000000001E-3"/>
          <c:w val="0.99"/>
          <c:h val="0.98750000000000004"/>
        </c:manualLayout>
      </c:layout>
      <c:pie3DChart>
        <c:varyColors val="0"/>
        <c:ser>
          <c:idx val="0"/>
          <c:order val="0"/>
          <c:tx>
            <c:strRef>
              <c:f>Sheet1!$A$2</c:f>
              <c:strCache>
                <c:ptCount val="1"/>
                <c:pt idx="0">
                  <c:v>Solving Equations</c:v>
                </c:pt>
              </c:strCache>
            </c:strRef>
          </c:tx>
          <c:spPr>
            <a:gradFill flip="none" rotWithShape="1">
              <a:gsLst>
                <a:gs pos="0">
                  <a:srgbClr val="FFA51F"/>
                </a:gs>
                <a:gs pos="100000">
                  <a:srgbClr val="FFD6B5"/>
                </a:gs>
              </a:gsLst>
              <a:lin ang="16200000" scaled="0"/>
            </a:gradFill>
            <a:ln w="12700" cap="flat">
              <a:noFill/>
              <a:miter lim="400000"/>
            </a:ln>
            <a:effectLst/>
            <a:sp3d prstMaterial="matte"/>
          </c:spPr>
          <c:explosion val="25"/>
          <c:dPt>
            <c:idx val="0"/>
            <c:bubble3D val="0"/>
            <c:extLst>
              <c:ext xmlns:c16="http://schemas.microsoft.com/office/drawing/2014/chart" uri="{C3380CC4-5D6E-409C-BE32-E72D297353CC}">
                <c16:uniqueId val="{00000001-613D-D245-8FDA-679236B516AE}"/>
              </c:ext>
            </c:extLst>
          </c:dPt>
          <c:dLbls>
            <c:dLbl>
              <c:idx val="0"/>
              <c:numFmt formatCode="0" sourceLinked="0"/>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01-613D-D245-8FDA-679236B516AE}"/>
                </c:ext>
              </c:extLst>
            </c:dLbl>
            <c:numFmt formatCode="0" sourceLinked="0"/>
            <c:spPr>
              <a:noFill/>
              <a:ln>
                <a:noFill/>
              </a:ln>
              <a:effectLst/>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showLeaderLines val="0"/>
            <c:extLst>
              <c:ext xmlns:c15="http://schemas.microsoft.com/office/drawing/2012/chart" uri="{CE6537A1-D6FC-4f65-9D91-7224C49458BB}"/>
            </c:extLst>
          </c:dLbls>
          <c:cat>
            <c:strRef>
              <c:f>Sheet1!$B$1:$B$1</c:f>
              <c:strCache>
                <c:ptCount val="1"/>
                <c:pt idx="0">
                  <c:v>Days</c:v>
                </c:pt>
              </c:strCache>
            </c:strRef>
          </c:cat>
          <c:val>
            <c:numRef>
              <c:f>Sheet1!$B$2:$B$2</c:f>
              <c:numCache>
                <c:formatCode>General</c:formatCode>
                <c:ptCount val="1"/>
                <c:pt idx="0">
                  <c:v>15</c:v>
                </c:pt>
              </c:numCache>
            </c:numRef>
          </c:val>
          <c:extLst>
            <c:ext xmlns:c16="http://schemas.microsoft.com/office/drawing/2014/chart" uri="{C3380CC4-5D6E-409C-BE32-E72D297353CC}">
              <c16:uniqueId val="{00000002-613D-D245-8FDA-679236B516AE}"/>
            </c:ext>
          </c:extLst>
        </c:ser>
        <c:ser>
          <c:idx val="0"/>
          <c:order val="1"/>
          <c:tx>
            <c:strRef>
              <c:f>Sheet1!$A$3</c:f>
              <c:strCache>
                <c:ptCount val="2"/>
                <c:pt idx="1">
                  <c:v>Review and Foundations of Algebra</c:v>
                </c:pt>
              </c:strCache>
            </c:strRef>
          </c:tx>
          <c:spPr>
            <a:gradFill flip="none" rotWithShape="1">
              <a:gsLst>
                <a:gs pos="0">
                  <a:srgbClr val="FFA51F"/>
                </a:gs>
                <a:gs pos="100000">
                  <a:srgbClr val="FFD6B5"/>
                </a:gs>
              </a:gsLst>
              <a:lin ang="16200000" scaled="0"/>
            </a:gradFill>
            <a:ln w="12700" cap="flat">
              <a:noFill/>
              <a:miter lim="400000"/>
            </a:ln>
            <a:effectLst/>
            <a:sp3d prstMaterial="matte"/>
          </c:spPr>
          <c:explosion val="25"/>
          <c:dPt>
            <c:idx val="0"/>
            <c:bubble3D val="0"/>
            <c:extLst>
              <c:ext xmlns:c16="http://schemas.microsoft.com/office/drawing/2014/chart" uri="{C3380CC4-5D6E-409C-BE32-E72D297353CC}">
                <c16:uniqueId val="{00000004-613D-D245-8FDA-679236B516AE}"/>
              </c:ext>
            </c:extLst>
          </c:dPt>
          <c:dLbls>
            <c:dLbl>
              <c:idx val="0"/>
              <c:numFmt formatCode="0" sourceLinked="0"/>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04-613D-D245-8FDA-679236B516AE}"/>
                </c:ext>
              </c:extLst>
            </c:dLbl>
            <c:numFmt formatCode="0" sourceLinked="0"/>
            <c:spPr>
              <a:noFill/>
              <a:ln>
                <a:noFill/>
              </a:ln>
              <a:effectLst/>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showLeaderLines val="0"/>
            <c:extLst>
              <c:ext xmlns:c15="http://schemas.microsoft.com/office/drawing/2012/chart" uri="{CE6537A1-D6FC-4f65-9D91-7224C49458BB}"/>
            </c:extLst>
          </c:dLbls>
          <c:cat>
            <c:strRef>
              <c:f>Sheet1!$B$1:$B$1</c:f>
              <c:strCache>
                <c:ptCount val="1"/>
                <c:pt idx="0">
                  <c:v>Days</c:v>
                </c:pt>
              </c:strCache>
            </c:strRef>
          </c:cat>
          <c:val>
            <c:numRef>
              <c:f>Sheet1!$B$3:$B$3</c:f>
              <c:numCache>
                <c:formatCode>General</c:formatCode>
                <c:ptCount val="1"/>
                <c:pt idx="0">
                  <c:v>20</c:v>
                </c:pt>
              </c:numCache>
            </c:numRef>
          </c:val>
          <c:extLst>
            <c:ext xmlns:c16="http://schemas.microsoft.com/office/drawing/2014/chart" uri="{C3380CC4-5D6E-409C-BE32-E72D297353CC}">
              <c16:uniqueId val="{00000005-613D-D245-8FDA-679236B516AE}"/>
            </c:ext>
          </c:extLst>
        </c:ser>
        <c:ser>
          <c:idx val="0"/>
          <c:order val="2"/>
          <c:tx>
            <c:strRef>
              <c:f>Sheet1!$A$4</c:f>
              <c:strCache>
                <c:ptCount val="3"/>
                <c:pt idx="2">
                  <c:v>Solving Inequalities</c:v>
                </c:pt>
              </c:strCache>
            </c:strRef>
          </c:tx>
          <c:spPr>
            <a:gradFill flip="none" rotWithShape="1">
              <a:gsLst>
                <a:gs pos="0">
                  <a:srgbClr val="FFA51F"/>
                </a:gs>
                <a:gs pos="100000">
                  <a:srgbClr val="FFD6B5"/>
                </a:gs>
              </a:gsLst>
              <a:lin ang="16200000" scaled="0"/>
            </a:gradFill>
            <a:ln w="12700" cap="flat">
              <a:noFill/>
              <a:miter lim="400000"/>
            </a:ln>
            <a:effectLst/>
            <a:sp3d prstMaterial="matte"/>
          </c:spPr>
          <c:explosion val="25"/>
          <c:dPt>
            <c:idx val="0"/>
            <c:bubble3D val="0"/>
            <c:extLst>
              <c:ext xmlns:c16="http://schemas.microsoft.com/office/drawing/2014/chart" uri="{C3380CC4-5D6E-409C-BE32-E72D297353CC}">
                <c16:uniqueId val="{00000007-613D-D245-8FDA-679236B516AE}"/>
              </c:ext>
            </c:extLst>
          </c:dPt>
          <c:dLbls>
            <c:dLbl>
              <c:idx val="0"/>
              <c:numFmt formatCode="0" sourceLinked="0"/>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07-613D-D245-8FDA-679236B516AE}"/>
                </c:ext>
              </c:extLst>
            </c:dLbl>
            <c:numFmt formatCode="0" sourceLinked="0"/>
            <c:spPr>
              <a:noFill/>
              <a:ln>
                <a:noFill/>
              </a:ln>
              <a:effectLst/>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showLeaderLines val="0"/>
            <c:extLst>
              <c:ext xmlns:c15="http://schemas.microsoft.com/office/drawing/2012/chart" uri="{CE6537A1-D6FC-4f65-9D91-7224C49458BB}"/>
            </c:extLst>
          </c:dLbls>
          <c:cat>
            <c:strRef>
              <c:f>Sheet1!$B$1:$B$1</c:f>
              <c:strCache>
                <c:ptCount val="1"/>
                <c:pt idx="0">
                  <c:v>Days</c:v>
                </c:pt>
              </c:strCache>
            </c:strRef>
          </c:cat>
          <c:val>
            <c:numRef>
              <c:f>Sheet1!$B$4:$B$4</c:f>
              <c:numCache>
                <c:formatCode>General</c:formatCode>
                <c:ptCount val="1"/>
                <c:pt idx="0">
                  <c:v>15</c:v>
                </c:pt>
              </c:numCache>
            </c:numRef>
          </c:val>
          <c:extLst>
            <c:ext xmlns:c16="http://schemas.microsoft.com/office/drawing/2014/chart" uri="{C3380CC4-5D6E-409C-BE32-E72D297353CC}">
              <c16:uniqueId val="{00000008-613D-D245-8FDA-679236B516AE}"/>
            </c:ext>
          </c:extLst>
        </c:ser>
        <c:ser>
          <c:idx val="0"/>
          <c:order val="3"/>
          <c:tx>
            <c:strRef>
              <c:f>Sheet1!$A$5</c:f>
              <c:strCache>
                <c:ptCount val="4"/>
                <c:pt idx="3">
                  <c:v>Intro to Functions</c:v>
                </c:pt>
              </c:strCache>
            </c:strRef>
          </c:tx>
          <c:spPr>
            <a:gradFill flip="none" rotWithShape="1">
              <a:gsLst>
                <a:gs pos="0">
                  <a:srgbClr val="FFA51F"/>
                </a:gs>
                <a:gs pos="100000">
                  <a:srgbClr val="FFD6B5"/>
                </a:gs>
              </a:gsLst>
              <a:lin ang="16200000" scaled="0"/>
            </a:gradFill>
            <a:ln w="12700" cap="flat">
              <a:noFill/>
              <a:miter lim="400000"/>
            </a:ln>
            <a:effectLst/>
            <a:sp3d prstMaterial="matte"/>
          </c:spPr>
          <c:explosion val="25"/>
          <c:dPt>
            <c:idx val="0"/>
            <c:bubble3D val="0"/>
            <c:extLst>
              <c:ext xmlns:c16="http://schemas.microsoft.com/office/drawing/2014/chart" uri="{C3380CC4-5D6E-409C-BE32-E72D297353CC}">
                <c16:uniqueId val="{0000000A-613D-D245-8FDA-679236B516AE}"/>
              </c:ext>
            </c:extLst>
          </c:dPt>
          <c:dLbls>
            <c:dLbl>
              <c:idx val="0"/>
              <c:numFmt formatCode="0" sourceLinked="0"/>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0A-613D-D245-8FDA-679236B516AE}"/>
                </c:ext>
              </c:extLst>
            </c:dLbl>
            <c:numFmt formatCode="0" sourceLinked="0"/>
            <c:spPr>
              <a:noFill/>
              <a:ln>
                <a:noFill/>
              </a:ln>
              <a:effectLst/>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showLeaderLines val="0"/>
            <c:extLst>
              <c:ext xmlns:c15="http://schemas.microsoft.com/office/drawing/2012/chart" uri="{CE6537A1-D6FC-4f65-9D91-7224C49458BB}"/>
            </c:extLst>
          </c:dLbls>
          <c:cat>
            <c:strRef>
              <c:f>Sheet1!$B$1:$B$1</c:f>
              <c:strCache>
                <c:ptCount val="1"/>
                <c:pt idx="0">
                  <c:v>Days</c:v>
                </c:pt>
              </c:strCache>
            </c:strRef>
          </c:cat>
          <c:val>
            <c:numRef>
              <c:f>Sheet1!$B$5:$B$5</c:f>
              <c:numCache>
                <c:formatCode>General</c:formatCode>
                <c:ptCount val="1"/>
                <c:pt idx="0">
                  <c:v>20</c:v>
                </c:pt>
              </c:numCache>
            </c:numRef>
          </c:val>
          <c:extLst>
            <c:ext xmlns:c16="http://schemas.microsoft.com/office/drawing/2014/chart" uri="{C3380CC4-5D6E-409C-BE32-E72D297353CC}">
              <c16:uniqueId val="{0000000B-613D-D245-8FDA-679236B516AE}"/>
            </c:ext>
          </c:extLst>
        </c:ser>
        <c:ser>
          <c:idx val="0"/>
          <c:order val="4"/>
          <c:tx>
            <c:strRef>
              <c:f>Sheet1!$A$6</c:f>
              <c:strCache>
                <c:ptCount val="5"/>
                <c:pt idx="4">
                  <c:v>Linear Functions</c:v>
                </c:pt>
              </c:strCache>
            </c:strRef>
          </c:tx>
          <c:spPr>
            <a:gradFill flip="none" rotWithShape="1">
              <a:gsLst>
                <a:gs pos="0">
                  <a:srgbClr val="FFA51F"/>
                </a:gs>
                <a:gs pos="100000">
                  <a:srgbClr val="FFD6B5"/>
                </a:gs>
              </a:gsLst>
              <a:lin ang="16200000" scaled="0"/>
            </a:gradFill>
            <a:ln w="12700" cap="flat">
              <a:noFill/>
              <a:miter lim="400000"/>
            </a:ln>
            <a:effectLst/>
            <a:sp3d prstMaterial="matte"/>
          </c:spPr>
          <c:explosion val="25"/>
          <c:dPt>
            <c:idx val="0"/>
            <c:bubble3D val="0"/>
            <c:extLst>
              <c:ext xmlns:c16="http://schemas.microsoft.com/office/drawing/2014/chart" uri="{C3380CC4-5D6E-409C-BE32-E72D297353CC}">
                <c16:uniqueId val="{0000000D-613D-D245-8FDA-679236B516AE}"/>
              </c:ext>
            </c:extLst>
          </c:dPt>
          <c:dLbls>
            <c:dLbl>
              <c:idx val="0"/>
              <c:numFmt formatCode="0" sourceLinked="0"/>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0D-613D-D245-8FDA-679236B516AE}"/>
                </c:ext>
              </c:extLst>
            </c:dLbl>
            <c:numFmt formatCode="0" sourceLinked="0"/>
            <c:spPr>
              <a:noFill/>
              <a:ln>
                <a:noFill/>
              </a:ln>
              <a:effectLst/>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showLeaderLines val="0"/>
            <c:extLst>
              <c:ext xmlns:c15="http://schemas.microsoft.com/office/drawing/2012/chart" uri="{CE6537A1-D6FC-4f65-9D91-7224C49458BB}"/>
            </c:extLst>
          </c:dLbls>
          <c:cat>
            <c:strRef>
              <c:f>Sheet1!$B$1:$B$1</c:f>
              <c:strCache>
                <c:ptCount val="1"/>
                <c:pt idx="0">
                  <c:v>Days</c:v>
                </c:pt>
              </c:strCache>
            </c:strRef>
          </c:cat>
          <c:val>
            <c:numRef>
              <c:f>Sheet1!$B$6:$B$6</c:f>
              <c:numCache>
                <c:formatCode>General</c:formatCode>
                <c:ptCount val="1"/>
                <c:pt idx="0">
                  <c:v>20</c:v>
                </c:pt>
              </c:numCache>
            </c:numRef>
          </c:val>
          <c:extLst>
            <c:ext xmlns:c16="http://schemas.microsoft.com/office/drawing/2014/chart" uri="{C3380CC4-5D6E-409C-BE32-E72D297353CC}">
              <c16:uniqueId val="{0000000E-613D-D245-8FDA-679236B516AE}"/>
            </c:ext>
          </c:extLst>
        </c:ser>
        <c:ser>
          <c:idx val="0"/>
          <c:order val="5"/>
          <c:tx>
            <c:strRef>
              <c:f>Sheet1!$A$7</c:f>
              <c:strCache>
                <c:ptCount val="6"/>
                <c:pt idx="5">
                  <c:v>Systems of Equations and Word Problems</c:v>
                </c:pt>
              </c:strCache>
            </c:strRef>
          </c:tx>
          <c:spPr>
            <a:gradFill flip="none" rotWithShape="1">
              <a:gsLst>
                <a:gs pos="0">
                  <a:srgbClr val="FFA51F"/>
                </a:gs>
                <a:gs pos="100000">
                  <a:srgbClr val="FFD6B5"/>
                </a:gs>
              </a:gsLst>
              <a:lin ang="16200000" scaled="0"/>
            </a:gradFill>
            <a:ln w="12700" cap="flat">
              <a:noFill/>
              <a:miter lim="400000"/>
            </a:ln>
            <a:effectLst/>
            <a:sp3d prstMaterial="matte"/>
          </c:spPr>
          <c:explosion val="25"/>
          <c:dPt>
            <c:idx val="0"/>
            <c:bubble3D val="0"/>
            <c:extLst>
              <c:ext xmlns:c16="http://schemas.microsoft.com/office/drawing/2014/chart" uri="{C3380CC4-5D6E-409C-BE32-E72D297353CC}">
                <c16:uniqueId val="{00000010-613D-D245-8FDA-679236B516AE}"/>
              </c:ext>
            </c:extLst>
          </c:dPt>
          <c:dLbls>
            <c:dLbl>
              <c:idx val="0"/>
              <c:numFmt formatCode="0" sourceLinked="0"/>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10-613D-D245-8FDA-679236B516AE}"/>
                </c:ext>
              </c:extLst>
            </c:dLbl>
            <c:numFmt formatCode="0" sourceLinked="0"/>
            <c:spPr>
              <a:noFill/>
              <a:ln>
                <a:noFill/>
              </a:ln>
              <a:effectLst/>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showLeaderLines val="0"/>
            <c:extLst>
              <c:ext xmlns:c15="http://schemas.microsoft.com/office/drawing/2012/chart" uri="{CE6537A1-D6FC-4f65-9D91-7224C49458BB}"/>
            </c:extLst>
          </c:dLbls>
          <c:cat>
            <c:strRef>
              <c:f>Sheet1!$B$1:$B$1</c:f>
              <c:strCache>
                <c:ptCount val="1"/>
                <c:pt idx="0">
                  <c:v>Days</c:v>
                </c:pt>
              </c:strCache>
            </c:strRef>
          </c:cat>
          <c:val>
            <c:numRef>
              <c:f>Sheet1!$B$7:$B$7</c:f>
              <c:numCache>
                <c:formatCode>General</c:formatCode>
                <c:ptCount val="1"/>
                <c:pt idx="0">
                  <c:v>20</c:v>
                </c:pt>
              </c:numCache>
            </c:numRef>
          </c:val>
          <c:extLst>
            <c:ext xmlns:c16="http://schemas.microsoft.com/office/drawing/2014/chart" uri="{C3380CC4-5D6E-409C-BE32-E72D297353CC}">
              <c16:uniqueId val="{00000011-613D-D245-8FDA-679236B516AE}"/>
            </c:ext>
          </c:extLst>
        </c:ser>
        <c:ser>
          <c:idx val="0"/>
          <c:order val="6"/>
          <c:tx>
            <c:strRef>
              <c:f>Sheet1!$A$8</c:f>
              <c:strCache>
                <c:ptCount val="7"/>
                <c:pt idx="6">
                  <c:v>Distance Formula</c:v>
                </c:pt>
              </c:strCache>
            </c:strRef>
          </c:tx>
          <c:spPr>
            <a:gradFill flip="none" rotWithShape="1">
              <a:gsLst>
                <a:gs pos="0">
                  <a:srgbClr val="FFA51F"/>
                </a:gs>
                <a:gs pos="100000">
                  <a:srgbClr val="FFD6B5"/>
                </a:gs>
              </a:gsLst>
              <a:lin ang="16200000" scaled="0"/>
            </a:gradFill>
            <a:ln w="12700" cap="flat">
              <a:noFill/>
              <a:miter lim="400000"/>
            </a:ln>
            <a:effectLst/>
            <a:sp3d prstMaterial="matte"/>
          </c:spPr>
          <c:explosion val="25"/>
          <c:dPt>
            <c:idx val="0"/>
            <c:bubble3D val="0"/>
            <c:extLst>
              <c:ext xmlns:c16="http://schemas.microsoft.com/office/drawing/2014/chart" uri="{C3380CC4-5D6E-409C-BE32-E72D297353CC}">
                <c16:uniqueId val="{00000013-613D-D245-8FDA-679236B516AE}"/>
              </c:ext>
            </c:extLst>
          </c:dPt>
          <c:dLbls>
            <c:dLbl>
              <c:idx val="0"/>
              <c:numFmt formatCode="0" sourceLinked="0"/>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13-613D-D245-8FDA-679236B516AE}"/>
                </c:ext>
              </c:extLst>
            </c:dLbl>
            <c:numFmt formatCode="0" sourceLinked="0"/>
            <c:spPr>
              <a:noFill/>
              <a:ln>
                <a:noFill/>
              </a:ln>
              <a:effectLst/>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showLeaderLines val="0"/>
            <c:extLst>
              <c:ext xmlns:c15="http://schemas.microsoft.com/office/drawing/2012/chart" uri="{CE6537A1-D6FC-4f65-9D91-7224C49458BB}"/>
            </c:extLst>
          </c:dLbls>
          <c:cat>
            <c:strRef>
              <c:f>Sheet1!$B$1:$B$1</c:f>
              <c:strCache>
                <c:ptCount val="1"/>
                <c:pt idx="0">
                  <c:v>Days</c:v>
                </c:pt>
              </c:strCache>
            </c:strRef>
          </c:cat>
          <c:val>
            <c:numRef>
              <c:f>Sheet1!$B$8:$B$8</c:f>
              <c:numCache>
                <c:formatCode>General</c:formatCode>
                <c:ptCount val="1"/>
                <c:pt idx="0">
                  <c:v>5</c:v>
                </c:pt>
              </c:numCache>
            </c:numRef>
          </c:val>
          <c:extLst>
            <c:ext xmlns:c16="http://schemas.microsoft.com/office/drawing/2014/chart" uri="{C3380CC4-5D6E-409C-BE32-E72D297353CC}">
              <c16:uniqueId val="{00000014-613D-D245-8FDA-679236B516AE}"/>
            </c:ext>
          </c:extLst>
        </c:ser>
        <c:ser>
          <c:idx val="0"/>
          <c:order val="7"/>
          <c:tx>
            <c:strRef>
              <c:f>Sheet1!$A$9</c:f>
              <c:strCache>
                <c:ptCount val="8"/>
                <c:pt idx="7">
                  <c:v>Exponents and Exponential Functions</c:v>
                </c:pt>
              </c:strCache>
            </c:strRef>
          </c:tx>
          <c:spPr>
            <a:gradFill flip="none" rotWithShape="1">
              <a:gsLst>
                <a:gs pos="0">
                  <a:srgbClr val="FFA51F"/>
                </a:gs>
                <a:gs pos="100000">
                  <a:srgbClr val="FFD6B5"/>
                </a:gs>
              </a:gsLst>
              <a:lin ang="16200000" scaled="0"/>
            </a:gradFill>
            <a:ln w="12700" cap="flat">
              <a:noFill/>
              <a:miter lim="400000"/>
            </a:ln>
            <a:effectLst/>
            <a:sp3d prstMaterial="matte"/>
          </c:spPr>
          <c:explosion val="25"/>
          <c:dPt>
            <c:idx val="0"/>
            <c:bubble3D val="0"/>
            <c:extLst>
              <c:ext xmlns:c16="http://schemas.microsoft.com/office/drawing/2014/chart" uri="{C3380CC4-5D6E-409C-BE32-E72D297353CC}">
                <c16:uniqueId val="{00000016-613D-D245-8FDA-679236B516AE}"/>
              </c:ext>
            </c:extLst>
          </c:dPt>
          <c:dLbls>
            <c:dLbl>
              <c:idx val="0"/>
              <c:numFmt formatCode="0" sourceLinked="0"/>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16-613D-D245-8FDA-679236B516AE}"/>
                </c:ext>
              </c:extLst>
            </c:dLbl>
            <c:numFmt formatCode="0" sourceLinked="0"/>
            <c:spPr>
              <a:noFill/>
              <a:ln>
                <a:noFill/>
              </a:ln>
              <a:effectLst/>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showLeaderLines val="0"/>
            <c:extLst>
              <c:ext xmlns:c15="http://schemas.microsoft.com/office/drawing/2012/chart" uri="{CE6537A1-D6FC-4f65-9D91-7224C49458BB}"/>
            </c:extLst>
          </c:dLbls>
          <c:cat>
            <c:strRef>
              <c:f>Sheet1!$B$1:$B$1</c:f>
              <c:strCache>
                <c:ptCount val="1"/>
                <c:pt idx="0">
                  <c:v>Days</c:v>
                </c:pt>
              </c:strCache>
            </c:strRef>
          </c:cat>
          <c:val>
            <c:numRef>
              <c:f>Sheet1!$B$9:$B$9</c:f>
              <c:numCache>
                <c:formatCode>General</c:formatCode>
                <c:ptCount val="1"/>
                <c:pt idx="0">
                  <c:v>15</c:v>
                </c:pt>
              </c:numCache>
            </c:numRef>
          </c:val>
          <c:extLst>
            <c:ext xmlns:c16="http://schemas.microsoft.com/office/drawing/2014/chart" uri="{C3380CC4-5D6E-409C-BE32-E72D297353CC}">
              <c16:uniqueId val="{00000017-613D-D245-8FDA-679236B516AE}"/>
            </c:ext>
          </c:extLst>
        </c:ser>
        <c:ser>
          <c:idx val="0"/>
          <c:order val="8"/>
          <c:tx>
            <c:strRef>
              <c:f>Sheet1!$A$10</c:f>
              <c:strCache>
                <c:ptCount val="9"/>
                <c:pt idx="8">
                  <c:v>Quadratic Functions &amp; Equations</c:v>
                </c:pt>
              </c:strCache>
            </c:strRef>
          </c:tx>
          <c:spPr>
            <a:gradFill flip="none" rotWithShape="1">
              <a:gsLst>
                <a:gs pos="0">
                  <a:srgbClr val="FFA51F"/>
                </a:gs>
                <a:gs pos="100000">
                  <a:srgbClr val="FFD6B5"/>
                </a:gs>
              </a:gsLst>
              <a:lin ang="16200000" scaled="0"/>
            </a:gradFill>
            <a:ln w="12700" cap="flat">
              <a:noFill/>
              <a:miter lim="400000"/>
            </a:ln>
            <a:effectLst/>
            <a:sp3d prstMaterial="matte"/>
          </c:spPr>
          <c:explosion val="25"/>
          <c:dPt>
            <c:idx val="0"/>
            <c:bubble3D val="0"/>
            <c:extLst>
              <c:ext xmlns:c16="http://schemas.microsoft.com/office/drawing/2014/chart" uri="{C3380CC4-5D6E-409C-BE32-E72D297353CC}">
                <c16:uniqueId val="{00000019-613D-D245-8FDA-679236B516AE}"/>
              </c:ext>
            </c:extLst>
          </c:dPt>
          <c:dLbls>
            <c:dLbl>
              <c:idx val="0"/>
              <c:numFmt formatCode="0" sourceLinked="0"/>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19-613D-D245-8FDA-679236B516AE}"/>
                </c:ext>
              </c:extLst>
            </c:dLbl>
            <c:numFmt formatCode="0" sourceLinked="0"/>
            <c:spPr>
              <a:noFill/>
              <a:ln>
                <a:noFill/>
              </a:ln>
              <a:effectLst/>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showLeaderLines val="0"/>
            <c:extLst>
              <c:ext xmlns:c15="http://schemas.microsoft.com/office/drawing/2012/chart" uri="{CE6537A1-D6FC-4f65-9D91-7224C49458BB}"/>
            </c:extLst>
          </c:dLbls>
          <c:cat>
            <c:strRef>
              <c:f>Sheet1!$B$1:$B$1</c:f>
              <c:strCache>
                <c:ptCount val="1"/>
                <c:pt idx="0">
                  <c:v>Days</c:v>
                </c:pt>
              </c:strCache>
            </c:strRef>
          </c:cat>
          <c:val>
            <c:numRef>
              <c:f>Sheet1!$B$10:$B$10</c:f>
              <c:numCache>
                <c:formatCode>General</c:formatCode>
                <c:ptCount val="1"/>
                <c:pt idx="0">
                  <c:v>10</c:v>
                </c:pt>
              </c:numCache>
            </c:numRef>
          </c:val>
          <c:extLst>
            <c:ext xmlns:c16="http://schemas.microsoft.com/office/drawing/2014/chart" uri="{C3380CC4-5D6E-409C-BE32-E72D297353CC}">
              <c16:uniqueId val="{0000001A-613D-D245-8FDA-679236B516AE}"/>
            </c:ext>
          </c:extLst>
        </c:ser>
        <c:ser>
          <c:idx val="0"/>
          <c:order val="9"/>
          <c:tx>
            <c:strRef>
              <c:f>Sheet1!$A$11</c:f>
              <c:strCache>
                <c:ptCount val="10"/>
                <c:pt idx="9">
                  <c:v>Polynomials</c:v>
                </c:pt>
              </c:strCache>
            </c:strRef>
          </c:tx>
          <c:spPr>
            <a:gradFill flip="none" rotWithShape="1">
              <a:gsLst>
                <a:gs pos="0">
                  <a:srgbClr val="FFA51F"/>
                </a:gs>
                <a:gs pos="100000">
                  <a:srgbClr val="FFD6B5"/>
                </a:gs>
              </a:gsLst>
              <a:lin ang="16200000" scaled="0"/>
            </a:gradFill>
            <a:ln w="12700" cap="flat">
              <a:noFill/>
              <a:miter lim="400000"/>
            </a:ln>
            <a:effectLst/>
            <a:sp3d prstMaterial="matte"/>
          </c:spPr>
          <c:explosion val="25"/>
          <c:dPt>
            <c:idx val="0"/>
            <c:bubble3D val="0"/>
            <c:extLst>
              <c:ext xmlns:c16="http://schemas.microsoft.com/office/drawing/2014/chart" uri="{C3380CC4-5D6E-409C-BE32-E72D297353CC}">
                <c16:uniqueId val="{0000001C-613D-D245-8FDA-679236B516AE}"/>
              </c:ext>
            </c:extLst>
          </c:dPt>
          <c:dLbls>
            <c:dLbl>
              <c:idx val="0"/>
              <c:numFmt formatCode="0" sourceLinked="0"/>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1C-613D-D245-8FDA-679236B516AE}"/>
                </c:ext>
              </c:extLst>
            </c:dLbl>
            <c:numFmt formatCode="0" sourceLinked="0"/>
            <c:spPr>
              <a:noFill/>
              <a:ln>
                <a:noFill/>
              </a:ln>
              <a:effectLst/>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showLeaderLines val="0"/>
            <c:extLst>
              <c:ext xmlns:c15="http://schemas.microsoft.com/office/drawing/2012/chart" uri="{CE6537A1-D6FC-4f65-9D91-7224C49458BB}"/>
            </c:extLst>
          </c:dLbls>
          <c:cat>
            <c:strRef>
              <c:f>Sheet1!$B$1:$B$1</c:f>
              <c:strCache>
                <c:ptCount val="1"/>
                <c:pt idx="0">
                  <c:v>Days</c:v>
                </c:pt>
              </c:strCache>
            </c:strRef>
          </c:cat>
          <c:val>
            <c:numRef>
              <c:f>Sheet1!$B$11:$B$11</c:f>
              <c:numCache>
                <c:formatCode>General</c:formatCode>
                <c:ptCount val="1"/>
                <c:pt idx="0">
                  <c:v>10</c:v>
                </c:pt>
              </c:numCache>
            </c:numRef>
          </c:val>
          <c:extLst>
            <c:ext xmlns:c16="http://schemas.microsoft.com/office/drawing/2014/chart" uri="{C3380CC4-5D6E-409C-BE32-E72D297353CC}">
              <c16:uniqueId val="{0000001D-613D-D245-8FDA-679236B516AE}"/>
            </c:ext>
          </c:extLst>
        </c:ser>
        <c:ser>
          <c:idx val="0"/>
          <c:order val="10"/>
          <c:tx>
            <c:strRef>
              <c:f>Sheet1!$A$12</c:f>
              <c:strCache>
                <c:ptCount val="11"/>
                <c:pt idx="10">
                  <c:v>Radical Expressions and Equations</c:v>
                </c:pt>
              </c:strCache>
            </c:strRef>
          </c:tx>
          <c:spPr>
            <a:gradFill flip="none" rotWithShape="1">
              <a:gsLst>
                <a:gs pos="0">
                  <a:srgbClr val="FFA51F"/>
                </a:gs>
                <a:gs pos="100000">
                  <a:srgbClr val="FFD6B5"/>
                </a:gs>
              </a:gsLst>
              <a:lin ang="16200000" scaled="0"/>
            </a:gradFill>
            <a:ln w="12700" cap="flat">
              <a:noFill/>
              <a:miter lim="400000"/>
            </a:ln>
            <a:effectLst/>
            <a:sp3d prstMaterial="matte"/>
          </c:spPr>
          <c:explosion val="25"/>
          <c:dPt>
            <c:idx val="0"/>
            <c:bubble3D val="0"/>
            <c:extLst>
              <c:ext xmlns:c16="http://schemas.microsoft.com/office/drawing/2014/chart" uri="{C3380CC4-5D6E-409C-BE32-E72D297353CC}">
                <c16:uniqueId val="{0000001F-613D-D245-8FDA-679236B516AE}"/>
              </c:ext>
            </c:extLst>
          </c:dPt>
          <c:dLbls>
            <c:dLbl>
              <c:idx val="0"/>
              <c:numFmt formatCode="0" sourceLinked="0"/>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1F-613D-D245-8FDA-679236B516AE}"/>
                </c:ext>
              </c:extLst>
            </c:dLbl>
            <c:numFmt formatCode="0" sourceLinked="0"/>
            <c:spPr>
              <a:noFill/>
              <a:ln>
                <a:noFill/>
              </a:ln>
              <a:effectLst/>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showLeaderLines val="0"/>
            <c:extLst>
              <c:ext xmlns:c15="http://schemas.microsoft.com/office/drawing/2012/chart" uri="{CE6537A1-D6FC-4f65-9D91-7224C49458BB}"/>
            </c:extLst>
          </c:dLbls>
          <c:cat>
            <c:strRef>
              <c:f>Sheet1!$B$1:$B$1</c:f>
              <c:strCache>
                <c:ptCount val="1"/>
                <c:pt idx="0">
                  <c:v>Days</c:v>
                </c:pt>
              </c:strCache>
            </c:strRef>
          </c:cat>
          <c:val>
            <c:numRef>
              <c:f>Sheet1!$B$12:$B$12</c:f>
              <c:numCache>
                <c:formatCode>General</c:formatCode>
                <c:ptCount val="1"/>
                <c:pt idx="0">
                  <c:v>5</c:v>
                </c:pt>
              </c:numCache>
            </c:numRef>
          </c:val>
          <c:extLst>
            <c:ext xmlns:c16="http://schemas.microsoft.com/office/drawing/2014/chart" uri="{C3380CC4-5D6E-409C-BE32-E72D297353CC}">
              <c16:uniqueId val="{00000020-613D-D245-8FDA-679236B516AE}"/>
            </c:ext>
          </c:extLst>
        </c:ser>
        <c:ser>
          <c:idx val="0"/>
          <c:order val="11"/>
          <c:tx>
            <c:strRef>
              <c:f>Sheet1!$A$13</c:f>
              <c:strCache>
                <c:ptCount val="12"/>
                <c:pt idx="11">
                  <c:v>Review</c:v>
                </c:pt>
              </c:strCache>
            </c:strRef>
          </c:tx>
          <c:spPr>
            <a:gradFill flip="none" rotWithShape="1">
              <a:gsLst>
                <a:gs pos="0">
                  <a:srgbClr val="FFA51F"/>
                </a:gs>
                <a:gs pos="100000">
                  <a:srgbClr val="FFD6B5"/>
                </a:gs>
              </a:gsLst>
              <a:lin ang="16200000" scaled="0"/>
            </a:gradFill>
            <a:ln w="12700" cap="flat">
              <a:noFill/>
              <a:miter lim="400000"/>
            </a:ln>
            <a:effectLst/>
            <a:sp3d prstMaterial="matte"/>
          </c:spPr>
          <c:explosion val="25"/>
          <c:dPt>
            <c:idx val="0"/>
            <c:bubble3D val="0"/>
            <c:extLst>
              <c:ext xmlns:c16="http://schemas.microsoft.com/office/drawing/2014/chart" uri="{C3380CC4-5D6E-409C-BE32-E72D297353CC}">
                <c16:uniqueId val="{00000022-613D-D245-8FDA-679236B516AE}"/>
              </c:ext>
            </c:extLst>
          </c:dPt>
          <c:dLbls>
            <c:dLbl>
              <c:idx val="0"/>
              <c:numFmt formatCode="0" sourceLinked="0"/>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22-613D-D245-8FDA-679236B516AE}"/>
                </c:ext>
              </c:extLst>
            </c:dLbl>
            <c:numFmt formatCode="0" sourceLinked="0"/>
            <c:spPr>
              <a:noFill/>
              <a:ln>
                <a:noFill/>
              </a:ln>
              <a:effectLst/>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showLeaderLines val="0"/>
            <c:extLst>
              <c:ext xmlns:c15="http://schemas.microsoft.com/office/drawing/2012/chart" uri="{CE6537A1-D6FC-4f65-9D91-7224C49458BB}"/>
            </c:extLst>
          </c:dLbls>
          <c:cat>
            <c:strRef>
              <c:f>Sheet1!$B$1:$B$1</c:f>
              <c:strCache>
                <c:ptCount val="1"/>
                <c:pt idx="0">
                  <c:v>Days</c:v>
                </c:pt>
              </c:strCache>
            </c:strRef>
          </c:cat>
          <c:val>
            <c:numRef>
              <c:f>Sheet1!$B$13:$B$13</c:f>
              <c:numCache>
                <c:formatCode>General</c:formatCode>
                <c:ptCount val="1"/>
                <c:pt idx="0">
                  <c:v>15</c:v>
                </c:pt>
              </c:numCache>
            </c:numRef>
          </c:val>
          <c:extLst>
            <c:ext xmlns:c16="http://schemas.microsoft.com/office/drawing/2014/chart" uri="{C3380CC4-5D6E-409C-BE32-E72D297353CC}">
              <c16:uniqueId val="{00000023-613D-D245-8FDA-679236B516AE}"/>
            </c:ext>
          </c:extLst>
        </c:ser>
        <c:dLbls>
          <c:showLegendKey val="0"/>
          <c:showVal val="0"/>
          <c:showCatName val="0"/>
          <c:showSerName val="0"/>
          <c:showPercent val="0"/>
          <c:showBubbleSize val="0"/>
          <c:showLeaderLines val="0"/>
        </c:dLbls>
      </c:pie3D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view3D>
      <c:rotX val="75"/>
      <c:hPercent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5.0000000000000001E-3"/>
          <c:y val="5.0000000000000001E-3"/>
          <c:w val="0.99"/>
          <c:h val="0.98750000000000004"/>
        </c:manualLayout>
      </c:layout>
      <c:pie3DChart>
        <c:varyColors val="0"/>
        <c:ser>
          <c:idx val="0"/>
          <c:order val="0"/>
          <c:tx>
            <c:strRef>
              <c:f>Sheet1!$A$2</c:f>
              <c:strCache>
                <c:ptCount val="1"/>
                <c:pt idx="0">
                  <c:v>Solving Equations</c:v>
                </c:pt>
              </c:strCache>
            </c:strRef>
          </c:tx>
          <c:spPr>
            <a:gradFill flip="none" rotWithShape="1">
              <a:gsLst>
                <a:gs pos="0">
                  <a:srgbClr val="FFA51F"/>
                </a:gs>
                <a:gs pos="100000">
                  <a:srgbClr val="FFD6B5"/>
                </a:gs>
              </a:gsLst>
              <a:lin ang="16200000" scaled="0"/>
            </a:gradFill>
            <a:ln w="12700" cap="flat">
              <a:noFill/>
              <a:miter lim="400000"/>
            </a:ln>
            <a:effectLst/>
            <a:sp3d prstMaterial="matte"/>
          </c:spPr>
          <c:explosion val="25"/>
          <c:dPt>
            <c:idx val="0"/>
            <c:bubble3D val="0"/>
            <c:extLst>
              <c:ext xmlns:c16="http://schemas.microsoft.com/office/drawing/2014/chart" uri="{C3380CC4-5D6E-409C-BE32-E72D297353CC}">
                <c16:uniqueId val="{00000001-6CCE-E044-A0C7-4E438D504337}"/>
              </c:ext>
            </c:extLst>
          </c:dPt>
          <c:dLbls>
            <c:dLbl>
              <c:idx val="0"/>
              <c:numFmt formatCode="0" sourceLinked="0"/>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01-6CCE-E044-A0C7-4E438D504337}"/>
                </c:ext>
              </c:extLst>
            </c:dLbl>
            <c:numFmt formatCode="0" sourceLinked="0"/>
            <c:spPr>
              <a:noFill/>
              <a:ln>
                <a:noFill/>
              </a:ln>
              <a:effectLst/>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showLeaderLines val="0"/>
            <c:extLst>
              <c:ext xmlns:c15="http://schemas.microsoft.com/office/drawing/2012/chart" uri="{CE6537A1-D6FC-4f65-9D91-7224C49458BB}"/>
            </c:extLst>
          </c:dLbls>
          <c:cat>
            <c:strRef>
              <c:f>Sheet1!$B$1:$B$1</c:f>
              <c:strCache>
                <c:ptCount val="1"/>
                <c:pt idx="0">
                  <c:v>Days</c:v>
                </c:pt>
              </c:strCache>
            </c:strRef>
          </c:cat>
          <c:val>
            <c:numRef>
              <c:f>Sheet1!$B$2:$B$2</c:f>
              <c:numCache>
                <c:formatCode>General</c:formatCode>
                <c:ptCount val="1"/>
                <c:pt idx="0">
                  <c:v>15</c:v>
                </c:pt>
              </c:numCache>
            </c:numRef>
          </c:val>
          <c:extLst>
            <c:ext xmlns:c16="http://schemas.microsoft.com/office/drawing/2014/chart" uri="{C3380CC4-5D6E-409C-BE32-E72D297353CC}">
              <c16:uniqueId val="{00000002-6CCE-E044-A0C7-4E438D504337}"/>
            </c:ext>
          </c:extLst>
        </c:ser>
        <c:ser>
          <c:idx val="0"/>
          <c:order val="1"/>
          <c:tx>
            <c:strRef>
              <c:f>Sheet1!$A$3</c:f>
              <c:strCache>
                <c:ptCount val="2"/>
                <c:pt idx="1">
                  <c:v>Review and Foundations of Algebra</c:v>
                </c:pt>
              </c:strCache>
            </c:strRef>
          </c:tx>
          <c:spPr>
            <a:gradFill flip="none" rotWithShape="1">
              <a:gsLst>
                <a:gs pos="0">
                  <a:srgbClr val="FFA51F"/>
                </a:gs>
                <a:gs pos="100000">
                  <a:srgbClr val="FFD6B5"/>
                </a:gs>
              </a:gsLst>
              <a:lin ang="16200000" scaled="0"/>
            </a:gradFill>
            <a:ln w="12700" cap="flat">
              <a:noFill/>
              <a:miter lim="400000"/>
            </a:ln>
            <a:effectLst/>
            <a:sp3d prstMaterial="matte"/>
          </c:spPr>
          <c:explosion val="25"/>
          <c:dPt>
            <c:idx val="0"/>
            <c:bubble3D val="0"/>
            <c:extLst>
              <c:ext xmlns:c16="http://schemas.microsoft.com/office/drawing/2014/chart" uri="{C3380CC4-5D6E-409C-BE32-E72D297353CC}">
                <c16:uniqueId val="{00000004-6CCE-E044-A0C7-4E438D504337}"/>
              </c:ext>
            </c:extLst>
          </c:dPt>
          <c:dLbls>
            <c:dLbl>
              <c:idx val="0"/>
              <c:numFmt formatCode="0" sourceLinked="0"/>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04-6CCE-E044-A0C7-4E438D504337}"/>
                </c:ext>
              </c:extLst>
            </c:dLbl>
            <c:numFmt formatCode="0" sourceLinked="0"/>
            <c:spPr>
              <a:noFill/>
              <a:ln>
                <a:noFill/>
              </a:ln>
              <a:effectLst/>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showLeaderLines val="0"/>
            <c:extLst>
              <c:ext xmlns:c15="http://schemas.microsoft.com/office/drawing/2012/chart" uri="{CE6537A1-D6FC-4f65-9D91-7224C49458BB}"/>
            </c:extLst>
          </c:dLbls>
          <c:cat>
            <c:strRef>
              <c:f>Sheet1!$B$1:$B$1</c:f>
              <c:strCache>
                <c:ptCount val="1"/>
                <c:pt idx="0">
                  <c:v>Days</c:v>
                </c:pt>
              </c:strCache>
            </c:strRef>
          </c:cat>
          <c:val>
            <c:numRef>
              <c:f>Sheet1!$B$3:$B$3</c:f>
              <c:numCache>
                <c:formatCode>General</c:formatCode>
                <c:ptCount val="1"/>
                <c:pt idx="0">
                  <c:v>20</c:v>
                </c:pt>
              </c:numCache>
            </c:numRef>
          </c:val>
          <c:extLst>
            <c:ext xmlns:c16="http://schemas.microsoft.com/office/drawing/2014/chart" uri="{C3380CC4-5D6E-409C-BE32-E72D297353CC}">
              <c16:uniqueId val="{00000005-6CCE-E044-A0C7-4E438D504337}"/>
            </c:ext>
          </c:extLst>
        </c:ser>
        <c:ser>
          <c:idx val="0"/>
          <c:order val="2"/>
          <c:tx>
            <c:strRef>
              <c:f>Sheet1!$A$4</c:f>
              <c:strCache>
                <c:ptCount val="3"/>
                <c:pt idx="2">
                  <c:v>Solving Inequalities</c:v>
                </c:pt>
              </c:strCache>
            </c:strRef>
          </c:tx>
          <c:spPr>
            <a:gradFill flip="none" rotWithShape="1">
              <a:gsLst>
                <a:gs pos="0">
                  <a:srgbClr val="FFA51F"/>
                </a:gs>
                <a:gs pos="100000">
                  <a:srgbClr val="FFD6B5"/>
                </a:gs>
              </a:gsLst>
              <a:lin ang="16200000" scaled="0"/>
            </a:gradFill>
            <a:ln w="12700" cap="flat">
              <a:noFill/>
              <a:miter lim="400000"/>
            </a:ln>
            <a:effectLst/>
            <a:sp3d prstMaterial="matte"/>
          </c:spPr>
          <c:explosion val="25"/>
          <c:dPt>
            <c:idx val="0"/>
            <c:bubble3D val="0"/>
            <c:extLst>
              <c:ext xmlns:c16="http://schemas.microsoft.com/office/drawing/2014/chart" uri="{C3380CC4-5D6E-409C-BE32-E72D297353CC}">
                <c16:uniqueId val="{00000007-6CCE-E044-A0C7-4E438D504337}"/>
              </c:ext>
            </c:extLst>
          </c:dPt>
          <c:dLbls>
            <c:dLbl>
              <c:idx val="0"/>
              <c:numFmt formatCode="0" sourceLinked="0"/>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07-6CCE-E044-A0C7-4E438D504337}"/>
                </c:ext>
              </c:extLst>
            </c:dLbl>
            <c:numFmt formatCode="0" sourceLinked="0"/>
            <c:spPr>
              <a:noFill/>
              <a:ln>
                <a:noFill/>
              </a:ln>
              <a:effectLst/>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showLeaderLines val="0"/>
            <c:extLst>
              <c:ext xmlns:c15="http://schemas.microsoft.com/office/drawing/2012/chart" uri="{CE6537A1-D6FC-4f65-9D91-7224C49458BB}"/>
            </c:extLst>
          </c:dLbls>
          <c:cat>
            <c:strRef>
              <c:f>Sheet1!$B$1:$B$1</c:f>
              <c:strCache>
                <c:ptCount val="1"/>
                <c:pt idx="0">
                  <c:v>Days</c:v>
                </c:pt>
              </c:strCache>
            </c:strRef>
          </c:cat>
          <c:val>
            <c:numRef>
              <c:f>Sheet1!$B$4:$B$4</c:f>
              <c:numCache>
                <c:formatCode>General</c:formatCode>
                <c:ptCount val="1"/>
                <c:pt idx="0">
                  <c:v>15</c:v>
                </c:pt>
              </c:numCache>
            </c:numRef>
          </c:val>
          <c:extLst>
            <c:ext xmlns:c16="http://schemas.microsoft.com/office/drawing/2014/chart" uri="{C3380CC4-5D6E-409C-BE32-E72D297353CC}">
              <c16:uniqueId val="{00000008-6CCE-E044-A0C7-4E438D504337}"/>
            </c:ext>
          </c:extLst>
        </c:ser>
        <c:ser>
          <c:idx val="0"/>
          <c:order val="3"/>
          <c:tx>
            <c:strRef>
              <c:f>Sheet1!$A$5</c:f>
              <c:strCache>
                <c:ptCount val="4"/>
                <c:pt idx="3">
                  <c:v>Intro to Functions</c:v>
                </c:pt>
              </c:strCache>
            </c:strRef>
          </c:tx>
          <c:spPr>
            <a:gradFill flip="none" rotWithShape="1">
              <a:gsLst>
                <a:gs pos="0">
                  <a:srgbClr val="FFA51F"/>
                </a:gs>
                <a:gs pos="100000">
                  <a:srgbClr val="FFD6B5"/>
                </a:gs>
              </a:gsLst>
              <a:lin ang="16200000" scaled="0"/>
            </a:gradFill>
            <a:ln w="12700" cap="flat">
              <a:noFill/>
              <a:miter lim="400000"/>
            </a:ln>
            <a:effectLst/>
            <a:sp3d prstMaterial="matte"/>
          </c:spPr>
          <c:explosion val="25"/>
          <c:dPt>
            <c:idx val="0"/>
            <c:bubble3D val="0"/>
            <c:extLst>
              <c:ext xmlns:c16="http://schemas.microsoft.com/office/drawing/2014/chart" uri="{C3380CC4-5D6E-409C-BE32-E72D297353CC}">
                <c16:uniqueId val="{0000000A-6CCE-E044-A0C7-4E438D504337}"/>
              </c:ext>
            </c:extLst>
          </c:dPt>
          <c:dLbls>
            <c:dLbl>
              <c:idx val="0"/>
              <c:numFmt formatCode="0" sourceLinked="0"/>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0A-6CCE-E044-A0C7-4E438D504337}"/>
                </c:ext>
              </c:extLst>
            </c:dLbl>
            <c:numFmt formatCode="0" sourceLinked="0"/>
            <c:spPr>
              <a:noFill/>
              <a:ln>
                <a:noFill/>
              </a:ln>
              <a:effectLst/>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showLeaderLines val="0"/>
            <c:extLst>
              <c:ext xmlns:c15="http://schemas.microsoft.com/office/drawing/2012/chart" uri="{CE6537A1-D6FC-4f65-9D91-7224C49458BB}"/>
            </c:extLst>
          </c:dLbls>
          <c:cat>
            <c:strRef>
              <c:f>Sheet1!$B$1:$B$1</c:f>
              <c:strCache>
                <c:ptCount val="1"/>
                <c:pt idx="0">
                  <c:v>Days</c:v>
                </c:pt>
              </c:strCache>
            </c:strRef>
          </c:cat>
          <c:val>
            <c:numRef>
              <c:f>Sheet1!$B$5:$B$5</c:f>
              <c:numCache>
                <c:formatCode>General</c:formatCode>
                <c:ptCount val="1"/>
                <c:pt idx="0">
                  <c:v>20</c:v>
                </c:pt>
              </c:numCache>
            </c:numRef>
          </c:val>
          <c:extLst>
            <c:ext xmlns:c16="http://schemas.microsoft.com/office/drawing/2014/chart" uri="{C3380CC4-5D6E-409C-BE32-E72D297353CC}">
              <c16:uniqueId val="{0000000B-6CCE-E044-A0C7-4E438D504337}"/>
            </c:ext>
          </c:extLst>
        </c:ser>
        <c:ser>
          <c:idx val="0"/>
          <c:order val="4"/>
          <c:tx>
            <c:strRef>
              <c:f>Sheet1!$A$6</c:f>
              <c:strCache>
                <c:ptCount val="5"/>
                <c:pt idx="4">
                  <c:v>Linear Functions</c:v>
                </c:pt>
              </c:strCache>
            </c:strRef>
          </c:tx>
          <c:spPr>
            <a:gradFill flip="none" rotWithShape="1">
              <a:gsLst>
                <a:gs pos="0">
                  <a:srgbClr val="FFA51F"/>
                </a:gs>
                <a:gs pos="100000">
                  <a:srgbClr val="FFD6B5"/>
                </a:gs>
              </a:gsLst>
              <a:lin ang="16200000" scaled="0"/>
            </a:gradFill>
            <a:ln w="12700" cap="flat">
              <a:noFill/>
              <a:miter lim="400000"/>
            </a:ln>
            <a:effectLst/>
            <a:sp3d prstMaterial="matte"/>
          </c:spPr>
          <c:explosion val="25"/>
          <c:dPt>
            <c:idx val="0"/>
            <c:bubble3D val="0"/>
            <c:extLst>
              <c:ext xmlns:c16="http://schemas.microsoft.com/office/drawing/2014/chart" uri="{C3380CC4-5D6E-409C-BE32-E72D297353CC}">
                <c16:uniqueId val="{0000000D-6CCE-E044-A0C7-4E438D504337}"/>
              </c:ext>
            </c:extLst>
          </c:dPt>
          <c:dLbls>
            <c:dLbl>
              <c:idx val="0"/>
              <c:numFmt formatCode="0" sourceLinked="0"/>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0D-6CCE-E044-A0C7-4E438D504337}"/>
                </c:ext>
              </c:extLst>
            </c:dLbl>
            <c:numFmt formatCode="0" sourceLinked="0"/>
            <c:spPr>
              <a:noFill/>
              <a:ln>
                <a:noFill/>
              </a:ln>
              <a:effectLst/>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showLeaderLines val="0"/>
            <c:extLst>
              <c:ext xmlns:c15="http://schemas.microsoft.com/office/drawing/2012/chart" uri="{CE6537A1-D6FC-4f65-9D91-7224C49458BB}"/>
            </c:extLst>
          </c:dLbls>
          <c:cat>
            <c:strRef>
              <c:f>Sheet1!$B$1:$B$1</c:f>
              <c:strCache>
                <c:ptCount val="1"/>
                <c:pt idx="0">
                  <c:v>Days</c:v>
                </c:pt>
              </c:strCache>
            </c:strRef>
          </c:cat>
          <c:val>
            <c:numRef>
              <c:f>Sheet1!$B$6:$B$6</c:f>
              <c:numCache>
                <c:formatCode>General</c:formatCode>
                <c:ptCount val="1"/>
                <c:pt idx="0">
                  <c:v>20</c:v>
                </c:pt>
              </c:numCache>
            </c:numRef>
          </c:val>
          <c:extLst>
            <c:ext xmlns:c16="http://schemas.microsoft.com/office/drawing/2014/chart" uri="{C3380CC4-5D6E-409C-BE32-E72D297353CC}">
              <c16:uniqueId val="{0000000E-6CCE-E044-A0C7-4E438D504337}"/>
            </c:ext>
          </c:extLst>
        </c:ser>
        <c:ser>
          <c:idx val="0"/>
          <c:order val="5"/>
          <c:tx>
            <c:strRef>
              <c:f>Sheet1!$A$7</c:f>
              <c:strCache>
                <c:ptCount val="6"/>
                <c:pt idx="5">
                  <c:v>Systems of Equations and Word Problems</c:v>
                </c:pt>
              </c:strCache>
            </c:strRef>
          </c:tx>
          <c:spPr>
            <a:gradFill flip="none" rotWithShape="1">
              <a:gsLst>
                <a:gs pos="0">
                  <a:srgbClr val="FFA51F"/>
                </a:gs>
                <a:gs pos="100000">
                  <a:srgbClr val="FFD6B5"/>
                </a:gs>
              </a:gsLst>
              <a:lin ang="16200000" scaled="0"/>
            </a:gradFill>
            <a:ln w="12700" cap="flat">
              <a:noFill/>
              <a:miter lim="400000"/>
            </a:ln>
            <a:effectLst/>
            <a:sp3d prstMaterial="matte"/>
          </c:spPr>
          <c:explosion val="25"/>
          <c:dPt>
            <c:idx val="0"/>
            <c:bubble3D val="0"/>
            <c:extLst>
              <c:ext xmlns:c16="http://schemas.microsoft.com/office/drawing/2014/chart" uri="{C3380CC4-5D6E-409C-BE32-E72D297353CC}">
                <c16:uniqueId val="{00000010-6CCE-E044-A0C7-4E438D504337}"/>
              </c:ext>
            </c:extLst>
          </c:dPt>
          <c:dLbls>
            <c:dLbl>
              <c:idx val="0"/>
              <c:numFmt formatCode="0" sourceLinked="0"/>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10-6CCE-E044-A0C7-4E438D504337}"/>
                </c:ext>
              </c:extLst>
            </c:dLbl>
            <c:numFmt formatCode="0" sourceLinked="0"/>
            <c:spPr>
              <a:noFill/>
              <a:ln>
                <a:noFill/>
              </a:ln>
              <a:effectLst/>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showLeaderLines val="0"/>
            <c:extLst>
              <c:ext xmlns:c15="http://schemas.microsoft.com/office/drawing/2012/chart" uri="{CE6537A1-D6FC-4f65-9D91-7224C49458BB}"/>
            </c:extLst>
          </c:dLbls>
          <c:cat>
            <c:strRef>
              <c:f>Sheet1!$B$1:$B$1</c:f>
              <c:strCache>
                <c:ptCount val="1"/>
                <c:pt idx="0">
                  <c:v>Days</c:v>
                </c:pt>
              </c:strCache>
            </c:strRef>
          </c:cat>
          <c:val>
            <c:numRef>
              <c:f>Sheet1!$B$7:$B$7</c:f>
              <c:numCache>
                <c:formatCode>General</c:formatCode>
                <c:ptCount val="1"/>
                <c:pt idx="0">
                  <c:v>20</c:v>
                </c:pt>
              </c:numCache>
            </c:numRef>
          </c:val>
          <c:extLst>
            <c:ext xmlns:c16="http://schemas.microsoft.com/office/drawing/2014/chart" uri="{C3380CC4-5D6E-409C-BE32-E72D297353CC}">
              <c16:uniqueId val="{00000011-6CCE-E044-A0C7-4E438D504337}"/>
            </c:ext>
          </c:extLst>
        </c:ser>
        <c:ser>
          <c:idx val="0"/>
          <c:order val="6"/>
          <c:tx>
            <c:strRef>
              <c:f>Sheet1!$A$8</c:f>
              <c:strCache>
                <c:ptCount val="7"/>
                <c:pt idx="6">
                  <c:v>Distance Formula</c:v>
                </c:pt>
              </c:strCache>
            </c:strRef>
          </c:tx>
          <c:spPr>
            <a:gradFill flip="none" rotWithShape="1">
              <a:gsLst>
                <a:gs pos="0">
                  <a:srgbClr val="FFA51F"/>
                </a:gs>
                <a:gs pos="100000">
                  <a:srgbClr val="FFD6B5"/>
                </a:gs>
              </a:gsLst>
              <a:lin ang="16200000" scaled="0"/>
            </a:gradFill>
            <a:ln w="12700" cap="flat">
              <a:noFill/>
              <a:miter lim="400000"/>
            </a:ln>
            <a:effectLst/>
            <a:sp3d prstMaterial="matte"/>
          </c:spPr>
          <c:explosion val="25"/>
          <c:dPt>
            <c:idx val="0"/>
            <c:bubble3D val="0"/>
            <c:extLst>
              <c:ext xmlns:c16="http://schemas.microsoft.com/office/drawing/2014/chart" uri="{C3380CC4-5D6E-409C-BE32-E72D297353CC}">
                <c16:uniqueId val="{00000013-6CCE-E044-A0C7-4E438D504337}"/>
              </c:ext>
            </c:extLst>
          </c:dPt>
          <c:dLbls>
            <c:dLbl>
              <c:idx val="0"/>
              <c:numFmt formatCode="0" sourceLinked="0"/>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13-6CCE-E044-A0C7-4E438D504337}"/>
                </c:ext>
              </c:extLst>
            </c:dLbl>
            <c:numFmt formatCode="0" sourceLinked="0"/>
            <c:spPr>
              <a:noFill/>
              <a:ln>
                <a:noFill/>
              </a:ln>
              <a:effectLst/>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showLeaderLines val="0"/>
            <c:extLst>
              <c:ext xmlns:c15="http://schemas.microsoft.com/office/drawing/2012/chart" uri="{CE6537A1-D6FC-4f65-9D91-7224C49458BB}"/>
            </c:extLst>
          </c:dLbls>
          <c:cat>
            <c:strRef>
              <c:f>Sheet1!$B$1:$B$1</c:f>
              <c:strCache>
                <c:ptCount val="1"/>
                <c:pt idx="0">
                  <c:v>Days</c:v>
                </c:pt>
              </c:strCache>
            </c:strRef>
          </c:cat>
          <c:val>
            <c:numRef>
              <c:f>Sheet1!$B$8:$B$8</c:f>
              <c:numCache>
                <c:formatCode>General</c:formatCode>
                <c:ptCount val="1"/>
                <c:pt idx="0">
                  <c:v>5</c:v>
                </c:pt>
              </c:numCache>
            </c:numRef>
          </c:val>
          <c:extLst>
            <c:ext xmlns:c16="http://schemas.microsoft.com/office/drawing/2014/chart" uri="{C3380CC4-5D6E-409C-BE32-E72D297353CC}">
              <c16:uniqueId val="{00000014-6CCE-E044-A0C7-4E438D504337}"/>
            </c:ext>
          </c:extLst>
        </c:ser>
        <c:ser>
          <c:idx val="0"/>
          <c:order val="7"/>
          <c:tx>
            <c:strRef>
              <c:f>Sheet1!$A$9</c:f>
              <c:strCache>
                <c:ptCount val="8"/>
                <c:pt idx="7">
                  <c:v>Exponents and Exponential Functions</c:v>
                </c:pt>
              </c:strCache>
            </c:strRef>
          </c:tx>
          <c:spPr>
            <a:gradFill flip="none" rotWithShape="1">
              <a:gsLst>
                <a:gs pos="0">
                  <a:srgbClr val="FFA51F"/>
                </a:gs>
                <a:gs pos="100000">
                  <a:srgbClr val="FFD6B5"/>
                </a:gs>
              </a:gsLst>
              <a:lin ang="16200000" scaled="0"/>
            </a:gradFill>
            <a:ln w="12700" cap="flat">
              <a:noFill/>
              <a:miter lim="400000"/>
            </a:ln>
            <a:effectLst/>
            <a:sp3d prstMaterial="matte"/>
          </c:spPr>
          <c:explosion val="25"/>
          <c:dPt>
            <c:idx val="0"/>
            <c:bubble3D val="0"/>
            <c:extLst>
              <c:ext xmlns:c16="http://schemas.microsoft.com/office/drawing/2014/chart" uri="{C3380CC4-5D6E-409C-BE32-E72D297353CC}">
                <c16:uniqueId val="{00000016-6CCE-E044-A0C7-4E438D504337}"/>
              </c:ext>
            </c:extLst>
          </c:dPt>
          <c:dLbls>
            <c:dLbl>
              <c:idx val="0"/>
              <c:numFmt formatCode="0" sourceLinked="0"/>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16-6CCE-E044-A0C7-4E438D504337}"/>
                </c:ext>
              </c:extLst>
            </c:dLbl>
            <c:numFmt formatCode="0" sourceLinked="0"/>
            <c:spPr>
              <a:noFill/>
              <a:ln>
                <a:noFill/>
              </a:ln>
              <a:effectLst/>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showLeaderLines val="0"/>
            <c:extLst>
              <c:ext xmlns:c15="http://schemas.microsoft.com/office/drawing/2012/chart" uri="{CE6537A1-D6FC-4f65-9D91-7224C49458BB}"/>
            </c:extLst>
          </c:dLbls>
          <c:cat>
            <c:strRef>
              <c:f>Sheet1!$B$1:$B$1</c:f>
              <c:strCache>
                <c:ptCount val="1"/>
                <c:pt idx="0">
                  <c:v>Days</c:v>
                </c:pt>
              </c:strCache>
            </c:strRef>
          </c:cat>
          <c:val>
            <c:numRef>
              <c:f>Sheet1!$B$9:$B$9</c:f>
              <c:numCache>
                <c:formatCode>General</c:formatCode>
                <c:ptCount val="1"/>
                <c:pt idx="0">
                  <c:v>15</c:v>
                </c:pt>
              </c:numCache>
            </c:numRef>
          </c:val>
          <c:extLst>
            <c:ext xmlns:c16="http://schemas.microsoft.com/office/drawing/2014/chart" uri="{C3380CC4-5D6E-409C-BE32-E72D297353CC}">
              <c16:uniqueId val="{00000017-6CCE-E044-A0C7-4E438D504337}"/>
            </c:ext>
          </c:extLst>
        </c:ser>
        <c:ser>
          <c:idx val="0"/>
          <c:order val="8"/>
          <c:tx>
            <c:strRef>
              <c:f>Sheet1!$A$10</c:f>
              <c:strCache>
                <c:ptCount val="9"/>
                <c:pt idx="8">
                  <c:v>Quadratic Functions &amp; Equations</c:v>
                </c:pt>
              </c:strCache>
            </c:strRef>
          </c:tx>
          <c:spPr>
            <a:gradFill flip="none" rotWithShape="1">
              <a:gsLst>
                <a:gs pos="0">
                  <a:srgbClr val="FFA51F"/>
                </a:gs>
                <a:gs pos="100000">
                  <a:srgbClr val="FFD6B5"/>
                </a:gs>
              </a:gsLst>
              <a:lin ang="16200000" scaled="0"/>
            </a:gradFill>
            <a:ln w="12700" cap="flat">
              <a:noFill/>
              <a:miter lim="400000"/>
            </a:ln>
            <a:effectLst/>
            <a:sp3d prstMaterial="matte"/>
          </c:spPr>
          <c:explosion val="25"/>
          <c:dPt>
            <c:idx val="0"/>
            <c:bubble3D val="0"/>
            <c:extLst>
              <c:ext xmlns:c16="http://schemas.microsoft.com/office/drawing/2014/chart" uri="{C3380CC4-5D6E-409C-BE32-E72D297353CC}">
                <c16:uniqueId val="{00000019-6CCE-E044-A0C7-4E438D504337}"/>
              </c:ext>
            </c:extLst>
          </c:dPt>
          <c:dLbls>
            <c:dLbl>
              <c:idx val="0"/>
              <c:numFmt formatCode="0" sourceLinked="0"/>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19-6CCE-E044-A0C7-4E438D504337}"/>
                </c:ext>
              </c:extLst>
            </c:dLbl>
            <c:numFmt formatCode="0" sourceLinked="0"/>
            <c:spPr>
              <a:noFill/>
              <a:ln>
                <a:noFill/>
              </a:ln>
              <a:effectLst/>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showLeaderLines val="0"/>
            <c:extLst>
              <c:ext xmlns:c15="http://schemas.microsoft.com/office/drawing/2012/chart" uri="{CE6537A1-D6FC-4f65-9D91-7224C49458BB}"/>
            </c:extLst>
          </c:dLbls>
          <c:cat>
            <c:strRef>
              <c:f>Sheet1!$B$1:$B$1</c:f>
              <c:strCache>
                <c:ptCount val="1"/>
                <c:pt idx="0">
                  <c:v>Days</c:v>
                </c:pt>
              </c:strCache>
            </c:strRef>
          </c:cat>
          <c:val>
            <c:numRef>
              <c:f>Sheet1!$B$10:$B$10</c:f>
              <c:numCache>
                <c:formatCode>General</c:formatCode>
                <c:ptCount val="1"/>
                <c:pt idx="0">
                  <c:v>10</c:v>
                </c:pt>
              </c:numCache>
            </c:numRef>
          </c:val>
          <c:extLst>
            <c:ext xmlns:c16="http://schemas.microsoft.com/office/drawing/2014/chart" uri="{C3380CC4-5D6E-409C-BE32-E72D297353CC}">
              <c16:uniqueId val="{0000001A-6CCE-E044-A0C7-4E438D504337}"/>
            </c:ext>
          </c:extLst>
        </c:ser>
        <c:ser>
          <c:idx val="0"/>
          <c:order val="9"/>
          <c:tx>
            <c:strRef>
              <c:f>Sheet1!$A$11</c:f>
              <c:strCache>
                <c:ptCount val="10"/>
                <c:pt idx="9">
                  <c:v>Polynomials</c:v>
                </c:pt>
              </c:strCache>
            </c:strRef>
          </c:tx>
          <c:spPr>
            <a:gradFill flip="none" rotWithShape="1">
              <a:gsLst>
                <a:gs pos="0">
                  <a:srgbClr val="FFA51F"/>
                </a:gs>
                <a:gs pos="100000">
                  <a:srgbClr val="FFD6B5"/>
                </a:gs>
              </a:gsLst>
              <a:lin ang="16200000" scaled="0"/>
            </a:gradFill>
            <a:ln w="12700" cap="flat">
              <a:noFill/>
              <a:miter lim="400000"/>
            </a:ln>
            <a:effectLst/>
            <a:sp3d prstMaterial="matte"/>
          </c:spPr>
          <c:explosion val="25"/>
          <c:dPt>
            <c:idx val="0"/>
            <c:bubble3D val="0"/>
            <c:extLst>
              <c:ext xmlns:c16="http://schemas.microsoft.com/office/drawing/2014/chart" uri="{C3380CC4-5D6E-409C-BE32-E72D297353CC}">
                <c16:uniqueId val="{0000001C-6CCE-E044-A0C7-4E438D504337}"/>
              </c:ext>
            </c:extLst>
          </c:dPt>
          <c:dLbls>
            <c:dLbl>
              <c:idx val="0"/>
              <c:numFmt formatCode="0" sourceLinked="0"/>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1C-6CCE-E044-A0C7-4E438D504337}"/>
                </c:ext>
              </c:extLst>
            </c:dLbl>
            <c:numFmt formatCode="0" sourceLinked="0"/>
            <c:spPr>
              <a:noFill/>
              <a:ln>
                <a:noFill/>
              </a:ln>
              <a:effectLst/>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showLeaderLines val="0"/>
            <c:extLst>
              <c:ext xmlns:c15="http://schemas.microsoft.com/office/drawing/2012/chart" uri="{CE6537A1-D6FC-4f65-9D91-7224C49458BB}"/>
            </c:extLst>
          </c:dLbls>
          <c:cat>
            <c:strRef>
              <c:f>Sheet1!$B$1:$B$1</c:f>
              <c:strCache>
                <c:ptCount val="1"/>
                <c:pt idx="0">
                  <c:v>Days</c:v>
                </c:pt>
              </c:strCache>
            </c:strRef>
          </c:cat>
          <c:val>
            <c:numRef>
              <c:f>Sheet1!$B$11:$B$11</c:f>
              <c:numCache>
                <c:formatCode>General</c:formatCode>
                <c:ptCount val="1"/>
                <c:pt idx="0">
                  <c:v>10</c:v>
                </c:pt>
              </c:numCache>
            </c:numRef>
          </c:val>
          <c:extLst>
            <c:ext xmlns:c16="http://schemas.microsoft.com/office/drawing/2014/chart" uri="{C3380CC4-5D6E-409C-BE32-E72D297353CC}">
              <c16:uniqueId val="{0000001D-6CCE-E044-A0C7-4E438D504337}"/>
            </c:ext>
          </c:extLst>
        </c:ser>
        <c:ser>
          <c:idx val="0"/>
          <c:order val="10"/>
          <c:tx>
            <c:strRef>
              <c:f>Sheet1!$A$12</c:f>
              <c:strCache>
                <c:ptCount val="11"/>
                <c:pt idx="10">
                  <c:v>Radical Expressions and Equations</c:v>
                </c:pt>
              </c:strCache>
            </c:strRef>
          </c:tx>
          <c:spPr>
            <a:gradFill flip="none" rotWithShape="1">
              <a:gsLst>
                <a:gs pos="0">
                  <a:srgbClr val="FFA51F"/>
                </a:gs>
                <a:gs pos="100000">
                  <a:srgbClr val="FFD6B5"/>
                </a:gs>
              </a:gsLst>
              <a:lin ang="16200000" scaled="0"/>
            </a:gradFill>
            <a:ln w="12700" cap="flat">
              <a:noFill/>
              <a:miter lim="400000"/>
            </a:ln>
            <a:effectLst/>
            <a:sp3d prstMaterial="matte"/>
          </c:spPr>
          <c:explosion val="25"/>
          <c:dPt>
            <c:idx val="0"/>
            <c:bubble3D val="0"/>
            <c:extLst>
              <c:ext xmlns:c16="http://schemas.microsoft.com/office/drawing/2014/chart" uri="{C3380CC4-5D6E-409C-BE32-E72D297353CC}">
                <c16:uniqueId val="{0000001F-6CCE-E044-A0C7-4E438D504337}"/>
              </c:ext>
            </c:extLst>
          </c:dPt>
          <c:dLbls>
            <c:dLbl>
              <c:idx val="0"/>
              <c:numFmt formatCode="0" sourceLinked="0"/>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1F-6CCE-E044-A0C7-4E438D504337}"/>
                </c:ext>
              </c:extLst>
            </c:dLbl>
            <c:numFmt formatCode="0" sourceLinked="0"/>
            <c:spPr>
              <a:noFill/>
              <a:ln>
                <a:noFill/>
              </a:ln>
              <a:effectLst/>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showLeaderLines val="0"/>
            <c:extLst>
              <c:ext xmlns:c15="http://schemas.microsoft.com/office/drawing/2012/chart" uri="{CE6537A1-D6FC-4f65-9D91-7224C49458BB}"/>
            </c:extLst>
          </c:dLbls>
          <c:cat>
            <c:strRef>
              <c:f>Sheet1!$B$1:$B$1</c:f>
              <c:strCache>
                <c:ptCount val="1"/>
                <c:pt idx="0">
                  <c:v>Days</c:v>
                </c:pt>
              </c:strCache>
            </c:strRef>
          </c:cat>
          <c:val>
            <c:numRef>
              <c:f>Sheet1!$B$12:$B$12</c:f>
              <c:numCache>
                <c:formatCode>General</c:formatCode>
                <c:ptCount val="1"/>
                <c:pt idx="0">
                  <c:v>5</c:v>
                </c:pt>
              </c:numCache>
            </c:numRef>
          </c:val>
          <c:extLst>
            <c:ext xmlns:c16="http://schemas.microsoft.com/office/drawing/2014/chart" uri="{C3380CC4-5D6E-409C-BE32-E72D297353CC}">
              <c16:uniqueId val="{00000020-6CCE-E044-A0C7-4E438D504337}"/>
            </c:ext>
          </c:extLst>
        </c:ser>
        <c:ser>
          <c:idx val="0"/>
          <c:order val="11"/>
          <c:tx>
            <c:strRef>
              <c:f>Sheet1!$A$13</c:f>
              <c:strCache>
                <c:ptCount val="12"/>
                <c:pt idx="11">
                  <c:v>Review</c:v>
                </c:pt>
              </c:strCache>
            </c:strRef>
          </c:tx>
          <c:spPr>
            <a:gradFill flip="none" rotWithShape="1">
              <a:gsLst>
                <a:gs pos="0">
                  <a:srgbClr val="FFA51F"/>
                </a:gs>
                <a:gs pos="100000">
                  <a:srgbClr val="FFD6B5"/>
                </a:gs>
              </a:gsLst>
              <a:lin ang="16200000" scaled="0"/>
            </a:gradFill>
            <a:ln w="12700" cap="flat">
              <a:noFill/>
              <a:miter lim="400000"/>
            </a:ln>
            <a:effectLst/>
            <a:sp3d prstMaterial="matte"/>
          </c:spPr>
          <c:explosion val="25"/>
          <c:dPt>
            <c:idx val="0"/>
            <c:bubble3D val="0"/>
            <c:extLst>
              <c:ext xmlns:c16="http://schemas.microsoft.com/office/drawing/2014/chart" uri="{C3380CC4-5D6E-409C-BE32-E72D297353CC}">
                <c16:uniqueId val="{00000022-6CCE-E044-A0C7-4E438D504337}"/>
              </c:ext>
            </c:extLst>
          </c:dPt>
          <c:dLbls>
            <c:dLbl>
              <c:idx val="0"/>
              <c:numFmt formatCode="0" sourceLinked="0"/>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22-6CCE-E044-A0C7-4E438D504337}"/>
                </c:ext>
              </c:extLst>
            </c:dLbl>
            <c:numFmt formatCode="0" sourceLinked="0"/>
            <c:spPr>
              <a:noFill/>
              <a:ln>
                <a:noFill/>
              </a:ln>
              <a:effectLst/>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showLeaderLines val="0"/>
            <c:extLst>
              <c:ext xmlns:c15="http://schemas.microsoft.com/office/drawing/2012/chart" uri="{CE6537A1-D6FC-4f65-9D91-7224C49458BB}"/>
            </c:extLst>
          </c:dLbls>
          <c:cat>
            <c:strRef>
              <c:f>Sheet1!$B$1:$B$1</c:f>
              <c:strCache>
                <c:ptCount val="1"/>
                <c:pt idx="0">
                  <c:v>Days</c:v>
                </c:pt>
              </c:strCache>
            </c:strRef>
          </c:cat>
          <c:val>
            <c:numRef>
              <c:f>Sheet1!$B$13:$B$13</c:f>
              <c:numCache>
                <c:formatCode>General</c:formatCode>
                <c:ptCount val="1"/>
                <c:pt idx="0">
                  <c:v>15</c:v>
                </c:pt>
              </c:numCache>
            </c:numRef>
          </c:val>
          <c:extLst>
            <c:ext xmlns:c16="http://schemas.microsoft.com/office/drawing/2014/chart" uri="{C3380CC4-5D6E-409C-BE32-E72D297353CC}">
              <c16:uniqueId val="{00000023-6CCE-E044-A0C7-4E438D504337}"/>
            </c:ext>
          </c:extLst>
        </c:ser>
        <c:dLbls>
          <c:showLegendKey val="0"/>
          <c:showVal val="0"/>
          <c:showCatName val="0"/>
          <c:showSerName val="0"/>
          <c:showPercent val="0"/>
          <c:showBubbleSize val="0"/>
          <c:showLeaderLines val="0"/>
        </c:dLbls>
      </c:pie3D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2" name="Shape 242"/>
          <p:cNvSpPr>
            <a:spLocks noGrp="1" noRot="1" noChangeAspect="1"/>
          </p:cNvSpPr>
          <p:nvPr>
            <p:ph type="sldImg"/>
          </p:nvPr>
        </p:nvSpPr>
        <p:spPr>
          <a:xfrm>
            <a:off x="1143000" y="685800"/>
            <a:ext cx="4572000" cy="3429000"/>
          </a:xfrm>
          <a:prstGeom prst="rect">
            <a:avLst/>
          </a:prstGeom>
        </p:spPr>
        <p:txBody>
          <a:bodyPr/>
          <a:lstStyle/>
          <a:p>
            <a:endParaRPr/>
          </a:p>
        </p:txBody>
      </p:sp>
      <p:sp>
        <p:nvSpPr>
          <p:cNvPr id="243" name="Shape 24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Shape 245"/>
          <p:cNvSpPr>
            <a:spLocks noGrp="1" noRot="1" noChangeAspect="1"/>
          </p:cNvSpPr>
          <p:nvPr>
            <p:ph type="sldImg"/>
          </p:nvPr>
        </p:nvSpPr>
        <p:spPr>
          <a:prstGeom prst="rect">
            <a:avLst/>
          </a:prstGeom>
        </p:spPr>
        <p:txBody>
          <a:bodyPr/>
          <a:lstStyle/>
          <a:p>
            <a:endParaRPr/>
          </a:p>
        </p:txBody>
      </p:sp>
      <p:sp>
        <p:nvSpPr>
          <p:cNvPr id="246" name="Shape 246"/>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r>
              <a:t>Write safe-right? as partners (page 21)</a:t>
            </a:r>
          </a:p>
          <a:p>
            <a:pPr defTabSz="914400">
              <a:lnSpc>
                <a:spcPct val="100000"/>
              </a:lnSpc>
              <a:spcBef>
                <a:spcPts val="400"/>
              </a:spcBef>
              <a:defRPr sz="1200">
                <a:latin typeface="Arial"/>
                <a:ea typeface="Arial"/>
                <a:cs typeface="Arial"/>
                <a:sym typeface="Arial"/>
              </a:defRPr>
            </a:pPr>
            <a:r>
              <a:t>Role Play: Act out safe-left? Safe-right? &amp; on-screen?</a:t>
            </a:r>
          </a:p>
          <a:p>
            <a:pPr defTabSz="914400">
              <a:lnSpc>
                <a:spcPct val="100000"/>
              </a:lnSpc>
              <a:spcBef>
                <a:spcPts val="400"/>
              </a:spcBef>
              <a:defRPr sz="1200">
                <a:latin typeface="Arial"/>
                <a:ea typeface="Arial"/>
                <a:cs typeface="Arial"/>
                <a:sym typeface="Arial"/>
              </a:defRPr>
            </a:pPr>
            <a:r>
              <a:t>Play true and false with and/or statements </a:t>
            </a:r>
          </a:p>
          <a:p>
            <a:pPr lvl="1" indent="457200" defTabSz="914400">
              <a:lnSpc>
                <a:spcPct val="100000"/>
              </a:lnSpc>
              <a:spcBef>
                <a:spcPts val="400"/>
              </a:spcBef>
              <a:defRPr sz="1200">
                <a:latin typeface="Arial"/>
                <a:ea typeface="Arial"/>
                <a:cs typeface="Arial"/>
                <a:sym typeface="Arial"/>
              </a:defRPr>
            </a:pPr>
            <a:r>
              <a:t>mention the importance of two separate statements for and/or</a:t>
            </a:r>
          </a:p>
          <a:p>
            <a:pPr lvl="1" indent="457200" defTabSz="914400">
              <a:lnSpc>
                <a:spcPct val="100000"/>
              </a:lnSpc>
              <a:spcBef>
                <a:spcPts val="400"/>
              </a:spcBef>
              <a:defRPr sz="1200">
                <a:latin typeface="Arial"/>
                <a:ea typeface="Arial"/>
                <a:cs typeface="Arial"/>
                <a:sym typeface="Arial"/>
              </a:defRPr>
            </a:pPr>
            <a:r>
              <a:t>complete page 22</a:t>
            </a:r>
          </a:p>
          <a:p>
            <a:pPr defTabSz="914400">
              <a:lnSpc>
                <a:spcPct val="100000"/>
              </a:lnSpc>
              <a:spcBef>
                <a:spcPts val="400"/>
              </a:spcBef>
              <a:defRPr sz="1200">
                <a:latin typeface="Arial"/>
                <a:ea typeface="Arial"/>
                <a:cs typeface="Arial"/>
                <a:sym typeface="Arial"/>
              </a:defRPr>
            </a:pPr>
            <a:r>
              <a:t>Why doesn’t Sam stay on the screen? Act out safe-left?, safe-right?, and onscreen?</a:t>
            </a:r>
          </a:p>
          <a:p>
            <a:pPr defTabSz="914400">
              <a:lnSpc>
                <a:spcPct val="100000"/>
              </a:lnSpc>
              <a:spcBef>
                <a:spcPts val="400"/>
              </a:spcBef>
              <a:defRPr sz="1200">
                <a:latin typeface="Arial"/>
                <a:ea typeface="Arial"/>
                <a:cs typeface="Arial"/>
                <a:sym typeface="Arial"/>
              </a:defRPr>
            </a:pPr>
            <a:r>
              <a:t>Let teachers work through onscreen?</a:t>
            </a:r>
          </a:p>
          <a:p>
            <a:pPr defTabSz="914400">
              <a:lnSpc>
                <a:spcPct val="100000"/>
              </a:lnSpc>
              <a:spcBef>
                <a:spcPts val="400"/>
              </a:spcBef>
              <a:defRPr sz="1200">
                <a:latin typeface="Arial"/>
                <a:ea typeface="Arial"/>
                <a:cs typeface="Arial"/>
                <a:sym typeface="Arial"/>
              </a:defRPr>
            </a:pPr>
            <a:r>
              <a:t>Go over solutions for onscreen? </a:t>
            </a:r>
            <a:r>
              <a:rPr b="1"/>
              <a:t>Prompt two teachers: one who used abstraction and one who didn’t.</a:t>
            </a:r>
            <a:r>
              <a:t> Give them 30 seconds to discuss the “better” solution</a:t>
            </a:r>
          </a:p>
          <a:p>
            <a:pPr defTabSz="914400">
              <a:lnSpc>
                <a:spcPct val="100000"/>
              </a:lnSpc>
              <a:spcBef>
                <a:spcPts val="400"/>
              </a:spcBef>
              <a:defRPr sz="1200">
                <a:latin typeface="Arial"/>
                <a:ea typeface="Arial"/>
                <a:cs typeface="Arial"/>
                <a:sym typeface="Arial"/>
              </a:defRPr>
            </a:pPr>
            <a:r>
              <a:t>Abstraction discussion </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a:spLocks noGrp="1" noRot="1" noChangeAspect="1"/>
          </p:cNvSpPr>
          <p:nvPr>
            <p:ph type="sldImg"/>
          </p:nvPr>
        </p:nvSpPr>
        <p:spPr>
          <a:prstGeom prst="rect">
            <a:avLst/>
          </a:prstGeom>
        </p:spPr>
        <p:txBody>
          <a:bodyPr/>
          <a:lstStyle/>
          <a:p>
            <a:endParaRPr/>
          </a:p>
        </p:txBody>
      </p:sp>
      <p:sp>
        <p:nvSpPr>
          <p:cNvPr id="351" name="Shape 351"/>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r>
              <a:t>-Programming as a tool to teach math isn’t a new idea</a:t>
            </a:r>
          </a:p>
          <a:p>
            <a:pPr defTabSz="914400">
              <a:lnSpc>
                <a:spcPct val="100000"/>
              </a:lnSpc>
              <a:spcBef>
                <a:spcPts val="400"/>
              </a:spcBef>
              <a:defRPr sz="1200">
                <a:latin typeface="Arial"/>
                <a:ea typeface="Arial"/>
                <a:cs typeface="Arial"/>
                <a:sym typeface="Arial"/>
              </a:defRPr>
            </a:pPr>
            <a:r>
              <a:t>-1960 Seymore Papert published paper on Logo, a programming language developed for children</a:t>
            </a:r>
          </a:p>
          <a:p>
            <a:pPr defTabSz="914400">
              <a:lnSpc>
                <a:spcPct val="100000"/>
              </a:lnSpc>
              <a:spcBef>
                <a:spcPts val="400"/>
              </a:spcBef>
              <a:defRPr sz="1200">
                <a:latin typeface="Arial"/>
                <a:ea typeface="Arial"/>
                <a:cs typeface="Arial"/>
                <a:sym typeface="Arial"/>
              </a:defRPr>
            </a:pPr>
            <a:r>
              <a:t>-Programming has functions </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a:p>
            <a:pPr defTabSz="914400">
              <a:lnSpc>
                <a:spcPct val="100000"/>
              </a:lnSpc>
              <a:spcBef>
                <a:spcPts val="400"/>
              </a:spcBef>
              <a:defRPr sz="1200">
                <a:latin typeface="Arial"/>
                <a:ea typeface="Arial"/>
                <a:cs typeface="Arial"/>
                <a:sym typeface="Arial"/>
              </a:defRPr>
            </a:pPr>
            <a:r>
              <a:t>What kind of teacher is usually teaching the C++ or python class in high school? What department are they in? Most likely math.</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So, problem solved! We have all these teaching languages, and now every kid is passing algebra with flying colors!(sarcasm)</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Which of these is the BEST language?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Shape 360"/>
          <p:cNvSpPr>
            <a:spLocks noGrp="1" noRot="1" noChangeAspect="1"/>
          </p:cNvSpPr>
          <p:nvPr>
            <p:ph type="sldImg"/>
          </p:nvPr>
        </p:nvSpPr>
        <p:spPr>
          <a:prstGeom prst="rect">
            <a:avLst/>
          </a:prstGeom>
        </p:spPr>
        <p:txBody>
          <a:bodyPr/>
          <a:lstStyle/>
          <a:p>
            <a:endParaRPr/>
          </a:p>
        </p:txBody>
      </p:sp>
      <p:sp>
        <p:nvSpPr>
          <p:cNvPr id="361" name="Shape 361"/>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Dubinsky 1992, 1995</a:t>
            </a:r>
          </a:p>
          <a:p>
            <a:pPr defTabSz="914400">
              <a:lnSpc>
                <a:spcPct val="100000"/>
              </a:lnSpc>
              <a:spcBef>
                <a:spcPts val="400"/>
              </a:spcBef>
              <a:defRPr sz="1200">
                <a:latin typeface="Arial"/>
                <a:ea typeface="Arial"/>
                <a:cs typeface="Arial"/>
                <a:sym typeface="Arial"/>
              </a:defRPr>
            </a:pPr>
            <a:r>
              <a:t>KEY POINTS</a:t>
            </a:r>
          </a:p>
          <a:p>
            <a:pPr marL="171450" indent="-171450" defTabSz="914400">
              <a:lnSpc>
                <a:spcPct val="100000"/>
              </a:lnSpc>
              <a:spcBef>
                <a:spcPts val="400"/>
              </a:spcBef>
              <a:buSzPct val="100000"/>
              <a:buChar char="-"/>
              <a:defRPr sz="1200">
                <a:latin typeface="Arial"/>
                <a:ea typeface="Arial"/>
                <a:cs typeface="Arial"/>
                <a:sym typeface="Arial"/>
              </a:defRPr>
            </a:pPr>
            <a:r>
              <a:t>Programming doesn’t always equal math.</a:t>
            </a:r>
          </a:p>
          <a:p>
            <a:pPr marL="171450" indent="-171450" defTabSz="914400">
              <a:lnSpc>
                <a:spcPct val="100000"/>
              </a:lnSpc>
              <a:spcBef>
                <a:spcPts val="400"/>
              </a:spcBef>
              <a:buSzPct val="100000"/>
              <a:buChar char="-"/>
              <a:defRPr sz="1200">
                <a:latin typeface="Arial"/>
                <a:ea typeface="Arial"/>
                <a:cs typeface="Arial"/>
                <a:sym typeface="Arial"/>
              </a:defRPr>
            </a:pPr>
            <a:r>
              <a:t>Different languages have things </a:t>
            </a:r>
            <a:r>
              <a:rPr i="1"/>
              <a:t>called</a:t>
            </a:r>
            <a:r>
              <a:t> “functions” and “variables”, they behave very differently from functions and variables in algebra.</a:t>
            </a:r>
          </a:p>
          <a:p>
            <a:pPr marL="171450" indent="-171450" defTabSz="914400">
              <a:lnSpc>
                <a:spcPct val="100000"/>
              </a:lnSpc>
              <a:spcBef>
                <a:spcPts val="400"/>
              </a:spcBef>
              <a:buSzPct val="100000"/>
              <a:buChar char="-"/>
              <a:defRPr sz="1200">
                <a:latin typeface="Arial"/>
                <a:ea typeface="Arial"/>
                <a:cs typeface="Arial"/>
                <a:sym typeface="Arial"/>
              </a:defRPr>
            </a:pPr>
            <a:r>
              <a:t>To teach Algebra, it’s important to choose an Algebraic language</a:t>
            </a:r>
          </a:p>
          <a:p>
            <a:pPr marL="171450" indent="-171450" defTabSz="914400">
              <a:lnSpc>
                <a:spcPct val="100000"/>
              </a:lnSpc>
              <a:spcBef>
                <a:spcPts val="400"/>
              </a:spcBef>
              <a:buSzPct val="100000"/>
              <a:buChar char="-"/>
              <a:defRPr sz="1200">
                <a:latin typeface="Arial"/>
                <a:ea typeface="Arial"/>
                <a:cs typeface="Arial"/>
                <a:sym typeface="Arial"/>
              </a:defRPr>
            </a:pPr>
            <a:r>
              <a:t>In different languages, there are things that look like numbers but don’t behave like numbers</a:t>
            </a:r>
          </a:p>
          <a:p>
            <a:pPr marL="171450" indent="-171450" defTabSz="914400">
              <a:lnSpc>
                <a:spcPct val="100000"/>
              </a:lnSpc>
              <a:spcBef>
                <a:spcPts val="400"/>
              </a:spcBef>
              <a:buSzPct val="100000"/>
              <a:buChar char="-"/>
              <a:defRPr sz="1200">
                <a:latin typeface="Arial"/>
                <a:ea typeface="Arial"/>
                <a:cs typeface="Arial"/>
                <a:sym typeface="Arial"/>
              </a:defRPr>
            </a:pPr>
            <a:r>
              <a:t>In different languages, there are things that look like variables but don’t behave like variables</a:t>
            </a:r>
          </a:p>
          <a:p>
            <a:pPr marL="171450" indent="-171450" defTabSz="914400">
              <a:lnSpc>
                <a:spcPct val="100000"/>
              </a:lnSpc>
              <a:spcBef>
                <a:spcPts val="400"/>
              </a:spcBef>
              <a:buSzPct val="100000"/>
              <a:buChar char="-"/>
              <a:defRPr sz="1200">
                <a:latin typeface="Arial"/>
                <a:ea typeface="Arial"/>
                <a:cs typeface="Arial"/>
                <a:sym typeface="Arial"/>
              </a:defRPr>
            </a:pPr>
            <a:r>
              <a:t>In different languages, there are things that look like functions but don’t behave like functions</a:t>
            </a:r>
          </a:p>
          <a:p>
            <a:pPr marL="171450" indent="-171450" defTabSz="914400">
              <a:lnSpc>
                <a:spcPct val="100000"/>
              </a:lnSpc>
              <a:spcBef>
                <a:spcPts val="400"/>
              </a:spcBef>
              <a:buSzPct val="100000"/>
              <a:buChar char="-"/>
              <a:defRPr sz="1200">
                <a:latin typeface="Arial"/>
                <a:ea typeface="Arial"/>
                <a:cs typeface="Arial"/>
                <a:sym typeface="Arial"/>
              </a:defRPr>
            </a:pPr>
            <a:r>
              <a:t>IMPORTANT to role play ’foo’</a:t>
            </a:r>
          </a:p>
          <a:p>
            <a:pPr marL="171450" indent="-171450" defTabSz="914400">
              <a:lnSpc>
                <a:spcPct val="100000"/>
              </a:lnSpc>
              <a:spcBef>
                <a:spcPts val="400"/>
              </a:spcBef>
              <a:buSzPct val="100000"/>
              <a:buChar char="-"/>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a:p>
            <a:pPr defTabSz="914400">
              <a:lnSpc>
                <a:spcPct val="100000"/>
              </a:lnSpc>
              <a:spcBef>
                <a:spcPts val="400"/>
              </a:spcBef>
              <a:defRPr sz="1200">
                <a:latin typeface="Arial"/>
                <a:ea typeface="Arial"/>
                <a:cs typeface="Arial"/>
                <a:sym typeface="Arial"/>
              </a:defRPr>
            </a:pPr>
            <a:r>
              <a:rPr b="1"/>
              <a:t>[ (1/x) * x = 1 ]</a:t>
            </a:r>
          </a:p>
          <a:p>
            <a:pPr defTabSz="914400">
              <a:lnSpc>
                <a:spcPct val="100000"/>
              </a:lnSpc>
              <a:spcBef>
                <a:spcPts val="400"/>
              </a:spcBef>
              <a:defRPr sz="1200">
                <a:latin typeface="Arial"/>
                <a:ea typeface="Arial"/>
                <a:cs typeface="Arial"/>
                <a:sym typeface="Arial"/>
              </a:defRPr>
            </a:pPr>
            <a:r>
              <a:t>Here’s a basic expression. Math teachers: is this correct? (Assuming x is not 0.) Of course. But in Python, it doesn’t evaluate to 1, it evaluates to 0! In JavaScript, this evaluates to 0.99999. That’s not mathematical! This is because these languages don’t use numbers. They use floats, or ints, or doubles: things that </a:t>
            </a:r>
            <a:r>
              <a:rPr i="1"/>
              <a:t>look</a:t>
            </a:r>
            <a:r>
              <a:t> like numbers, but behave very differently. Things get even weirder when we add in variables.</a:t>
            </a:r>
          </a:p>
          <a:p>
            <a:pPr defTabSz="914400">
              <a:lnSpc>
                <a:spcPct val="100000"/>
              </a:lnSpc>
              <a:spcBef>
                <a:spcPts val="400"/>
              </a:spcBef>
              <a:defRPr sz="1200">
                <a:latin typeface="Arial"/>
                <a:ea typeface="Arial"/>
                <a:cs typeface="Arial"/>
                <a:sym typeface="Arial"/>
              </a:defRPr>
            </a:pPr>
            <a:r>
              <a:rPr b="1"/>
              <a:t>[x = x + 2]</a:t>
            </a:r>
          </a:p>
          <a:p>
            <a:pPr defTabSz="914400">
              <a:lnSpc>
                <a:spcPct val="100000"/>
              </a:lnSpc>
              <a:spcBef>
                <a:spcPts val="400"/>
              </a:spcBef>
              <a:defRPr sz="1200">
                <a:latin typeface="Arial"/>
                <a:ea typeface="Arial"/>
                <a:cs typeface="Arial"/>
                <a:sym typeface="Arial"/>
              </a:defRPr>
            </a:pPr>
            <a:r>
              <a:t>Most introductory programming textbook will have a program like this. On the first line I create a value called x, and set it equal to 10. On the second line, I set the value of x to x+2. What is the value of x when the program terminates?</a:t>
            </a:r>
          </a:p>
          <a:p>
            <a:pPr defTabSz="914400">
              <a:lnSpc>
                <a:spcPct val="100000"/>
              </a:lnSpc>
              <a:spcBef>
                <a:spcPts val="400"/>
              </a:spcBef>
              <a:defRPr sz="1200">
                <a:latin typeface="Arial"/>
                <a:ea typeface="Arial"/>
                <a:cs typeface="Arial"/>
                <a:sym typeface="Arial"/>
              </a:defRPr>
            </a:pPr>
            <a:r>
              <a:t>Right, 12! You can write this program in almost any language, and it’s perfectly fine code, but If a student of yours writes this on a math assignment, what's the issue? That kid needs some serious help. That’s because x here isn’t a </a:t>
            </a:r>
            <a:r>
              <a:rPr i="1"/>
              <a:t>variable</a:t>
            </a:r>
            <a:r>
              <a:t>, it’s a place in memory, that can be changed and re-set, unlike variables in math. This issue gets even crazier when we talk about variables!</a:t>
            </a:r>
          </a:p>
          <a:p>
            <a:pPr defTabSz="914400">
              <a:lnSpc>
                <a:spcPct val="100000"/>
              </a:lnSpc>
              <a:spcBef>
                <a:spcPts val="400"/>
              </a:spcBef>
              <a:defRPr sz="1200">
                <a:latin typeface="Arial"/>
                <a:ea typeface="Arial"/>
                <a:cs typeface="Arial"/>
                <a:sym typeface="Arial"/>
              </a:defRPr>
            </a:pPr>
            <a:r>
              <a:rPr b="1"/>
              <a:t>[foo example]</a:t>
            </a:r>
          </a:p>
          <a:p>
            <a:pPr defTabSz="914400">
              <a:lnSpc>
                <a:spcPct val="100000"/>
              </a:lnSpc>
              <a:spcBef>
                <a:spcPts val="400"/>
              </a:spcBef>
              <a:defRPr sz="1200">
                <a:latin typeface="Arial"/>
                <a:ea typeface="Arial"/>
                <a:cs typeface="Arial"/>
                <a:sym typeface="Arial"/>
              </a:defRPr>
            </a:pPr>
            <a:r>
              <a:t>Here’s some pseudocode: On the first line, I’ve created a value called foo, and set it equal to 0. On the second line I have a function called f, which takes in a variable called x, and totally ignores it. Instead, it just returns foo, incremented by one each time the function runs. In Bootstrap, as a way to make functions concrete and connected for students, we like to have kids act out functions, and that’s what I’d like to do now </a:t>
            </a:r>
            <a:r>
              <a:rPr b="1"/>
              <a:t>[take 2 volunteers: foo, and f. foo’s initial value is 0, and evrry time you call f with some number, they’ll point to foo and say “increment”. Foo adds one to his/her current value, and repeats it back to f. Go through f(1), f(2), f(3), then f(3) again, and f(3) again. Thank volunteers.]</a:t>
            </a:r>
          </a:p>
          <a:p>
            <a:pPr defTabSz="914400">
              <a:lnSpc>
                <a:spcPct val="100000"/>
              </a:lnSpc>
              <a:spcBef>
                <a:spcPts val="400"/>
              </a:spcBef>
              <a:defRPr sz="1200">
                <a:latin typeface="Arial"/>
                <a:ea typeface="Arial"/>
                <a:cs typeface="Arial"/>
                <a:sym typeface="Arial"/>
              </a:defRPr>
            </a:pPr>
            <a:r>
              <a:t>So what happened there? Math teachers, are you kind of uncomfortable right now? Is f a function? No! It doesn’t pass the vertical line test! It’s OK for you to feel uncomfortable with this, or even angry: functions, variables: you had these words first!</a:t>
            </a:r>
          </a:p>
          <a:p>
            <a:pPr defTabSz="914400">
              <a:lnSpc>
                <a:spcPct val="100000"/>
              </a:lnSpc>
              <a:spcBef>
                <a:spcPts val="400"/>
              </a:spcBef>
              <a:defRPr sz="1200">
                <a:latin typeface="Arial"/>
                <a:ea typeface="Arial"/>
                <a:cs typeface="Arial"/>
                <a:sym typeface="Arial"/>
              </a:defRPr>
            </a:pPr>
            <a:r>
              <a:t>But what's going on here is that the words functions and variables mean different things for programmers and math teachers. I don’t want you to leave here today thinking that I said “Javascript is bad”, or “Python is bad”: These languages are definitely valuable, depending on what you’re trying to do. However, these languages aren’t mathematical. Just because a language has things </a:t>
            </a:r>
            <a:r>
              <a:rPr i="1"/>
              <a:t>called</a:t>
            </a:r>
            <a:r>
              <a:t> functions, and things </a:t>
            </a:r>
            <a:r>
              <a:rPr i="1"/>
              <a:t>called </a:t>
            </a:r>
            <a:r>
              <a:t>variables, doesn’t mean that they behave like algebra. And if a student is struggling with functions and variables in their algebra class, and you show them functions and variables in programming, things called the same but with very different meanings, it probably won't help, and it might even make the problem worse.</a:t>
            </a:r>
          </a:p>
          <a:p>
            <a:pPr defTabSz="914400">
              <a:lnSpc>
                <a:spcPct val="100000"/>
              </a:lnSpc>
              <a:spcBef>
                <a:spcPts val="400"/>
              </a:spcBef>
              <a:defRPr sz="1200">
                <a:latin typeface="Arial"/>
                <a:ea typeface="Arial"/>
                <a:cs typeface="Arial"/>
                <a:sym typeface="Arial"/>
              </a:defRPr>
            </a:pPr>
            <a:r>
              <a:t>So what is this telling us?  if you're using programming to teach math, using a mathematical programming language is crucial. However, as teachers, we know that a great software tool isn't enough. You also need a curriculum, assignments, a final project, exit slips, etc. And that's where Bootstrap comes in.</a:t>
            </a:r>
          </a:p>
          <a:p>
            <a:pPr defTabSz="914400">
              <a:lnSpc>
                <a:spcPct val="100000"/>
              </a:lnSpc>
              <a:spcBef>
                <a:spcPts val="400"/>
              </a:spcBef>
              <a:defRPr sz="1200">
                <a:latin typeface="Arial"/>
                <a:ea typeface="Arial"/>
                <a:cs typeface="Arial"/>
                <a:sym typeface="Arial"/>
              </a:defRPr>
            </a:pPr>
            <a:b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Shape 366"/>
          <p:cNvSpPr>
            <a:spLocks noGrp="1" noRot="1" noChangeAspect="1"/>
          </p:cNvSpPr>
          <p:nvPr>
            <p:ph type="sldImg"/>
          </p:nvPr>
        </p:nvSpPr>
        <p:spPr>
          <a:prstGeom prst="rect">
            <a:avLst/>
          </a:prstGeom>
        </p:spPr>
        <p:txBody>
          <a:bodyPr/>
          <a:lstStyle/>
          <a:p>
            <a:endParaRPr/>
          </a:p>
        </p:txBody>
      </p:sp>
      <p:sp>
        <p:nvSpPr>
          <p:cNvPr id="367" name="Shape 367"/>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Shape 372"/>
          <p:cNvSpPr>
            <a:spLocks noGrp="1" noRot="1" noChangeAspect="1"/>
          </p:cNvSpPr>
          <p:nvPr>
            <p:ph type="sldImg"/>
          </p:nvPr>
        </p:nvSpPr>
        <p:spPr>
          <a:prstGeom prst="rect">
            <a:avLst/>
          </a:prstGeom>
        </p:spPr>
        <p:txBody>
          <a:bodyPr/>
          <a:lstStyle/>
          <a:p>
            <a:endParaRPr/>
          </a:p>
        </p:txBody>
      </p:sp>
      <p:sp>
        <p:nvSpPr>
          <p:cNvPr id="373" name="Shape 373"/>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r>
              <a:t>-Self Explanatory Slide</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Shape 378"/>
          <p:cNvSpPr>
            <a:spLocks noGrp="1" noRot="1" noChangeAspect="1"/>
          </p:cNvSpPr>
          <p:nvPr>
            <p:ph type="sldImg"/>
          </p:nvPr>
        </p:nvSpPr>
        <p:spPr>
          <a:prstGeom prst="rect">
            <a:avLst/>
          </a:prstGeom>
        </p:spPr>
        <p:txBody>
          <a:bodyPr/>
          <a:lstStyle/>
          <a:p>
            <a:endParaRPr/>
          </a:p>
        </p:txBody>
      </p:sp>
      <p:sp>
        <p:nvSpPr>
          <p:cNvPr id="379" name="Shape 379"/>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r>
              <a:t>-Abundance of detailed resources and supplemental materials</a:t>
            </a:r>
          </a:p>
          <a:p>
            <a:pPr defTabSz="914400">
              <a:lnSpc>
                <a:spcPct val="100000"/>
              </a:lnSpc>
              <a:spcBef>
                <a:spcPts val="400"/>
              </a:spcBef>
              <a:defRPr sz="1200">
                <a:latin typeface="Arial"/>
                <a:ea typeface="Arial"/>
                <a:cs typeface="Arial"/>
                <a:sym typeface="Arial"/>
              </a:defRPr>
            </a:pPr>
            <a:r>
              <a:t>- Cloud based</a:t>
            </a:r>
          </a:p>
          <a:p>
            <a:pPr defTabSz="914400">
              <a:lnSpc>
                <a:spcPct val="100000"/>
              </a:lnSpc>
              <a:spcBef>
                <a:spcPts val="400"/>
              </a:spcBef>
              <a:defRPr sz="1200">
                <a:latin typeface="Arial"/>
                <a:ea typeface="Arial"/>
                <a:cs typeface="Arial"/>
                <a:sym typeface="Arial"/>
              </a:defRPr>
            </a:pPr>
            <a:r>
              <a:t>-Algebraic language </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a:p>
            <a:pPr defTabSz="914400">
              <a:lnSpc>
                <a:spcPct val="100000"/>
              </a:lnSpc>
              <a:spcBef>
                <a:spcPts val="400"/>
              </a:spcBef>
              <a:defRPr sz="1200">
                <a:latin typeface="Arial"/>
                <a:ea typeface="Arial"/>
                <a:cs typeface="Arial"/>
                <a:sym typeface="Arial"/>
              </a:defRPr>
            </a:pPr>
            <a:r>
              <a:t>Finally, the language that we use is a completely algebraic language, with variables that can’t be reassigned, functions that ARE functions, and a simple syntax that’s easy for students to learn. </a:t>
            </a:r>
          </a:p>
          <a:p>
            <a:pPr defTabSz="914400">
              <a:lnSpc>
                <a:spcPct val="100000"/>
              </a:lnSpc>
              <a:spcBef>
                <a:spcPts val="400"/>
              </a:spcBef>
              <a:defRPr sz="1200">
                <a:latin typeface="Arial"/>
                <a:ea typeface="Arial"/>
                <a:cs typeface="Arial"/>
                <a:sym typeface="Arial"/>
              </a:defRPr>
            </a:pPr>
            <a:br/>
            <a:endParaRP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We have incredibly detailed lesson plans available online </a:t>
            </a:r>
            <a:r>
              <a:rPr b="1"/>
              <a:t>[go to the Bootstrap website, open the algebra notes]</a:t>
            </a:r>
            <a:r>
              <a:t>, and in front of you. </a:t>
            </a:r>
            <a:r>
              <a:rPr b="1"/>
              <a:t>[Have them open their workbooks and point out the lesson plans are available in full at the front of the book.] </a:t>
            </a:r>
            <a:r>
              <a:t>Of course, these are on our website as well, and the links within are clickable. We also offer student hand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prstGeom prst="rect">
            <a:avLst/>
          </a:prstGeom>
        </p:spPr>
        <p:txBody>
          <a:bodyPr/>
          <a:lstStyle/>
          <a:p>
            <a:endParaRPr/>
          </a:p>
        </p:txBody>
      </p:sp>
      <p:sp>
        <p:nvSpPr>
          <p:cNvPr id="402" name="Shape 402"/>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noRot="1" noChangeAspect="1"/>
          </p:cNvSpPr>
          <p:nvPr>
            <p:ph type="sldImg"/>
          </p:nvPr>
        </p:nvSpPr>
        <p:spPr>
          <a:prstGeom prst="rect">
            <a:avLst/>
          </a:prstGeom>
        </p:spPr>
        <p:txBody>
          <a:bodyPr/>
          <a:lstStyle/>
          <a:p>
            <a:endParaRPr/>
          </a:p>
        </p:txBody>
      </p:sp>
      <p:sp>
        <p:nvSpPr>
          <p:cNvPr id="412" name="Shape 412"/>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How do we know the kids are actually getting this?</a:t>
            </a:r>
          </a:p>
          <a:p>
            <a:pPr defTabSz="914400">
              <a:lnSpc>
                <a:spcPct val="100000"/>
              </a:lnSpc>
              <a:spcBef>
                <a:spcPts val="400"/>
              </a:spcBef>
              <a:defRPr sz="1200">
                <a:latin typeface="Arial"/>
                <a:ea typeface="Arial"/>
                <a:cs typeface="Arial"/>
                <a:sym typeface="Arial"/>
              </a:defRPr>
            </a:pPr>
            <a:r>
              <a:t>We do something that most colleges don’t do: code reviews.</a:t>
            </a:r>
          </a:p>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Shape 424"/>
          <p:cNvSpPr>
            <a:spLocks noGrp="1" noRot="1" noChangeAspect="1"/>
          </p:cNvSpPr>
          <p:nvPr>
            <p:ph type="sldImg"/>
          </p:nvPr>
        </p:nvSpPr>
        <p:spPr>
          <a:prstGeom prst="rect">
            <a:avLst/>
          </a:prstGeom>
        </p:spPr>
        <p:txBody>
          <a:bodyPr/>
          <a:lstStyle/>
          <a:p>
            <a:endParaRPr/>
          </a:p>
        </p:txBody>
      </p:sp>
      <p:sp>
        <p:nvSpPr>
          <p:cNvPr id="425" name="Shape 425"/>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How do we know the kids are actually getting this?</a:t>
            </a:r>
          </a:p>
          <a:p>
            <a:pPr defTabSz="914400">
              <a:lnSpc>
                <a:spcPct val="100000"/>
              </a:lnSpc>
              <a:spcBef>
                <a:spcPts val="400"/>
              </a:spcBef>
              <a:defRPr sz="1200">
                <a:latin typeface="Arial"/>
                <a:ea typeface="Arial"/>
                <a:cs typeface="Arial"/>
                <a:sym typeface="Arial"/>
              </a:defRPr>
            </a:pPr>
            <a:r>
              <a:t>We do something that most colleges don’t do: code reviews.</a:t>
            </a:r>
          </a:p>
          <a:p>
            <a:pPr defTabSz="914400">
              <a:lnSpc>
                <a:spcPct val="100000"/>
              </a:lnSpc>
              <a:spcBef>
                <a:spcPts val="400"/>
              </a:spcBef>
              <a:defRPr sz="1200">
                <a:latin typeface="Arial"/>
                <a:ea typeface="Arial"/>
                <a:cs typeface="Arial"/>
                <a:sym typeface="Arial"/>
              </a:defRPr>
            </a:pPr>
            <a:r>
              <a:t>KEY POINTS</a:t>
            </a:r>
          </a:p>
          <a:p>
            <a:pPr marL="171450" indent="-171450" defTabSz="914400">
              <a:lnSpc>
                <a:spcPct val="100000"/>
              </a:lnSpc>
              <a:spcBef>
                <a:spcPts val="400"/>
              </a:spcBef>
              <a:buSzPct val="100000"/>
              <a:buChar char="-"/>
              <a:defRPr sz="1200">
                <a:latin typeface="Arial"/>
                <a:ea typeface="Arial"/>
                <a:cs typeface="Arial"/>
                <a:sym typeface="Arial"/>
              </a:defRPr>
            </a:pPr>
            <a:r>
              <a:t>Each unit creates a desire add functionality to their game that creates a NEED to learn more math</a:t>
            </a:r>
          </a:p>
          <a:p>
            <a:pPr marL="171450" indent="-171450" defTabSz="914400">
              <a:lnSpc>
                <a:spcPct val="100000"/>
              </a:lnSpc>
              <a:spcBef>
                <a:spcPts val="400"/>
              </a:spcBef>
              <a:buSzPct val="100000"/>
              <a:buChar char="-"/>
              <a:defRPr sz="1200">
                <a:latin typeface="Arial"/>
                <a:ea typeface="Arial"/>
                <a:cs typeface="Arial"/>
                <a:sym typeface="Arial"/>
              </a:defRPr>
            </a:pPr>
            <a:r>
              <a:t>Day 1 -Brainstorm video game Give SIMPLE Example(Mouse trying to get the Cheese and avoid the Mousetraps in a Home)</a:t>
            </a:r>
          </a:p>
          <a:p>
            <a:pPr marL="171450" indent="-171450" defTabSz="914400">
              <a:lnSpc>
                <a:spcPct val="100000"/>
              </a:lnSpc>
              <a:spcBef>
                <a:spcPts val="400"/>
              </a:spcBef>
              <a:buSzPct val="100000"/>
              <a:buChar char="-"/>
              <a:defRPr sz="1200">
                <a:latin typeface="Arial"/>
                <a:ea typeface="Arial"/>
                <a:cs typeface="Arial"/>
                <a:sym typeface="Arial"/>
              </a:defRPr>
            </a:pPr>
            <a:r>
              <a:t>Day 2 -Use that excitement and engagement to intro Circles of Evaluation are a visual and spatial tool for function composition</a:t>
            </a:r>
          </a:p>
          <a:p>
            <a:pPr marL="171450" indent="-171450" defTabSz="914400">
              <a:lnSpc>
                <a:spcPct val="100000"/>
              </a:lnSpc>
              <a:spcBef>
                <a:spcPts val="400"/>
              </a:spcBef>
              <a:buSzPct val="100000"/>
              <a:buChar char="-"/>
              <a:defRPr sz="1200">
                <a:latin typeface="Arial"/>
                <a:ea typeface="Arial"/>
                <a:cs typeface="Arial"/>
                <a:sym typeface="Arial"/>
              </a:defRPr>
            </a:pPr>
            <a:r>
              <a:t>Day 2 -Use Circles of Evaluation to extend circles of evaluation to cover new data types  like strings and images, and introduce the concepts of domain and range.</a:t>
            </a:r>
          </a:p>
          <a:p>
            <a:pPr marL="171450" indent="-171450" defTabSz="914400">
              <a:lnSpc>
                <a:spcPct val="100000"/>
              </a:lnSpc>
              <a:spcBef>
                <a:spcPts val="400"/>
              </a:spcBef>
              <a:buSzPct val="100000"/>
              <a:buChar char="-"/>
              <a:defRPr sz="1200">
                <a:latin typeface="Arial"/>
                <a:ea typeface="Arial"/>
                <a:cs typeface="Arial"/>
                <a:sym typeface="Arial"/>
              </a:defRPr>
            </a:pPr>
            <a:r>
              <a:t>Day 3 -students start defining their own functions to make basic shapes</a:t>
            </a:r>
          </a:p>
          <a:p>
            <a:pPr marL="171450" indent="-171450" defTabSz="914400">
              <a:lnSpc>
                <a:spcPct val="100000"/>
              </a:lnSpc>
              <a:spcBef>
                <a:spcPts val="400"/>
              </a:spcBef>
              <a:buSzPct val="100000"/>
              <a:buChar char="-"/>
              <a:defRPr sz="1200">
                <a:latin typeface="Arial"/>
                <a:ea typeface="Arial"/>
                <a:cs typeface="Arial"/>
                <a:sym typeface="Arial"/>
              </a:defRPr>
            </a:pPr>
            <a:r>
              <a:t>Day 4 -by the fourth day, they extend that knowledge to write linear functions and make a rocket fly.</a:t>
            </a:r>
          </a:p>
          <a:p>
            <a:pPr marL="171450" indent="-171450" defTabSz="914400">
              <a:lnSpc>
                <a:spcPct val="100000"/>
              </a:lnSpc>
              <a:spcBef>
                <a:spcPts val="400"/>
              </a:spcBef>
              <a:buSzPct val="100000"/>
              <a:buChar char="-"/>
              <a:defRPr sz="1200">
                <a:latin typeface="Arial"/>
                <a:ea typeface="Arial"/>
                <a:cs typeface="Arial"/>
                <a:sym typeface="Arial"/>
              </a:defRPr>
            </a:pPr>
            <a:r>
              <a:t>Day 5 – Kids are saying, “What about my game?” And we explain that the same concept of linear functions they just learned can be used in their video game to make their target and danger fly across the screen… and never come back. , “How do I keep my player from going off screen?”</a:t>
            </a:r>
          </a:p>
          <a:p>
            <a:pPr marL="171450" indent="-171450" defTabSz="914400">
              <a:lnSpc>
                <a:spcPct val="100000"/>
              </a:lnSpc>
              <a:spcBef>
                <a:spcPts val="400"/>
              </a:spcBef>
              <a:buSzPct val="100000"/>
              <a:buChar char="-"/>
              <a:defRPr sz="1200">
                <a:latin typeface="Arial"/>
                <a:ea typeface="Arial"/>
                <a:cs typeface="Arial"/>
                <a:sym typeface="Arial"/>
              </a:defRPr>
            </a:pPr>
            <a:r>
              <a:t>Day 6 – then we introduce Inequalities and Compound Inequalities to help keep Sam The Butterfly safe and on the screen..then they ask “How do I move my player? “</a:t>
            </a:r>
          </a:p>
          <a:p>
            <a:pPr marL="171450" indent="-171450" defTabSz="914400">
              <a:lnSpc>
                <a:spcPct val="100000"/>
              </a:lnSpc>
              <a:spcBef>
                <a:spcPts val="400"/>
              </a:spcBef>
              <a:buSzPct val="100000"/>
              <a:buChar char="-"/>
              <a:defRPr sz="1200">
                <a:latin typeface="Arial"/>
                <a:ea typeface="Arial"/>
                <a:cs typeface="Arial"/>
                <a:sym typeface="Arial"/>
              </a:defRPr>
            </a:pPr>
            <a:r>
              <a:t>Day 7 – We introduce Piecewise functions to get them to move their characters. Then they ask, “How do I earn points?” “When my player touches the target or danger, nothing happens!”</a:t>
            </a:r>
          </a:p>
          <a:p>
            <a:pPr marL="171450" indent="-171450" defTabSz="914400">
              <a:lnSpc>
                <a:spcPct val="100000"/>
              </a:lnSpc>
              <a:spcBef>
                <a:spcPts val="400"/>
              </a:spcBef>
              <a:buSzPct val="100000"/>
              <a:buChar char="-"/>
              <a:defRPr sz="1200">
                <a:latin typeface="Arial"/>
                <a:ea typeface="Arial"/>
                <a:cs typeface="Arial"/>
                <a:sym typeface="Arial"/>
              </a:defRPr>
            </a:pPr>
            <a:r>
              <a:t>Day 8 – Need to learn about distance and Pythagorean theorem to get Collision working</a:t>
            </a:r>
          </a:p>
          <a:p>
            <a:pPr marL="171450" indent="-171450" defTabSz="914400">
              <a:lnSpc>
                <a:spcPct val="100000"/>
              </a:lnSpc>
              <a:spcBef>
                <a:spcPts val="400"/>
              </a:spcBef>
              <a:buSzPct val="100000"/>
              <a:buChar char="-"/>
              <a:defRPr sz="1200">
                <a:latin typeface="Arial"/>
                <a:ea typeface="Arial"/>
                <a:cs typeface="Arial"/>
                <a:sym typeface="Arial"/>
              </a:defRPr>
            </a:pPr>
            <a:r>
              <a:t>Day 9 Code Review/Code Walk is an Industry standard for Computer Science and Engineers</a:t>
            </a:r>
          </a:p>
          <a:p>
            <a:pPr marL="171450" indent="-171450" defTabSz="914400">
              <a:lnSpc>
                <a:spcPct val="100000"/>
              </a:lnSpc>
              <a:spcBef>
                <a:spcPts val="400"/>
              </a:spcBef>
              <a:buSzPct val="100000"/>
              <a:buChar char="-"/>
              <a:defRPr sz="1200">
                <a:latin typeface="Arial"/>
                <a:ea typeface="Arial"/>
                <a:cs typeface="Arial"/>
                <a:sym typeface="Arial"/>
              </a:defRPr>
            </a:pPr>
            <a:endParaRPr/>
          </a:p>
          <a:p>
            <a:pPr marL="171450" indent="-171450" defTabSz="914400">
              <a:lnSpc>
                <a:spcPct val="100000"/>
              </a:lnSpc>
              <a:spcBef>
                <a:spcPts val="400"/>
              </a:spcBef>
              <a:buSzPct val="100000"/>
              <a:buChar char="-"/>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b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a:p>
            <a:pPr defTabSz="914400">
              <a:lnSpc>
                <a:spcPct val="100000"/>
              </a:lnSpc>
              <a:spcBef>
                <a:spcPts val="400"/>
              </a:spcBef>
              <a:defRPr sz="1200">
                <a:latin typeface="Arial"/>
                <a:ea typeface="Arial"/>
                <a:cs typeface="Arial"/>
                <a:sym typeface="Arial"/>
              </a:defRPr>
            </a:pPr>
            <a:r>
              <a:t>On Day 4, this is when we introduce the most important part of Bootstrap, called the Design Recipe. This is a step-by-step process by which students break down complex word problems into smaller steps to make them easier to solve. First, they declare the name, domain, and range of the function. Software developers call this step “type specification”. Then, they make an input/output table of examples, and show how the function will behave with different inputs. Software devs call this “unit testing”, and math teachers call this “showing your work”. Finally, once they’ve completed these steps, students are ready to define the function. We’re not just filling out worksheets here: because we’re programming computers, we can tie this linear function into an animation, and *actually* see a rocket fly once students have solved this word problem.</a:t>
            </a:r>
          </a:p>
          <a:p>
            <a:pPr defTabSz="914400">
              <a:lnSpc>
                <a:spcPct val="100000"/>
              </a:lnSpc>
              <a:spcBef>
                <a:spcPts val="400"/>
              </a:spcBef>
              <a:defRPr sz="1200">
                <a:latin typeface="Arial"/>
                <a:ea typeface="Arial"/>
                <a:cs typeface="Arial"/>
                <a:sym typeface="Arial"/>
              </a:defRPr>
            </a:pPr>
            <a:b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noRot="1" noChangeAspect="1"/>
          </p:cNvSpPr>
          <p:nvPr>
            <p:ph type="sldImg"/>
          </p:nvPr>
        </p:nvSpPr>
        <p:spPr>
          <a:prstGeom prst="rect">
            <a:avLst/>
          </a:prstGeom>
        </p:spPr>
        <p:txBody>
          <a:bodyPr/>
          <a:lstStyle/>
          <a:p>
            <a:endParaRPr/>
          </a:p>
        </p:txBody>
      </p:sp>
      <p:sp>
        <p:nvSpPr>
          <p:cNvPr id="434" name="Shape 434"/>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How do we know the kids are actually getting this?</a:t>
            </a:r>
          </a:p>
          <a:p>
            <a:pPr defTabSz="914400">
              <a:lnSpc>
                <a:spcPct val="100000"/>
              </a:lnSpc>
              <a:spcBef>
                <a:spcPts val="400"/>
              </a:spcBef>
              <a:defRPr sz="1200">
                <a:latin typeface="Arial"/>
                <a:ea typeface="Arial"/>
                <a:cs typeface="Arial"/>
                <a:sym typeface="Arial"/>
              </a:defRPr>
            </a:pPr>
            <a:r>
              <a:t>We do something that most colleges don’t do: code reviews.</a:t>
            </a:r>
          </a:p>
          <a:p>
            <a:pPr defTabSz="914400">
              <a:lnSpc>
                <a:spcPct val="100000"/>
              </a:lnSpc>
              <a:spcBef>
                <a:spcPts val="400"/>
              </a:spcBef>
              <a:defRPr sz="1200">
                <a:latin typeface="Arial"/>
                <a:ea typeface="Arial"/>
                <a:cs typeface="Arial"/>
                <a:sym typeface="Arial"/>
              </a:defRPr>
            </a:pPr>
            <a:r>
              <a:t>KEY POINTS</a:t>
            </a:r>
          </a:p>
          <a:p>
            <a:pPr marL="171450" indent="-171450" defTabSz="914400">
              <a:lnSpc>
                <a:spcPct val="100000"/>
              </a:lnSpc>
              <a:spcBef>
                <a:spcPts val="400"/>
              </a:spcBef>
              <a:buSzPct val="100000"/>
              <a:buChar char="-"/>
              <a:defRPr sz="1200">
                <a:latin typeface="Arial"/>
                <a:ea typeface="Arial"/>
                <a:cs typeface="Arial"/>
                <a:sym typeface="Arial"/>
              </a:defRPr>
            </a:pPr>
            <a:r>
              <a:t>Each unit creates a desire add functionality to their game that creates a NEED to learn more math</a:t>
            </a:r>
          </a:p>
          <a:p>
            <a:pPr marL="171450" indent="-171450" defTabSz="914400">
              <a:lnSpc>
                <a:spcPct val="100000"/>
              </a:lnSpc>
              <a:spcBef>
                <a:spcPts val="400"/>
              </a:spcBef>
              <a:buSzPct val="100000"/>
              <a:buChar char="-"/>
              <a:defRPr sz="1200">
                <a:latin typeface="Arial"/>
                <a:ea typeface="Arial"/>
                <a:cs typeface="Arial"/>
                <a:sym typeface="Arial"/>
              </a:defRPr>
            </a:pPr>
            <a:r>
              <a:t>Day 1 -Brainstorm video game Give SIMPLE Example(Mouse trying to get the Cheese and avoid the Mousetraps in a Home)</a:t>
            </a:r>
          </a:p>
          <a:p>
            <a:pPr marL="171450" indent="-171450" defTabSz="914400">
              <a:lnSpc>
                <a:spcPct val="100000"/>
              </a:lnSpc>
              <a:spcBef>
                <a:spcPts val="400"/>
              </a:spcBef>
              <a:buSzPct val="100000"/>
              <a:buChar char="-"/>
              <a:defRPr sz="1200">
                <a:latin typeface="Arial"/>
                <a:ea typeface="Arial"/>
                <a:cs typeface="Arial"/>
                <a:sym typeface="Arial"/>
              </a:defRPr>
            </a:pPr>
            <a:r>
              <a:t>Day 2 -Use that excitement and engagement to intro Circles of Evaluation are a visual and spatial tool for function composition</a:t>
            </a:r>
          </a:p>
          <a:p>
            <a:pPr marL="171450" indent="-171450" defTabSz="914400">
              <a:lnSpc>
                <a:spcPct val="100000"/>
              </a:lnSpc>
              <a:spcBef>
                <a:spcPts val="400"/>
              </a:spcBef>
              <a:buSzPct val="100000"/>
              <a:buChar char="-"/>
              <a:defRPr sz="1200">
                <a:latin typeface="Arial"/>
                <a:ea typeface="Arial"/>
                <a:cs typeface="Arial"/>
                <a:sym typeface="Arial"/>
              </a:defRPr>
            </a:pPr>
            <a:r>
              <a:t>Day 2 -Use Circles of Evaluation to extend circles of evaluation to cover new data types  like strings and images, and introduce the concepts of domain and range.</a:t>
            </a:r>
          </a:p>
          <a:p>
            <a:pPr marL="171450" indent="-171450" defTabSz="914400">
              <a:lnSpc>
                <a:spcPct val="100000"/>
              </a:lnSpc>
              <a:spcBef>
                <a:spcPts val="400"/>
              </a:spcBef>
              <a:buSzPct val="100000"/>
              <a:buChar char="-"/>
              <a:defRPr sz="1200">
                <a:latin typeface="Arial"/>
                <a:ea typeface="Arial"/>
                <a:cs typeface="Arial"/>
                <a:sym typeface="Arial"/>
              </a:defRPr>
            </a:pPr>
            <a:r>
              <a:t>Day 3 -students start defining their own functions to make basic shapes</a:t>
            </a:r>
          </a:p>
          <a:p>
            <a:pPr marL="171450" indent="-171450" defTabSz="914400">
              <a:lnSpc>
                <a:spcPct val="100000"/>
              </a:lnSpc>
              <a:spcBef>
                <a:spcPts val="400"/>
              </a:spcBef>
              <a:buSzPct val="100000"/>
              <a:buChar char="-"/>
              <a:defRPr sz="1200">
                <a:latin typeface="Arial"/>
                <a:ea typeface="Arial"/>
                <a:cs typeface="Arial"/>
                <a:sym typeface="Arial"/>
              </a:defRPr>
            </a:pPr>
            <a:r>
              <a:t>Day 4 -by the fourth day, they extend that knowledge to write linear functions and make a rocket fly.</a:t>
            </a:r>
          </a:p>
          <a:p>
            <a:pPr marL="171450" indent="-171450" defTabSz="914400">
              <a:lnSpc>
                <a:spcPct val="100000"/>
              </a:lnSpc>
              <a:spcBef>
                <a:spcPts val="400"/>
              </a:spcBef>
              <a:buSzPct val="100000"/>
              <a:buChar char="-"/>
              <a:defRPr sz="1200">
                <a:latin typeface="Arial"/>
                <a:ea typeface="Arial"/>
                <a:cs typeface="Arial"/>
                <a:sym typeface="Arial"/>
              </a:defRPr>
            </a:pPr>
            <a:r>
              <a:t>Day 5 – Kids are saying, “What about my game?” And we explain that the same concept of linear functions they just learned can be used in their video game to make their target and danger fly across the screen… and never come back. , “How do I keep my player from going off screen?”</a:t>
            </a:r>
          </a:p>
          <a:p>
            <a:pPr marL="171450" indent="-171450" defTabSz="914400">
              <a:lnSpc>
                <a:spcPct val="100000"/>
              </a:lnSpc>
              <a:spcBef>
                <a:spcPts val="400"/>
              </a:spcBef>
              <a:buSzPct val="100000"/>
              <a:buChar char="-"/>
              <a:defRPr sz="1200">
                <a:latin typeface="Arial"/>
                <a:ea typeface="Arial"/>
                <a:cs typeface="Arial"/>
                <a:sym typeface="Arial"/>
              </a:defRPr>
            </a:pPr>
            <a:r>
              <a:t>Day 6 – then we introduce Inequalities and Compound Inequalities to help keep Sam The Butterfly safe and on the screen..then they ask “How do I move my player? “</a:t>
            </a:r>
          </a:p>
          <a:p>
            <a:pPr marL="171450" indent="-171450" defTabSz="914400">
              <a:lnSpc>
                <a:spcPct val="100000"/>
              </a:lnSpc>
              <a:spcBef>
                <a:spcPts val="400"/>
              </a:spcBef>
              <a:buSzPct val="100000"/>
              <a:buChar char="-"/>
              <a:defRPr sz="1200">
                <a:latin typeface="Arial"/>
                <a:ea typeface="Arial"/>
                <a:cs typeface="Arial"/>
                <a:sym typeface="Arial"/>
              </a:defRPr>
            </a:pPr>
            <a:r>
              <a:t>Day 7 – We introduce Piecewise functions to get them to move their characters. Then they ask, “How do I earn points?” “When my player touches the target or danger, nothing happens!”</a:t>
            </a:r>
          </a:p>
          <a:p>
            <a:pPr marL="171450" indent="-171450" defTabSz="914400">
              <a:lnSpc>
                <a:spcPct val="100000"/>
              </a:lnSpc>
              <a:spcBef>
                <a:spcPts val="400"/>
              </a:spcBef>
              <a:buSzPct val="100000"/>
              <a:buChar char="-"/>
              <a:defRPr sz="1200">
                <a:latin typeface="Arial"/>
                <a:ea typeface="Arial"/>
                <a:cs typeface="Arial"/>
                <a:sym typeface="Arial"/>
              </a:defRPr>
            </a:pPr>
            <a:r>
              <a:t>Day 8 – Need to learn about distance and Pythagorean theorem to get Collision working</a:t>
            </a:r>
          </a:p>
          <a:p>
            <a:pPr marL="171450" indent="-171450" defTabSz="914400">
              <a:lnSpc>
                <a:spcPct val="100000"/>
              </a:lnSpc>
              <a:spcBef>
                <a:spcPts val="400"/>
              </a:spcBef>
              <a:buSzPct val="100000"/>
              <a:buChar char="-"/>
              <a:defRPr sz="1200">
                <a:latin typeface="Arial"/>
                <a:ea typeface="Arial"/>
                <a:cs typeface="Arial"/>
                <a:sym typeface="Arial"/>
              </a:defRPr>
            </a:pPr>
            <a:r>
              <a:t>Day 9 Code Review/Code Walk is an Industry standard for Computer Science and Engineers</a:t>
            </a:r>
          </a:p>
          <a:p>
            <a:pPr marL="171450" indent="-171450" defTabSz="914400">
              <a:lnSpc>
                <a:spcPct val="100000"/>
              </a:lnSpc>
              <a:spcBef>
                <a:spcPts val="400"/>
              </a:spcBef>
              <a:buSzPct val="100000"/>
              <a:buChar char="-"/>
              <a:defRPr sz="1200">
                <a:latin typeface="Arial"/>
                <a:ea typeface="Arial"/>
                <a:cs typeface="Arial"/>
                <a:sym typeface="Arial"/>
              </a:defRPr>
            </a:pPr>
            <a:endParaRPr/>
          </a:p>
          <a:p>
            <a:pPr marL="171450" indent="-171450" defTabSz="914400">
              <a:lnSpc>
                <a:spcPct val="100000"/>
              </a:lnSpc>
              <a:spcBef>
                <a:spcPts val="400"/>
              </a:spcBef>
              <a:buSzPct val="100000"/>
              <a:buChar char="-"/>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b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a:p>
            <a:pPr defTabSz="914400">
              <a:lnSpc>
                <a:spcPct val="100000"/>
              </a:lnSpc>
              <a:spcBef>
                <a:spcPts val="400"/>
              </a:spcBef>
              <a:defRPr sz="1200">
                <a:latin typeface="Arial"/>
                <a:ea typeface="Arial"/>
                <a:cs typeface="Arial"/>
                <a:sym typeface="Arial"/>
              </a:defRPr>
            </a:pPr>
            <a:r>
              <a:t>On Day 4, this is when we introduce the most important part of Bootstrap, called the Design Recipe. This is a step-by-step process by which students break down complex word problems into smaller steps to make them easier to solve. First, they declare the name, domain, and range of the function. Software developers call this step “type specification”. Then, they make an input/output table of examples, and show how the function will behave with different inputs. Software devs call this “unit testing”, and math teachers call this “showing your work”. Finally, once they’ve completed these steps, students are ready to define the function. We’re not just filling out worksheets here: because we’re programming computers, we can tie this linear function into an animation, and *actually* see a rocket fly once students have solved this word problem.</a:t>
            </a:r>
          </a:p>
          <a:p>
            <a:pPr defTabSz="914400">
              <a:lnSpc>
                <a:spcPct val="100000"/>
              </a:lnSpc>
              <a:spcBef>
                <a:spcPts val="400"/>
              </a:spcBef>
              <a:defRPr sz="1200">
                <a:latin typeface="Arial"/>
                <a:ea typeface="Arial"/>
                <a:cs typeface="Arial"/>
                <a:sym typeface="Arial"/>
              </a:defRPr>
            </a:pPr>
            <a:b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Shape 439"/>
          <p:cNvSpPr>
            <a:spLocks noGrp="1" noRot="1" noChangeAspect="1"/>
          </p:cNvSpPr>
          <p:nvPr>
            <p:ph type="sldImg"/>
          </p:nvPr>
        </p:nvSpPr>
        <p:spPr>
          <a:prstGeom prst="rect">
            <a:avLst/>
          </a:prstGeom>
        </p:spPr>
        <p:txBody>
          <a:bodyPr/>
          <a:lstStyle/>
          <a:p>
            <a:endParaRPr/>
          </a:p>
        </p:txBody>
      </p:sp>
      <p:sp>
        <p:nvSpPr>
          <p:cNvPr id="440" name="Shape 440"/>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Shape 276"/>
          <p:cNvSpPr>
            <a:spLocks noGrp="1" noRot="1" noChangeAspect="1"/>
          </p:cNvSpPr>
          <p:nvPr>
            <p:ph type="sldImg"/>
          </p:nvPr>
        </p:nvSpPr>
        <p:spPr>
          <a:prstGeom prst="rect">
            <a:avLst/>
          </a:prstGeom>
        </p:spPr>
        <p:txBody>
          <a:bodyPr/>
          <a:lstStyle/>
          <a:p>
            <a:endParaRPr/>
          </a:p>
        </p:txBody>
      </p:sp>
      <p:sp>
        <p:nvSpPr>
          <p:cNvPr id="277" name="Shape 277"/>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r>
              <a:t>-Intro should take 20 minutes max!</a:t>
            </a:r>
          </a:p>
          <a:p>
            <a:pPr defTabSz="914400">
              <a:lnSpc>
                <a:spcPct val="100000"/>
              </a:lnSpc>
              <a:spcBef>
                <a:spcPts val="400"/>
              </a:spcBef>
              <a:defRPr sz="1200">
                <a:latin typeface="Arial"/>
                <a:ea typeface="Arial"/>
                <a:cs typeface="Arial"/>
                <a:sym typeface="Arial"/>
              </a:defRPr>
            </a:pPr>
            <a:r>
              <a:t>-Founded in 2005</a:t>
            </a:r>
          </a:p>
          <a:p>
            <a:pPr defTabSz="914400">
              <a:lnSpc>
                <a:spcPct val="100000"/>
              </a:lnSpc>
              <a:spcBef>
                <a:spcPts val="400"/>
              </a:spcBef>
              <a:defRPr sz="1200">
                <a:latin typeface="Arial"/>
                <a:ea typeface="Arial"/>
                <a:cs typeface="Arial"/>
                <a:sym typeface="Arial"/>
              </a:defRPr>
            </a:pPr>
            <a:r>
              <a:t>-many of Emmanuel’s students struggled with basic algebra, and particularly the concept of functions. </a:t>
            </a:r>
          </a:p>
          <a:p>
            <a:pPr defTabSz="914400">
              <a:lnSpc>
                <a:spcPct val="100000"/>
              </a:lnSpc>
              <a:spcBef>
                <a:spcPts val="400"/>
              </a:spcBef>
              <a:defRPr sz="1200">
                <a:latin typeface="Arial"/>
                <a:ea typeface="Arial"/>
                <a:cs typeface="Arial"/>
                <a:sym typeface="Arial"/>
              </a:defRPr>
            </a:pPr>
            <a:r>
              <a:t>-reaches 25,000+ students </a:t>
            </a:r>
            <a:r>
              <a:rPr i="1"/>
              <a:t>each year</a:t>
            </a:r>
            <a:r>
              <a:t> in 26+ states</a:t>
            </a:r>
          </a:p>
          <a:p>
            <a:pPr marL="171450" indent="-171450" defTabSz="914400">
              <a:lnSpc>
                <a:spcPct val="100000"/>
              </a:lnSpc>
              <a:spcBef>
                <a:spcPts val="400"/>
              </a:spcBef>
              <a:buSzPct val="100000"/>
              <a:buChar char="-"/>
              <a:defRPr sz="1200">
                <a:latin typeface="Arial"/>
                <a:ea typeface="Arial"/>
                <a:cs typeface="Arial"/>
                <a:sym typeface="Arial"/>
              </a:defRPr>
            </a:pPr>
            <a:r>
              <a:t>Proud of Equity</a:t>
            </a:r>
          </a:p>
          <a:p>
            <a:pPr marL="171450" indent="-171450" defTabSz="914400">
              <a:lnSpc>
                <a:spcPct val="100000"/>
              </a:lnSpc>
              <a:spcBef>
                <a:spcPts val="400"/>
              </a:spcBef>
              <a:buSzPct val="100000"/>
              <a:buChar char="-"/>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a:p>
            <a:pPr defTabSz="914400">
              <a:lnSpc>
                <a:spcPct val="100000"/>
              </a:lnSpc>
              <a:spcBef>
                <a:spcPts val="400"/>
              </a:spcBef>
              <a:defRPr sz="1200">
                <a:latin typeface="Arial"/>
                <a:ea typeface="Arial"/>
                <a:cs typeface="Arial"/>
                <a:sym typeface="Arial"/>
              </a:defRPr>
            </a:pPr>
            <a:r>
              <a:t>When he started teaching, he realized that many of his students struggled with basic algebra, and particularly the concept of functions. He realized he didn’t truly understand functions himself until working as a programmer, and that there must be a way to use programming to teach algebra. Thus, Bootstrap was born. </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Bootstrap is now the second largest provider for in-school CS education for girls and young women, and kids who self-report as African American or Latinx</a:t>
            </a:r>
          </a:p>
          <a:p>
            <a:pPr defTabSz="914400">
              <a:lnSpc>
                <a:spcPct val="100000"/>
              </a:lnSpc>
              <a:spcBef>
                <a:spcPts val="400"/>
              </a:spcBef>
              <a:defRPr sz="1200">
                <a:latin typeface="Arial"/>
                <a:ea typeface="Arial"/>
                <a:cs typeface="Arial"/>
                <a:sym typeface="Arial"/>
              </a:defRPr>
            </a:pPr>
            <a:b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hape 445"/>
          <p:cNvSpPr>
            <a:spLocks noGrp="1" noRot="1" noChangeAspect="1"/>
          </p:cNvSpPr>
          <p:nvPr>
            <p:ph type="sldImg"/>
          </p:nvPr>
        </p:nvSpPr>
        <p:spPr>
          <a:prstGeom prst="rect">
            <a:avLst/>
          </a:prstGeom>
        </p:spPr>
        <p:txBody>
          <a:bodyPr/>
          <a:lstStyle/>
          <a:p>
            <a:endParaRPr/>
          </a:p>
        </p:txBody>
      </p:sp>
      <p:sp>
        <p:nvSpPr>
          <p:cNvPr id="446" name="Shape 446"/>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Shape 449"/>
          <p:cNvSpPr>
            <a:spLocks noGrp="1" noRot="1" noChangeAspect="1"/>
          </p:cNvSpPr>
          <p:nvPr>
            <p:ph type="sldImg"/>
          </p:nvPr>
        </p:nvSpPr>
        <p:spPr>
          <a:prstGeom prst="rect">
            <a:avLst/>
          </a:prstGeom>
        </p:spPr>
        <p:txBody>
          <a:bodyPr/>
          <a:lstStyle/>
          <a:p>
            <a:endParaRPr/>
          </a:p>
        </p:txBody>
      </p:sp>
      <p:sp>
        <p:nvSpPr>
          <p:cNvPr id="450" name="Shape 450"/>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r>
              <a:t>-Setting expectations (Complexity level of game design)</a:t>
            </a:r>
          </a:p>
          <a:p>
            <a:pPr defTabSz="914400">
              <a:lnSpc>
                <a:spcPct val="100000"/>
              </a:lnSpc>
              <a:spcBef>
                <a:spcPts val="400"/>
              </a:spcBef>
              <a:defRPr sz="1200">
                <a:latin typeface="Arial"/>
                <a:ea typeface="Arial"/>
                <a:cs typeface="Arial"/>
                <a:sym typeface="Arial"/>
              </a:defRPr>
            </a:pPr>
            <a:r>
              <a:t>-See Ninja Cat as example, complete page 2. Alternatively, use a previously made game since Ninja Cat is a little different than what we’ll create.</a:t>
            </a:r>
          </a:p>
          <a:p>
            <a:pPr defTabSz="914400">
              <a:lnSpc>
                <a:spcPct val="100000"/>
              </a:lnSpc>
              <a:spcBef>
                <a:spcPts val="400"/>
              </a:spcBef>
              <a:defRPr sz="1200">
                <a:latin typeface="Arial"/>
                <a:ea typeface="Arial"/>
                <a:cs typeface="Arial"/>
                <a:sym typeface="Arial"/>
              </a:defRPr>
            </a:pPr>
            <a:r>
              <a:t>-Comparison with Block based code, more attending to precision. Connections to Algebra.</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a:p>
            <a:pPr defTabSz="914400">
              <a:lnSpc>
                <a:spcPct val="100000"/>
              </a:lnSpc>
              <a:spcBef>
                <a:spcPts val="400"/>
              </a:spcBef>
              <a:defRPr sz="1200">
                <a:latin typeface="Arial"/>
                <a:ea typeface="Arial"/>
                <a:cs typeface="Arial"/>
                <a:sym typeface="Arial"/>
              </a:defRPr>
            </a:pPr>
            <a:r>
              <a:t>Set expectations; “Have you played video games? Yes. Favorite? Tetris. Mindcraft. Clash of Clans. Ms Pac Man.” “How many people it took to make CoC. 5K? 100? 2? How long it took to make it? 100s of hours. Still doing it! 1000s of hours? Years? Money: 1 million USD?”</a:t>
            </a:r>
          </a:p>
          <a:p>
            <a:pPr lvl="1" indent="457200" defTabSz="914400">
              <a:lnSpc>
                <a:spcPct val="100000"/>
              </a:lnSpc>
              <a:spcBef>
                <a:spcPts val="400"/>
              </a:spcBef>
              <a:defRPr sz="1200">
                <a:latin typeface="Arial"/>
                <a:ea typeface="Arial"/>
                <a:cs typeface="Arial"/>
                <a:sym typeface="Arial"/>
              </a:defRPr>
            </a:pPr>
            <a:r>
              <a:t>Why - Hook, connections 2 real world</a:t>
            </a:r>
          </a:p>
          <a:p>
            <a:pPr defTabSz="914400">
              <a:lnSpc>
                <a:spcPct val="100000"/>
              </a:lnSpc>
              <a:spcBef>
                <a:spcPts val="400"/>
              </a:spcBef>
              <a:defRPr sz="1200">
                <a:latin typeface="Arial"/>
                <a:ea typeface="Arial"/>
                <a:cs typeface="Arial"/>
                <a:sym typeface="Arial"/>
              </a:defRPr>
            </a:pPr>
            <a:br/>
            <a:r>
              <a:t>In this class, limited time, people, money. Our game won’t look like the above. Temper expectations!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Shape 459"/>
          <p:cNvSpPr>
            <a:spLocks noGrp="1" noRot="1" noChangeAspect="1"/>
          </p:cNvSpPr>
          <p:nvPr>
            <p:ph type="sldImg"/>
          </p:nvPr>
        </p:nvSpPr>
        <p:spPr>
          <a:prstGeom prst="rect">
            <a:avLst/>
          </a:prstGeom>
        </p:spPr>
        <p:txBody>
          <a:bodyPr/>
          <a:lstStyle/>
          <a:p>
            <a:endParaRPr/>
          </a:p>
        </p:txBody>
      </p:sp>
      <p:sp>
        <p:nvSpPr>
          <p:cNvPr id="460" name="Shape 460"/>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r>
              <a:t>-Go to WeScheme and open NinjaCat. </a:t>
            </a:r>
          </a:p>
          <a:p>
            <a:pPr defTabSz="914400">
              <a:lnSpc>
                <a:spcPct val="100000"/>
              </a:lnSpc>
              <a:spcBef>
                <a:spcPts val="400"/>
              </a:spcBef>
              <a:defRPr sz="1200">
                <a:latin typeface="Arial"/>
                <a:ea typeface="Arial"/>
                <a:cs typeface="Arial"/>
                <a:sym typeface="Arial"/>
              </a:defRPr>
            </a:pPr>
            <a:r>
              <a:t>-Coordinate Pair</a:t>
            </a:r>
          </a:p>
          <a:p>
            <a:pPr defTabSz="914400">
              <a:lnSpc>
                <a:spcPct val="100000"/>
              </a:lnSpc>
              <a:spcBef>
                <a:spcPts val="400"/>
              </a:spcBef>
              <a:defRPr sz="1200">
                <a:latin typeface="Arial"/>
                <a:ea typeface="Arial"/>
                <a:cs typeface="Arial"/>
                <a:sym typeface="Arial"/>
              </a:defRPr>
            </a:pPr>
            <a:r>
              <a:t>-Cover 2</a:t>
            </a:r>
            <a:r>
              <a:rPr baseline="30000"/>
              <a:t>nd</a:t>
            </a:r>
            <a:r>
              <a:t> and 3</a:t>
            </a:r>
            <a:r>
              <a:rPr baseline="30000"/>
              <a:t>rd</a:t>
            </a:r>
            <a:r>
              <a:t> columns</a:t>
            </a:r>
          </a:p>
          <a:p>
            <a:pPr defTabSz="914400">
              <a:lnSpc>
                <a:spcPct val="100000"/>
              </a:lnSpc>
              <a:spcBef>
                <a:spcPts val="400"/>
              </a:spcBef>
              <a:defRPr sz="1200">
                <a:latin typeface="Arial"/>
                <a:ea typeface="Arial"/>
                <a:cs typeface="Arial"/>
                <a:sym typeface="Arial"/>
              </a:defRPr>
            </a:pPr>
            <a:r>
              <a:t>-Activity: </a:t>
            </a:r>
          </a:p>
          <a:p>
            <a:pPr defTabSz="914400">
              <a:lnSpc>
                <a:spcPct val="100000"/>
              </a:lnSpc>
              <a:spcBef>
                <a:spcPts val="400"/>
              </a:spcBef>
              <a:defRPr sz="1200">
                <a:latin typeface="Arial"/>
                <a:ea typeface="Arial"/>
                <a:cs typeface="Arial"/>
                <a:sym typeface="Arial"/>
              </a:defRPr>
            </a:pPr>
            <a:r>
              <a:t>1. With partner, list down ‘Things in The Game”(Nouns) Example: dog, cat, cloud, ruby, sun, mountains, sky, background, score ...</a:t>
            </a:r>
          </a:p>
          <a:p>
            <a:pPr defTabSz="914400">
              <a:lnSpc>
                <a:spcPct val="100000"/>
              </a:lnSpc>
              <a:spcBef>
                <a:spcPts val="400"/>
              </a:spcBef>
              <a:defRPr sz="1200">
                <a:latin typeface="Arial"/>
                <a:ea typeface="Arial"/>
                <a:cs typeface="Arial"/>
                <a:sym typeface="Arial"/>
              </a:defRPr>
            </a:pPr>
            <a:r>
              <a:t>2. What changes about each thing?  Mention a noun that states what changes about the thing. (e.g., moves to the left -&gt; position or x-coordinate changes).</a:t>
            </a:r>
          </a:p>
          <a:p>
            <a:pPr defTabSz="914400">
              <a:lnSpc>
                <a:spcPct val="100000"/>
              </a:lnSpc>
              <a:spcBef>
                <a:spcPts val="400"/>
              </a:spcBef>
              <a:defRPr sz="1200">
                <a:latin typeface="Arial"/>
                <a:ea typeface="Arial"/>
                <a:cs typeface="Arial"/>
                <a:sym typeface="Arial"/>
              </a:defRPr>
            </a:pPr>
            <a:r>
              <a:t>3. Specifically</a:t>
            </a:r>
          </a:p>
          <a:p>
            <a:pPr defTabSz="914400">
              <a:lnSpc>
                <a:spcPct val="100000"/>
              </a:lnSpc>
              <a:spcBef>
                <a:spcPts val="400"/>
              </a:spcBef>
              <a:defRPr sz="1200">
                <a:latin typeface="Arial"/>
                <a:ea typeface="Arial"/>
                <a:cs typeface="Arial"/>
                <a:sym typeface="Arial"/>
              </a:defRPr>
            </a:pPr>
            <a:r>
              <a:t>-Placement of Images is intentional</a:t>
            </a:r>
          </a:p>
          <a:p>
            <a:pPr defTabSz="914400">
              <a:lnSpc>
                <a:spcPct val="100000"/>
              </a:lnSpc>
              <a:spcBef>
                <a:spcPts val="400"/>
              </a:spcBef>
              <a:defRPr sz="1200">
                <a:latin typeface="Arial"/>
                <a:ea typeface="Arial"/>
                <a:cs typeface="Arial"/>
                <a:sym typeface="Arial"/>
              </a:defRPr>
            </a:pPr>
            <a:r>
              <a:t>-Where is the center or coordinate of your image?</a:t>
            </a: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r>
              <a:t>-Number Line</a:t>
            </a:r>
          </a:p>
          <a:p>
            <a:pPr defTabSz="914400">
              <a:lnSpc>
                <a:spcPct val="100000"/>
              </a:lnSpc>
              <a:spcBef>
                <a:spcPts val="400"/>
              </a:spcBef>
              <a:defRPr sz="1200">
                <a:latin typeface="Arial"/>
                <a:ea typeface="Arial"/>
                <a:cs typeface="Arial"/>
                <a:sym typeface="Arial"/>
              </a:defRPr>
            </a:pPr>
            <a:r>
              <a:t>-Coordinate Pairs</a:t>
            </a:r>
          </a:p>
          <a:p>
            <a:pPr defTabSz="914400">
              <a:lnSpc>
                <a:spcPct val="100000"/>
              </a:lnSpc>
              <a:spcBef>
                <a:spcPts val="400"/>
              </a:spcBef>
              <a:defRPr sz="1200">
                <a:latin typeface="Arial"/>
                <a:ea typeface="Arial"/>
                <a:cs typeface="Arial"/>
                <a:sym typeface="Arial"/>
              </a:defRPr>
            </a:pPr>
            <a:r>
              <a:t>-Estimation</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a:p>
            <a:pPr defTabSz="914400">
              <a:lnSpc>
                <a:spcPct val="100000"/>
              </a:lnSpc>
              <a:spcBef>
                <a:spcPts val="400"/>
              </a:spcBef>
              <a:defRPr sz="1200">
                <a:latin typeface="Arial"/>
                <a:ea typeface="Arial"/>
                <a:cs typeface="Arial"/>
                <a:sym typeface="Arial"/>
              </a:defRPr>
            </a:pPr>
            <a:r>
              <a:t>How do you explain position (of, say, the dog) over the phone. “Top left”? That’s not very specific. What if I wanted to measure where the dog is? Well by, using a number line (or two). X-axis and Y-axis. That’s the specific description of what’s changing.</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Shape 469"/>
          <p:cNvSpPr>
            <a:spLocks noGrp="1" noRot="1" noChangeAspect="1"/>
          </p:cNvSpPr>
          <p:nvPr>
            <p:ph type="sldImg"/>
          </p:nvPr>
        </p:nvSpPr>
        <p:spPr>
          <a:prstGeom prst="rect">
            <a:avLst/>
          </a:prstGeom>
        </p:spPr>
        <p:txBody>
          <a:bodyPr/>
          <a:lstStyle/>
          <a:p>
            <a:endParaRPr/>
          </a:p>
        </p:txBody>
      </p:sp>
      <p:sp>
        <p:nvSpPr>
          <p:cNvPr id="470" name="Shape 470"/>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r>
              <a:t>E-Brainstorm</a:t>
            </a:r>
          </a:p>
          <a:p>
            <a:pPr defTabSz="914400">
              <a:lnSpc>
                <a:spcPct val="100000"/>
              </a:lnSpc>
              <a:spcBef>
                <a:spcPts val="400"/>
              </a:spcBef>
              <a:defRPr sz="1200">
                <a:latin typeface="Arial"/>
                <a:ea typeface="Arial"/>
                <a:cs typeface="Arial"/>
                <a:sym typeface="Arial"/>
              </a:defRPr>
            </a:pPr>
            <a:r>
              <a:t>-Each game has background, player, target, danger. </a:t>
            </a:r>
          </a:p>
          <a:p>
            <a:pPr defTabSz="914400">
              <a:lnSpc>
                <a:spcPct val="100000"/>
              </a:lnSpc>
              <a:spcBef>
                <a:spcPts val="400"/>
              </a:spcBef>
              <a:defRPr sz="1200">
                <a:latin typeface="Arial"/>
                <a:ea typeface="Arial"/>
                <a:cs typeface="Arial"/>
                <a:sym typeface="Arial"/>
              </a:defRPr>
            </a:pPr>
            <a:r>
              <a:t>-Use nouns, not verbs. (E.g., space, astronaut squirrel, candy, alien shark!  Or: Serengeti, impala, water, wild dog. *note - Can use game scenarios that empower certain groups of people or activities.)</a:t>
            </a:r>
          </a:p>
          <a:p>
            <a:pPr defTabSz="914400">
              <a:lnSpc>
                <a:spcPct val="100000"/>
              </a:lnSpc>
              <a:spcBef>
                <a:spcPts val="400"/>
              </a:spcBef>
              <a:defRPr sz="1200">
                <a:latin typeface="Arial"/>
                <a:ea typeface="Arial"/>
                <a:cs typeface="Arial"/>
                <a:sym typeface="Arial"/>
              </a:defRPr>
            </a:pPr>
            <a:r>
              <a:t>-Avoid Projectile discussion - Intentionally left out found that games became much more creative and engagement of girls increased</a:t>
            </a:r>
            <a:b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Shape 475"/>
          <p:cNvSpPr>
            <a:spLocks noGrp="1" noRot="1" noChangeAspect="1"/>
          </p:cNvSpPr>
          <p:nvPr>
            <p:ph type="sldImg"/>
          </p:nvPr>
        </p:nvSpPr>
        <p:spPr>
          <a:prstGeom prst="rect">
            <a:avLst/>
          </a:prstGeom>
        </p:spPr>
        <p:txBody>
          <a:bodyPr/>
          <a:lstStyle/>
          <a:p>
            <a:endParaRPr/>
          </a:p>
        </p:txBody>
      </p:sp>
      <p:sp>
        <p:nvSpPr>
          <p:cNvPr id="476" name="Shape 476"/>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r>
              <a:t>-Get participants to WeScheme, Login, and Start New Program. </a:t>
            </a:r>
          </a:p>
          <a:p>
            <a:pPr defTabSz="914400">
              <a:lnSpc>
                <a:spcPct val="100000"/>
              </a:lnSpc>
              <a:spcBef>
                <a:spcPts val="400"/>
              </a:spcBef>
              <a:defRPr sz="1200">
                <a:latin typeface="Arial"/>
                <a:ea typeface="Arial"/>
                <a:cs typeface="Arial"/>
                <a:sym typeface="Arial"/>
              </a:defRPr>
            </a:pPr>
            <a:r>
              <a:t>-Thumbs up to Check In with group</a:t>
            </a:r>
          </a:p>
          <a:p>
            <a:pPr defTabSz="914400">
              <a:lnSpc>
                <a:spcPct val="100000"/>
              </a:lnSpc>
              <a:spcBef>
                <a:spcPts val="400"/>
              </a:spcBef>
              <a:defRPr sz="1200">
                <a:latin typeface="Arial"/>
                <a:ea typeface="Arial"/>
                <a:cs typeface="Arial"/>
                <a:sym typeface="Arial"/>
              </a:defRPr>
            </a:pPr>
            <a:r>
              <a:t>-Describe layout (left side Definitions, right side Ineractions)</a:t>
            </a:r>
          </a:p>
          <a:p>
            <a:pPr defTabSz="914400">
              <a:lnSpc>
                <a:spcPct val="100000"/>
              </a:lnSpc>
              <a:spcBef>
                <a:spcPts val="400"/>
              </a:spcBef>
              <a:defRPr sz="1200">
                <a:latin typeface="Arial"/>
                <a:ea typeface="Arial"/>
                <a:cs typeface="Arial"/>
                <a:sym typeface="Arial"/>
              </a:defRPr>
            </a:pPr>
            <a:r>
              <a:t>-Point out they do not need programing skills.</a:t>
            </a:r>
          </a:p>
          <a:p>
            <a:pPr defTabSz="914400">
              <a:lnSpc>
                <a:spcPct val="100000"/>
              </a:lnSpc>
              <a:spcBef>
                <a:spcPts val="400"/>
              </a:spcBef>
              <a:defRPr sz="1200">
                <a:latin typeface="Arial"/>
                <a:ea typeface="Arial"/>
                <a:cs typeface="Arial"/>
                <a:sym typeface="Arial"/>
              </a:defRPr>
            </a:pPr>
            <a:r>
              <a:t>-Key: numbers eval to numbers, but not so in most programming languages.  </a:t>
            </a:r>
          </a:p>
          <a:p>
            <a:pPr defTabSz="914400">
              <a:lnSpc>
                <a:spcPct val="100000"/>
              </a:lnSpc>
              <a:spcBef>
                <a:spcPts val="400"/>
              </a:spcBef>
              <a:defRPr sz="1200">
                <a:latin typeface="Arial"/>
                <a:ea typeface="Arial"/>
                <a:cs typeface="Arial"/>
                <a:sym typeface="Arial"/>
              </a:defRPr>
            </a:pPr>
            <a:r>
              <a:t>-Do on left side of screen do 4 + 2 click run and talk about what happens</a:t>
            </a:r>
          </a:p>
          <a:p>
            <a:pPr defTabSz="914400">
              <a:lnSpc>
                <a:spcPct val="100000"/>
              </a:lnSpc>
              <a:spcBef>
                <a:spcPts val="400"/>
              </a:spcBef>
              <a:defRPr sz="1200">
                <a:latin typeface="Arial"/>
                <a:ea typeface="Arial"/>
                <a:cs typeface="Arial"/>
                <a:sym typeface="Arial"/>
              </a:defRPr>
            </a:pPr>
            <a:r>
              <a:t>-Our program has Numbers!! - supports fractions (not many programming languages support fractions)</a:t>
            </a:r>
          </a:p>
          <a:p>
            <a:pPr defTabSz="914400">
              <a:lnSpc>
                <a:spcPct val="100000"/>
              </a:lnSpc>
              <a:spcBef>
                <a:spcPts val="400"/>
              </a:spcBef>
              <a:defRPr sz="1200">
                <a:latin typeface="Arial"/>
                <a:ea typeface="Arial"/>
                <a:cs typeface="Arial"/>
                <a:sym typeface="Arial"/>
              </a:defRPr>
            </a:pPr>
            <a:r>
              <a:t>-Play around with different numbers in the Interactions side</a:t>
            </a:r>
            <a:b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a:p>
            <a:pPr defTabSz="914400">
              <a:lnSpc>
                <a:spcPct val="100000"/>
              </a:lnSpc>
              <a:spcBef>
                <a:spcPts val="400"/>
              </a:spcBef>
              <a:defRPr sz="1200">
                <a:latin typeface="Arial"/>
                <a:ea typeface="Arial"/>
                <a:cs typeface="Arial"/>
                <a:sym typeface="Arial"/>
              </a:defRPr>
            </a:pPr>
            <a:r>
              <a:t>Driver/Navigator - paired programming - a significant structural approach - having 2 people talking to each other while programming</a:t>
            </a:r>
          </a:p>
          <a:p>
            <a:pPr defTabSz="914400">
              <a:lnSpc>
                <a:spcPct val="100000"/>
              </a:lnSpc>
              <a:spcBef>
                <a:spcPts val="400"/>
              </a:spcBef>
              <a:defRPr sz="1200">
                <a:latin typeface="Arial"/>
                <a:ea typeface="Arial"/>
                <a:cs typeface="Arial"/>
                <a:sym typeface="Arial"/>
              </a:defRPr>
            </a:pPr>
            <a:r>
              <a:t>Increases understanding</a:t>
            </a:r>
          </a:p>
          <a:p>
            <a:pPr defTabSz="914400">
              <a:lnSpc>
                <a:spcPct val="100000"/>
              </a:lnSpc>
              <a:spcBef>
                <a:spcPts val="400"/>
              </a:spcBef>
              <a:defRPr sz="1200">
                <a:latin typeface="Arial"/>
                <a:ea typeface="Arial"/>
                <a:cs typeface="Arial"/>
                <a:sym typeface="Arial"/>
              </a:defRPr>
            </a:pPr>
            <a:r>
              <a:t>Decreases bugs</a:t>
            </a:r>
          </a:p>
          <a:p>
            <a:pPr defTabSz="914400">
              <a:lnSpc>
                <a:spcPct val="100000"/>
              </a:lnSpc>
              <a:spcBef>
                <a:spcPts val="400"/>
              </a:spcBef>
              <a:defRPr sz="1200">
                <a:latin typeface="Arial"/>
                <a:ea typeface="Arial"/>
                <a:cs typeface="Arial"/>
                <a:sym typeface="Arial"/>
              </a:defRPr>
            </a:pPr>
            <a:br/>
            <a:endParaRPr/>
          </a:p>
          <a:p>
            <a:pPr defTabSz="914400">
              <a:lnSpc>
                <a:spcPct val="100000"/>
              </a:lnSpc>
              <a:spcBef>
                <a:spcPts val="400"/>
              </a:spcBef>
              <a:defRPr sz="1200">
                <a:latin typeface="Arial"/>
                <a:ea typeface="Arial"/>
                <a:cs typeface="Arial"/>
                <a:sym typeface="Arial"/>
              </a:defRPr>
            </a:pPr>
            <a:r>
              <a:t>DRIVER: their job is to type and make sure what they are typing makes sense</a:t>
            </a:r>
          </a:p>
          <a:p>
            <a:pPr defTabSz="914400">
              <a:lnSpc>
                <a:spcPct val="100000"/>
              </a:lnSpc>
              <a:spcBef>
                <a:spcPts val="400"/>
              </a:spcBef>
              <a:defRPr sz="1200">
                <a:latin typeface="Arial"/>
                <a:ea typeface="Arial"/>
                <a:cs typeface="Arial"/>
                <a:sym typeface="Arial"/>
              </a:defRPr>
            </a:pPr>
            <a:r>
              <a:t>NAVIGATOR: their eyes on the program - head in the clouds</a:t>
            </a:r>
          </a:p>
          <a:p>
            <a:pPr defTabSz="914400">
              <a:lnSpc>
                <a:spcPct val="100000"/>
              </a:lnSpc>
              <a:spcBef>
                <a:spcPts val="400"/>
              </a:spcBef>
              <a:defRPr sz="1200">
                <a:latin typeface="Arial"/>
                <a:ea typeface="Arial"/>
                <a:cs typeface="Arial"/>
                <a:sym typeface="Arial"/>
              </a:defRPr>
            </a:pPr>
            <a:r>
              <a:t>Time based or task based</a:t>
            </a:r>
          </a:p>
          <a:p>
            <a:pPr defTabSz="914400">
              <a:lnSpc>
                <a:spcPct val="100000"/>
              </a:lnSpc>
              <a:spcBef>
                <a:spcPts val="400"/>
              </a:spcBef>
              <a:defRPr sz="1200">
                <a:latin typeface="Arial"/>
                <a:ea typeface="Arial"/>
                <a:cs typeface="Arial"/>
                <a:sym typeface="Arial"/>
              </a:defRPr>
            </a:pPr>
            <a:b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 name="Shape 517"/>
          <p:cNvSpPr>
            <a:spLocks noGrp="1" noRot="1" noChangeAspect="1"/>
          </p:cNvSpPr>
          <p:nvPr>
            <p:ph type="sldImg"/>
          </p:nvPr>
        </p:nvSpPr>
        <p:spPr>
          <a:prstGeom prst="rect">
            <a:avLst/>
          </a:prstGeom>
        </p:spPr>
        <p:txBody>
          <a:bodyPr/>
          <a:lstStyle/>
          <a:p>
            <a:endParaRPr/>
          </a:p>
        </p:txBody>
      </p:sp>
      <p:sp>
        <p:nvSpPr>
          <p:cNvPr id="518" name="Shape 518"/>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r>
              <a:t>- Think of +, -, *, / as ‘Functions’ not Operations. Functions with 2 inputs.</a:t>
            </a:r>
          </a:p>
          <a:p>
            <a:pPr defTabSz="914400">
              <a:lnSpc>
                <a:spcPct val="100000"/>
              </a:lnSpc>
              <a:spcBef>
                <a:spcPts val="400"/>
              </a:spcBef>
              <a:defRPr sz="1200">
                <a:latin typeface="Arial"/>
                <a:ea typeface="Arial"/>
                <a:cs typeface="Arial"/>
                <a:sym typeface="Arial"/>
              </a:defRPr>
            </a:pPr>
            <a:r>
              <a:t>-Circles of Evaluation is a Visual and Spatial tool for Order of Operations and Composition of Functions</a:t>
            </a:r>
          </a:p>
          <a:p>
            <a:pPr defTabSz="914400">
              <a:lnSpc>
                <a:spcPct val="100000"/>
              </a:lnSpc>
              <a:spcBef>
                <a:spcPts val="400"/>
              </a:spcBef>
              <a:defRPr sz="1200">
                <a:latin typeface="Arial"/>
                <a:ea typeface="Arial"/>
                <a:cs typeface="Arial"/>
                <a:sym typeface="Arial"/>
              </a:defRPr>
            </a:pPr>
            <a:r>
              <a:t>- Model an Expression with a Circle of Evaluation.</a:t>
            </a:r>
          </a:p>
          <a:p>
            <a:pPr defTabSz="914400">
              <a:lnSpc>
                <a:spcPct val="100000"/>
              </a:lnSpc>
              <a:spcBef>
                <a:spcPts val="400"/>
              </a:spcBef>
              <a:defRPr sz="1200">
                <a:latin typeface="Arial"/>
                <a:ea typeface="Arial"/>
                <a:cs typeface="Arial"/>
                <a:sym typeface="Arial"/>
              </a:defRPr>
            </a:pPr>
            <a:r>
              <a:t>-Convert the Circle of Evaluation into Racket Code</a:t>
            </a:r>
          </a:p>
          <a:p>
            <a:pPr defTabSz="914400">
              <a:lnSpc>
                <a:spcPct val="100000"/>
              </a:lnSpc>
              <a:spcBef>
                <a:spcPts val="400"/>
              </a:spcBef>
              <a:defRPr sz="1200">
                <a:latin typeface="Arial"/>
                <a:ea typeface="Arial"/>
                <a:cs typeface="Arial"/>
                <a:sym typeface="Arial"/>
              </a:defRPr>
            </a:pPr>
            <a:r>
              <a:t>-Importance of spaces: MP6: Attend to Precision</a:t>
            </a:r>
          </a:p>
          <a:p>
            <a:pPr defTabSz="914400">
              <a:lnSpc>
                <a:spcPct val="100000"/>
              </a:lnSpc>
              <a:spcBef>
                <a:spcPts val="400"/>
              </a:spcBef>
              <a:defRPr sz="1200">
                <a:latin typeface="Arial"/>
                <a:ea typeface="Arial"/>
                <a:cs typeface="Arial"/>
                <a:sym typeface="Arial"/>
              </a:defRPr>
            </a:pPr>
            <a:r>
              <a:t>-Model the ‘spider’ crawling through the circle, up to the top, down through the domain, and out through the side of circle.</a:t>
            </a:r>
          </a:p>
          <a:p>
            <a:pPr marL="171450" indent="-171450" defTabSz="914400">
              <a:lnSpc>
                <a:spcPct val="100000"/>
              </a:lnSpc>
              <a:spcBef>
                <a:spcPts val="400"/>
              </a:spcBef>
              <a:buSzPct val="100000"/>
              <a:buChar char="-"/>
              <a:defRPr sz="1200">
                <a:latin typeface="Arial"/>
                <a:ea typeface="Arial"/>
                <a:cs typeface="Arial"/>
                <a:sym typeface="Arial"/>
              </a:defRPr>
            </a:pPr>
            <a:r>
              <a:t>Do Circle of Eval practice on p. 5 or place CoE’s around the room on whiteboards.</a:t>
            </a:r>
          </a:p>
          <a:p>
            <a:pPr marL="171450" indent="-171450" defTabSz="914400">
              <a:lnSpc>
                <a:spcPct val="100000"/>
              </a:lnSpc>
              <a:spcBef>
                <a:spcPts val="400"/>
              </a:spcBef>
              <a:buSzPct val="100000"/>
              <a:buChar char="-"/>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r>
              <a:t>-Order of Operations</a:t>
            </a:r>
          </a:p>
          <a:p>
            <a:pPr defTabSz="914400">
              <a:lnSpc>
                <a:spcPct val="100000"/>
              </a:lnSpc>
              <a:spcBef>
                <a:spcPts val="400"/>
              </a:spcBef>
              <a:defRPr sz="1200">
                <a:latin typeface="Arial"/>
                <a:ea typeface="Arial"/>
                <a:cs typeface="Arial"/>
                <a:sym typeface="Arial"/>
              </a:defRPr>
            </a:pPr>
            <a:r>
              <a:t>-Composition of Functions</a:t>
            </a:r>
          </a:p>
          <a:p>
            <a:pPr defTabSz="914400">
              <a:lnSpc>
                <a:spcPct val="100000"/>
              </a:lnSpc>
              <a:spcBef>
                <a:spcPts val="400"/>
              </a:spcBef>
              <a:defRPr sz="1200">
                <a:latin typeface="Arial"/>
                <a:ea typeface="Arial"/>
                <a:cs typeface="Arial"/>
                <a:sym typeface="Arial"/>
              </a:defRPr>
            </a:pPr>
            <a:r>
              <a:t>-Domain/Range</a:t>
            </a:r>
          </a:p>
          <a:p>
            <a:pPr defTabSz="914400">
              <a:lnSpc>
                <a:spcPct val="100000"/>
              </a:lnSpc>
              <a:spcBef>
                <a:spcPts val="400"/>
              </a:spcBef>
              <a:defRPr sz="1200">
                <a:latin typeface="Arial"/>
                <a:ea typeface="Arial"/>
                <a:cs typeface="Arial"/>
                <a:sym typeface="Arial"/>
              </a:defRPr>
            </a:pPr>
            <a:r>
              <a:t>-Functions</a:t>
            </a:r>
          </a:p>
          <a:p>
            <a:pPr defTabSz="914400">
              <a:lnSpc>
                <a:spcPct val="100000"/>
              </a:lnSpc>
              <a:spcBef>
                <a:spcPts val="400"/>
              </a:spcBef>
              <a:defRPr sz="1200">
                <a:latin typeface="Arial"/>
                <a:ea typeface="Arial"/>
                <a:cs typeface="Arial"/>
                <a:sym typeface="Arial"/>
              </a:defRPr>
            </a:pPr>
            <a:r>
              <a:t>-Math Practice #7: Seeing Structure in Expressions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a:p>
            <a:pPr defTabSz="914400">
              <a:lnSpc>
                <a:spcPct val="100000"/>
              </a:lnSpc>
              <a:spcBef>
                <a:spcPts val="400"/>
              </a:spcBef>
              <a:defRPr sz="1200">
                <a:latin typeface="Arial"/>
                <a:ea typeface="Arial"/>
                <a:cs typeface="Arial"/>
                <a:sym typeface="Arial"/>
              </a:defRPr>
            </a:pPr>
            <a:r>
              <a:t>ORDER OF OPERATIONS IS A LITERACY SKILL- NOT A COMPUTATIONAL SKILL</a:t>
            </a:r>
          </a:p>
          <a:p>
            <a:pPr defTabSz="914400">
              <a:lnSpc>
                <a:spcPct val="100000"/>
              </a:lnSpc>
              <a:spcBef>
                <a:spcPts val="400"/>
              </a:spcBef>
              <a:defRPr sz="1200">
                <a:latin typeface="Arial"/>
                <a:ea typeface="Arial"/>
                <a:cs typeface="Arial"/>
                <a:sym typeface="Arial"/>
              </a:defRPr>
            </a:pPr>
            <a:r>
              <a:t>Q: How many of you spend hours teaching (or reteaching!) the order of operations? We have: circles of evaluation!</a:t>
            </a:r>
          </a:p>
          <a:p>
            <a:pPr defTabSz="914400">
              <a:lnSpc>
                <a:spcPct val="100000"/>
              </a:lnSpc>
              <a:spcBef>
                <a:spcPts val="400"/>
              </a:spcBef>
              <a:defRPr sz="1200">
                <a:latin typeface="Arial"/>
                <a:ea typeface="Arial"/>
                <a:cs typeface="Arial"/>
                <a:sym typeface="Arial"/>
              </a:defRPr>
            </a:pPr>
            <a:r>
              <a:t>Circles of Evaluation are Sentence Diagramming</a:t>
            </a:r>
          </a:p>
          <a:p>
            <a:pPr defTabSz="914400">
              <a:lnSpc>
                <a:spcPct val="100000"/>
              </a:lnSpc>
              <a:spcBef>
                <a:spcPts val="400"/>
              </a:spcBef>
              <a:defRPr sz="1200">
                <a:latin typeface="Arial"/>
                <a:ea typeface="Arial"/>
                <a:cs typeface="Arial"/>
                <a:sym typeface="Arial"/>
              </a:defRPr>
            </a:pPr>
            <a:br/>
            <a:r>
              <a:t>Q: How do spaces work in Racket code? </a:t>
            </a:r>
          </a:p>
          <a:p>
            <a:pPr defTabSz="914400">
              <a:lnSpc>
                <a:spcPct val="100000"/>
              </a:lnSpc>
              <a:spcBef>
                <a:spcPts val="400"/>
              </a:spcBef>
              <a:defRPr sz="1200">
                <a:latin typeface="Arial"/>
                <a:ea typeface="Arial"/>
                <a:cs typeface="Arial"/>
                <a:sym typeface="Arial"/>
              </a:defRPr>
            </a:pPr>
            <a:r>
              <a:t>A: Must have at least one space (but more are allowed) where not having space would change the expression. No space needed to separate parenthesis from other expressions. (*Note - If the adding/omitting the space changes an argument, (i.e. (-4 3) vs. (- 4 3)), it matters)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Do you start drawing from inside-out or outside-in? </a:t>
            </a:r>
          </a:p>
          <a:p>
            <a:pPr defTabSz="914400">
              <a:lnSpc>
                <a:spcPct val="100000"/>
              </a:lnSpc>
              <a:spcBef>
                <a:spcPts val="400"/>
              </a:spcBef>
              <a:defRPr sz="1200">
                <a:latin typeface="Arial"/>
                <a:ea typeface="Arial"/>
                <a:cs typeface="Arial"/>
                <a:sym typeface="Arial"/>
              </a:defRPr>
            </a:pPr>
            <a:r>
              <a:t>A: Each is OK, sometimes one is easier than the other. Gender bias: girls outside-in, neat, make small to fit. Boys: inside-out, willing to take up space.</a:t>
            </a:r>
          </a:p>
          <a:p>
            <a:pPr defTabSz="914400">
              <a:lnSpc>
                <a:spcPct val="100000"/>
              </a:lnSpc>
              <a:spcBef>
                <a:spcPts val="400"/>
              </a:spcBef>
              <a:defRPr sz="1200">
                <a:latin typeface="Arial"/>
                <a:ea typeface="Arial"/>
                <a:cs typeface="Arial"/>
                <a:sym typeface="Arial"/>
              </a:defRPr>
            </a:pPr>
            <a:r>
              <a:t>Q: How could you help a struggling student convert a multi-step math expression to CoE? </a:t>
            </a:r>
          </a:p>
          <a:p>
            <a:pPr defTabSz="914400">
              <a:lnSpc>
                <a:spcPct val="100000"/>
              </a:lnSpc>
              <a:spcBef>
                <a:spcPts val="400"/>
              </a:spcBef>
              <a:defRPr sz="1200">
                <a:latin typeface="Arial"/>
                <a:ea typeface="Arial"/>
                <a:cs typeface="Arial"/>
                <a:sym typeface="Arial"/>
              </a:defRPr>
            </a:pPr>
            <a:r>
              <a:t>A: If there are three operations (better: “functions”), you’ll need three circles. Try circling in the math expression what should be solved first, second, etc.  You’ll begin modelling the CoE.</a:t>
            </a:r>
          </a:p>
          <a:p>
            <a:pPr defTabSz="914400">
              <a:lnSpc>
                <a:spcPct val="100000"/>
              </a:lnSpc>
              <a:spcBef>
                <a:spcPts val="400"/>
              </a:spcBef>
              <a:defRPr sz="1200">
                <a:latin typeface="Arial"/>
                <a:ea typeface="Arial"/>
                <a:cs typeface="Arial"/>
                <a:sym typeface="Arial"/>
              </a:defRPr>
            </a:pPr>
            <a:r>
              <a:t>Think about our assessments of order of operations: Traditionally uses computation (which can give false positives and false negatives; maybe the student doesn’t know how to calculate the operation but does know what the order is). But CoE is not a computational skill, it’s a literacy skill.</a:t>
            </a:r>
          </a:p>
          <a:p>
            <a:pPr defTabSz="914400">
              <a:lnSpc>
                <a:spcPct val="100000"/>
              </a:lnSpc>
              <a:spcBef>
                <a:spcPts val="400"/>
              </a:spcBef>
              <a:defRPr sz="1200">
                <a:latin typeface="Arial"/>
                <a:ea typeface="Arial"/>
                <a:cs typeface="Arial"/>
                <a:sym typeface="Arial"/>
              </a:defRPr>
            </a:pPr>
            <a:br/>
            <a:endParaRPr/>
          </a:p>
          <a:p>
            <a:pPr defTabSz="914400">
              <a:lnSpc>
                <a:spcPct val="100000"/>
              </a:lnSpc>
              <a:spcBef>
                <a:spcPts val="400"/>
              </a:spcBef>
              <a:defRPr sz="1200">
                <a:latin typeface="Arial"/>
                <a:ea typeface="Arial"/>
                <a:cs typeface="Arial"/>
                <a:sym typeface="Arial"/>
              </a:defRPr>
            </a:pPr>
            <a:b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 name="Shape 517"/>
          <p:cNvSpPr>
            <a:spLocks noGrp="1" noRot="1" noChangeAspect="1"/>
          </p:cNvSpPr>
          <p:nvPr>
            <p:ph type="sldImg"/>
          </p:nvPr>
        </p:nvSpPr>
        <p:spPr>
          <a:prstGeom prst="rect">
            <a:avLst/>
          </a:prstGeom>
        </p:spPr>
        <p:txBody>
          <a:bodyPr/>
          <a:lstStyle/>
          <a:p>
            <a:endParaRPr/>
          </a:p>
        </p:txBody>
      </p:sp>
      <p:sp>
        <p:nvSpPr>
          <p:cNvPr id="518" name="Shape 518"/>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rPr dirty="0"/>
              <a:t>KEY POINTS</a:t>
            </a:r>
          </a:p>
          <a:p>
            <a:pPr defTabSz="914400">
              <a:lnSpc>
                <a:spcPct val="100000"/>
              </a:lnSpc>
              <a:spcBef>
                <a:spcPts val="400"/>
              </a:spcBef>
              <a:defRPr sz="1200">
                <a:latin typeface="Arial"/>
                <a:ea typeface="Arial"/>
                <a:cs typeface="Arial"/>
                <a:sym typeface="Arial"/>
              </a:defRPr>
            </a:pPr>
            <a:r>
              <a:rPr dirty="0"/>
              <a:t>- Think of +, -, *, / as ‘Functions’ not Operations. Functions with 2 inputs.</a:t>
            </a:r>
          </a:p>
          <a:p>
            <a:pPr defTabSz="914400">
              <a:lnSpc>
                <a:spcPct val="100000"/>
              </a:lnSpc>
              <a:spcBef>
                <a:spcPts val="400"/>
              </a:spcBef>
              <a:defRPr sz="1200">
                <a:latin typeface="Arial"/>
                <a:ea typeface="Arial"/>
                <a:cs typeface="Arial"/>
                <a:sym typeface="Arial"/>
              </a:defRPr>
            </a:pPr>
            <a:r>
              <a:rPr dirty="0"/>
              <a:t>-Circles of Evaluation is a Visual and Spatial tool for Order of Operations and Composition of Functions</a:t>
            </a:r>
          </a:p>
          <a:p>
            <a:pPr defTabSz="914400">
              <a:lnSpc>
                <a:spcPct val="100000"/>
              </a:lnSpc>
              <a:spcBef>
                <a:spcPts val="400"/>
              </a:spcBef>
              <a:defRPr sz="1200">
                <a:latin typeface="Arial"/>
                <a:ea typeface="Arial"/>
                <a:cs typeface="Arial"/>
                <a:sym typeface="Arial"/>
              </a:defRPr>
            </a:pPr>
            <a:r>
              <a:rPr dirty="0"/>
              <a:t>- Model an Expression with a Circle of Evaluation.</a:t>
            </a:r>
          </a:p>
          <a:p>
            <a:pPr defTabSz="914400">
              <a:lnSpc>
                <a:spcPct val="100000"/>
              </a:lnSpc>
              <a:spcBef>
                <a:spcPts val="400"/>
              </a:spcBef>
              <a:defRPr sz="1200">
                <a:latin typeface="Arial"/>
                <a:ea typeface="Arial"/>
                <a:cs typeface="Arial"/>
                <a:sym typeface="Arial"/>
              </a:defRPr>
            </a:pPr>
            <a:r>
              <a:rPr dirty="0"/>
              <a:t>-Convert the Circle of Evaluation into Racket Code</a:t>
            </a:r>
          </a:p>
          <a:p>
            <a:pPr defTabSz="914400">
              <a:lnSpc>
                <a:spcPct val="100000"/>
              </a:lnSpc>
              <a:spcBef>
                <a:spcPts val="400"/>
              </a:spcBef>
              <a:defRPr sz="1200">
                <a:latin typeface="Arial"/>
                <a:ea typeface="Arial"/>
                <a:cs typeface="Arial"/>
                <a:sym typeface="Arial"/>
              </a:defRPr>
            </a:pPr>
            <a:r>
              <a:rPr dirty="0"/>
              <a:t>-Importance of spaces: MP6: Attend to Precision</a:t>
            </a:r>
          </a:p>
          <a:p>
            <a:pPr defTabSz="914400">
              <a:lnSpc>
                <a:spcPct val="100000"/>
              </a:lnSpc>
              <a:spcBef>
                <a:spcPts val="400"/>
              </a:spcBef>
              <a:defRPr sz="1200">
                <a:latin typeface="Arial"/>
                <a:ea typeface="Arial"/>
                <a:cs typeface="Arial"/>
                <a:sym typeface="Arial"/>
              </a:defRPr>
            </a:pPr>
            <a:r>
              <a:rPr dirty="0"/>
              <a:t>-Model the ‘spider’ crawling through the circle, up to the top, down through the domain, and out through the side of circle.</a:t>
            </a:r>
          </a:p>
          <a:p>
            <a:pPr marL="171450" indent="-171450" defTabSz="914400">
              <a:lnSpc>
                <a:spcPct val="100000"/>
              </a:lnSpc>
              <a:spcBef>
                <a:spcPts val="400"/>
              </a:spcBef>
              <a:buSzPct val="100000"/>
              <a:buChar char="-"/>
              <a:defRPr sz="1200">
                <a:latin typeface="Arial"/>
                <a:ea typeface="Arial"/>
                <a:cs typeface="Arial"/>
                <a:sym typeface="Arial"/>
              </a:defRPr>
            </a:pPr>
            <a:r>
              <a:rPr dirty="0"/>
              <a:t>Do Circle of </a:t>
            </a:r>
            <a:r>
              <a:rPr dirty="0" err="1"/>
              <a:t>Eval</a:t>
            </a:r>
            <a:r>
              <a:rPr dirty="0"/>
              <a:t> practice on p. 5 or place </a:t>
            </a:r>
            <a:r>
              <a:rPr dirty="0" err="1"/>
              <a:t>CoE’s</a:t>
            </a:r>
            <a:r>
              <a:rPr dirty="0"/>
              <a:t> around the room on whiteboards.</a:t>
            </a:r>
          </a:p>
          <a:p>
            <a:pPr marL="171450" indent="-171450" defTabSz="914400">
              <a:lnSpc>
                <a:spcPct val="100000"/>
              </a:lnSpc>
              <a:spcBef>
                <a:spcPts val="400"/>
              </a:spcBef>
              <a:buSzPct val="100000"/>
              <a:buChar char="-"/>
              <a:defRPr sz="1200">
                <a:latin typeface="Arial"/>
                <a:ea typeface="Arial"/>
                <a:cs typeface="Arial"/>
                <a:sym typeface="Arial"/>
              </a:defRPr>
            </a:pPr>
            <a:endParaRPr dirty="0"/>
          </a:p>
          <a:p>
            <a:pPr defTabSz="914400">
              <a:lnSpc>
                <a:spcPct val="100000"/>
              </a:lnSpc>
              <a:spcBef>
                <a:spcPts val="400"/>
              </a:spcBef>
              <a:defRPr sz="1200">
                <a:latin typeface="Arial"/>
                <a:ea typeface="Arial"/>
                <a:cs typeface="Arial"/>
                <a:sym typeface="Arial"/>
              </a:defRPr>
            </a:pPr>
            <a:r>
              <a:rPr dirty="0"/>
              <a:t>MATH CONNECTIONS</a:t>
            </a:r>
          </a:p>
          <a:p>
            <a:pPr defTabSz="914400">
              <a:lnSpc>
                <a:spcPct val="100000"/>
              </a:lnSpc>
              <a:spcBef>
                <a:spcPts val="400"/>
              </a:spcBef>
              <a:defRPr sz="1200">
                <a:latin typeface="Arial"/>
                <a:ea typeface="Arial"/>
                <a:cs typeface="Arial"/>
                <a:sym typeface="Arial"/>
              </a:defRPr>
            </a:pPr>
            <a:r>
              <a:rPr dirty="0"/>
              <a:t>-Order of Operations</a:t>
            </a:r>
          </a:p>
          <a:p>
            <a:pPr defTabSz="914400">
              <a:lnSpc>
                <a:spcPct val="100000"/>
              </a:lnSpc>
              <a:spcBef>
                <a:spcPts val="400"/>
              </a:spcBef>
              <a:defRPr sz="1200">
                <a:latin typeface="Arial"/>
                <a:ea typeface="Arial"/>
                <a:cs typeface="Arial"/>
                <a:sym typeface="Arial"/>
              </a:defRPr>
            </a:pPr>
            <a:r>
              <a:rPr dirty="0"/>
              <a:t>-Composition of Functions</a:t>
            </a:r>
          </a:p>
          <a:p>
            <a:pPr defTabSz="914400">
              <a:lnSpc>
                <a:spcPct val="100000"/>
              </a:lnSpc>
              <a:spcBef>
                <a:spcPts val="400"/>
              </a:spcBef>
              <a:defRPr sz="1200">
                <a:latin typeface="Arial"/>
                <a:ea typeface="Arial"/>
                <a:cs typeface="Arial"/>
                <a:sym typeface="Arial"/>
              </a:defRPr>
            </a:pPr>
            <a:r>
              <a:rPr dirty="0"/>
              <a:t>-Domain/Range</a:t>
            </a:r>
          </a:p>
          <a:p>
            <a:pPr defTabSz="914400">
              <a:lnSpc>
                <a:spcPct val="100000"/>
              </a:lnSpc>
              <a:spcBef>
                <a:spcPts val="400"/>
              </a:spcBef>
              <a:defRPr sz="1200">
                <a:latin typeface="Arial"/>
                <a:ea typeface="Arial"/>
                <a:cs typeface="Arial"/>
                <a:sym typeface="Arial"/>
              </a:defRPr>
            </a:pPr>
            <a:r>
              <a:rPr dirty="0"/>
              <a:t>-Functions</a:t>
            </a:r>
          </a:p>
          <a:p>
            <a:pPr defTabSz="914400">
              <a:lnSpc>
                <a:spcPct val="100000"/>
              </a:lnSpc>
              <a:spcBef>
                <a:spcPts val="400"/>
              </a:spcBef>
              <a:defRPr sz="1200">
                <a:latin typeface="Arial"/>
                <a:ea typeface="Arial"/>
                <a:cs typeface="Arial"/>
                <a:sym typeface="Arial"/>
              </a:defRPr>
            </a:pPr>
            <a:r>
              <a:rPr dirty="0"/>
              <a:t>-Math Practice #7: Seeing Structure in Expressions</a:t>
            </a:r>
          </a:p>
          <a:p>
            <a:pPr defTabSz="914400">
              <a:lnSpc>
                <a:spcPct val="100000"/>
              </a:lnSpc>
              <a:spcBef>
                <a:spcPts val="400"/>
              </a:spcBef>
              <a:defRPr sz="1200">
                <a:latin typeface="Arial"/>
                <a:ea typeface="Arial"/>
                <a:cs typeface="Arial"/>
                <a:sym typeface="Arial"/>
              </a:defRPr>
            </a:pPr>
            <a:endParaRPr dirty="0"/>
          </a:p>
          <a:p>
            <a:pPr defTabSz="914400">
              <a:lnSpc>
                <a:spcPct val="100000"/>
              </a:lnSpc>
              <a:spcBef>
                <a:spcPts val="400"/>
              </a:spcBef>
              <a:defRPr sz="1200">
                <a:latin typeface="Arial"/>
                <a:ea typeface="Arial"/>
                <a:cs typeface="Arial"/>
                <a:sym typeface="Arial"/>
              </a:defRPr>
            </a:pPr>
            <a:r>
              <a:rPr dirty="0"/>
              <a:t>POWERFUL QUOTES/PHRASES</a:t>
            </a:r>
          </a:p>
          <a:p>
            <a:pPr defTabSz="914400">
              <a:lnSpc>
                <a:spcPct val="100000"/>
              </a:lnSpc>
              <a:spcBef>
                <a:spcPts val="400"/>
              </a:spcBef>
              <a:defRPr sz="1200">
                <a:latin typeface="Arial"/>
                <a:ea typeface="Arial"/>
                <a:cs typeface="Arial"/>
                <a:sym typeface="Arial"/>
              </a:defRPr>
            </a:pPr>
            <a:r>
              <a:rPr dirty="0"/>
              <a:t>ORDER OF OPERATIONS IS A LITERACY SKILL- NOT A COMPUTATIONAL SKILL</a:t>
            </a:r>
          </a:p>
          <a:p>
            <a:pPr defTabSz="914400">
              <a:lnSpc>
                <a:spcPct val="100000"/>
              </a:lnSpc>
              <a:spcBef>
                <a:spcPts val="400"/>
              </a:spcBef>
              <a:defRPr sz="1200">
                <a:latin typeface="Arial"/>
                <a:ea typeface="Arial"/>
                <a:cs typeface="Arial"/>
                <a:sym typeface="Arial"/>
              </a:defRPr>
            </a:pPr>
            <a:r>
              <a:rPr dirty="0"/>
              <a:t>Q: How many of you spend hours teaching (or </a:t>
            </a:r>
            <a:r>
              <a:rPr dirty="0" err="1"/>
              <a:t>reteaching</a:t>
            </a:r>
            <a:r>
              <a:rPr dirty="0"/>
              <a:t>!) the order of operations? We have: circles of evaluation!</a:t>
            </a:r>
          </a:p>
          <a:p>
            <a:pPr defTabSz="914400">
              <a:lnSpc>
                <a:spcPct val="100000"/>
              </a:lnSpc>
              <a:spcBef>
                <a:spcPts val="400"/>
              </a:spcBef>
              <a:defRPr sz="1200">
                <a:latin typeface="Arial"/>
                <a:ea typeface="Arial"/>
                <a:cs typeface="Arial"/>
                <a:sym typeface="Arial"/>
              </a:defRPr>
            </a:pPr>
            <a:r>
              <a:rPr dirty="0"/>
              <a:t>Circles of Evaluation are Sentence Diagramming</a:t>
            </a:r>
          </a:p>
          <a:p>
            <a:pPr defTabSz="914400">
              <a:lnSpc>
                <a:spcPct val="100000"/>
              </a:lnSpc>
              <a:spcBef>
                <a:spcPts val="400"/>
              </a:spcBef>
              <a:defRPr sz="1200">
                <a:latin typeface="Arial"/>
                <a:ea typeface="Arial"/>
                <a:cs typeface="Arial"/>
                <a:sym typeface="Arial"/>
              </a:defRPr>
            </a:pPr>
            <a:br>
              <a:rPr dirty="0"/>
            </a:br>
            <a:r>
              <a:rPr dirty="0"/>
              <a:t>Q: How do spaces work in Racket code? </a:t>
            </a:r>
          </a:p>
          <a:p>
            <a:pPr defTabSz="914400">
              <a:lnSpc>
                <a:spcPct val="100000"/>
              </a:lnSpc>
              <a:spcBef>
                <a:spcPts val="400"/>
              </a:spcBef>
              <a:defRPr sz="1200">
                <a:latin typeface="Arial"/>
                <a:ea typeface="Arial"/>
                <a:cs typeface="Arial"/>
                <a:sym typeface="Arial"/>
              </a:defRPr>
            </a:pPr>
            <a:r>
              <a:rPr dirty="0"/>
              <a:t>A: Must have at least one space (but more are allowed) where not having space would change the expression. No space needed to separate parenthesis from other expressions. (*Note - If the adding/omitting the space changes an argument, (i.e. (-4 3) vs. (- 4 3)), it matters)</a:t>
            </a:r>
          </a:p>
          <a:p>
            <a:pPr defTabSz="914400">
              <a:lnSpc>
                <a:spcPct val="100000"/>
              </a:lnSpc>
              <a:spcBef>
                <a:spcPts val="400"/>
              </a:spcBef>
              <a:defRPr sz="1200">
                <a:latin typeface="Arial"/>
                <a:ea typeface="Arial"/>
                <a:cs typeface="Arial"/>
                <a:sym typeface="Arial"/>
              </a:defRPr>
            </a:pPr>
            <a:endParaRPr dirty="0"/>
          </a:p>
          <a:p>
            <a:pPr defTabSz="914400">
              <a:lnSpc>
                <a:spcPct val="100000"/>
              </a:lnSpc>
              <a:spcBef>
                <a:spcPts val="400"/>
              </a:spcBef>
              <a:defRPr sz="1200">
                <a:latin typeface="Arial"/>
                <a:ea typeface="Arial"/>
                <a:cs typeface="Arial"/>
                <a:sym typeface="Arial"/>
              </a:defRPr>
            </a:pPr>
            <a:r>
              <a:rPr dirty="0"/>
              <a:t>Do you start drawing from inside-out or outside-in? </a:t>
            </a:r>
          </a:p>
          <a:p>
            <a:pPr defTabSz="914400">
              <a:lnSpc>
                <a:spcPct val="100000"/>
              </a:lnSpc>
              <a:spcBef>
                <a:spcPts val="400"/>
              </a:spcBef>
              <a:defRPr sz="1200">
                <a:latin typeface="Arial"/>
                <a:ea typeface="Arial"/>
                <a:cs typeface="Arial"/>
                <a:sym typeface="Arial"/>
              </a:defRPr>
            </a:pPr>
            <a:r>
              <a:rPr dirty="0"/>
              <a:t>A: Each is OK, sometimes one is easier than the other. Gender bias: girls outside-in, neat, make small to fit. Boys: inside-out, willing to take up space.</a:t>
            </a:r>
          </a:p>
          <a:p>
            <a:pPr defTabSz="914400">
              <a:lnSpc>
                <a:spcPct val="100000"/>
              </a:lnSpc>
              <a:spcBef>
                <a:spcPts val="400"/>
              </a:spcBef>
              <a:defRPr sz="1200">
                <a:latin typeface="Arial"/>
                <a:ea typeface="Arial"/>
                <a:cs typeface="Arial"/>
                <a:sym typeface="Arial"/>
              </a:defRPr>
            </a:pPr>
            <a:r>
              <a:rPr dirty="0"/>
              <a:t>Q: How could you help a struggling student convert a multi-step math expression to </a:t>
            </a:r>
            <a:r>
              <a:rPr dirty="0" err="1"/>
              <a:t>CoE</a:t>
            </a:r>
            <a:r>
              <a:rPr dirty="0"/>
              <a:t>? </a:t>
            </a:r>
          </a:p>
          <a:p>
            <a:pPr defTabSz="914400">
              <a:lnSpc>
                <a:spcPct val="100000"/>
              </a:lnSpc>
              <a:spcBef>
                <a:spcPts val="400"/>
              </a:spcBef>
              <a:defRPr sz="1200">
                <a:latin typeface="Arial"/>
                <a:ea typeface="Arial"/>
                <a:cs typeface="Arial"/>
                <a:sym typeface="Arial"/>
              </a:defRPr>
            </a:pPr>
            <a:r>
              <a:rPr dirty="0"/>
              <a:t>A: If there are three operations (better: “functions”), you’ll need three circles. Try circling in the math expression what should be solved first, second, etc.  You’ll begin modelling the </a:t>
            </a:r>
            <a:r>
              <a:rPr dirty="0" err="1"/>
              <a:t>CoE</a:t>
            </a:r>
            <a:r>
              <a:rPr dirty="0"/>
              <a:t>.</a:t>
            </a:r>
          </a:p>
          <a:p>
            <a:pPr defTabSz="914400">
              <a:lnSpc>
                <a:spcPct val="100000"/>
              </a:lnSpc>
              <a:spcBef>
                <a:spcPts val="400"/>
              </a:spcBef>
              <a:defRPr sz="1200">
                <a:latin typeface="Arial"/>
                <a:ea typeface="Arial"/>
                <a:cs typeface="Arial"/>
                <a:sym typeface="Arial"/>
              </a:defRPr>
            </a:pPr>
            <a:r>
              <a:rPr dirty="0"/>
              <a:t>Think about our assessments of order of operations: Traditionally uses computation (which can give false positives and false negatives; maybe the student doesn’t know how to calculate the operation but does know what the order is). But </a:t>
            </a:r>
            <a:r>
              <a:rPr dirty="0" err="1"/>
              <a:t>CoE</a:t>
            </a:r>
            <a:r>
              <a:rPr dirty="0"/>
              <a:t> is not a computational skill, it’s a literacy skill.</a:t>
            </a:r>
          </a:p>
          <a:p>
            <a:pPr defTabSz="914400">
              <a:lnSpc>
                <a:spcPct val="100000"/>
              </a:lnSpc>
              <a:spcBef>
                <a:spcPts val="400"/>
              </a:spcBef>
              <a:defRPr sz="1200">
                <a:latin typeface="Arial"/>
                <a:ea typeface="Arial"/>
                <a:cs typeface="Arial"/>
                <a:sym typeface="Arial"/>
              </a:defRPr>
            </a:pPr>
            <a:br>
              <a:rPr dirty="0"/>
            </a:br>
            <a:endParaRPr dirty="0"/>
          </a:p>
          <a:p>
            <a:pPr defTabSz="914400">
              <a:lnSpc>
                <a:spcPct val="100000"/>
              </a:lnSpc>
              <a:spcBef>
                <a:spcPts val="400"/>
              </a:spcBef>
              <a:defRPr sz="1200">
                <a:latin typeface="Arial"/>
                <a:ea typeface="Arial"/>
                <a:cs typeface="Arial"/>
                <a:sym typeface="Arial"/>
              </a:defRPr>
            </a:pPr>
            <a:br>
              <a:rPr dirty="0"/>
            </a:br>
            <a:endParaRPr dirty="0"/>
          </a:p>
        </p:txBody>
      </p:sp>
    </p:spTree>
    <p:extLst>
      <p:ext uri="{BB962C8B-B14F-4D97-AF65-F5344CB8AC3E}">
        <p14:creationId xmlns:p14="http://schemas.microsoft.com/office/powerpoint/2010/main" val="36896559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hape 521"/>
          <p:cNvSpPr>
            <a:spLocks noGrp="1" noRot="1" noChangeAspect="1"/>
          </p:cNvSpPr>
          <p:nvPr>
            <p:ph type="sldImg"/>
          </p:nvPr>
        </p:nvSpPr>
        <p:spPr>
          <a:prstGeom prst="rect">
            <a:avLst/>
          </a:prstGeom>
        </p:spPr>
        <p:txBody>
          <a:bodyPr/>
          <a:lstStyle/>
          <a:p>
            <a:endParaRPr/>
          </a:p>
        </p:txBody>
      </p:sp>
      <p:sp>
        <p:nvSpPr>
          <p:cNvPr id="522" name="Shape 522"/>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Shape 610"/>
          <p:cNvSpPr>
            <a:spLocks noGrp="1" noRot="1" noChangeAspect="1"/>
          </p:cNvSpPr>
          <p:nvPr>
            <p:ph type="sldImg"/>
          </p:nvPr>
        </p:nvSpPr>
        <p:spPr>
          <a:prstGeom prst="rect">
            <a:avLst/>
          </a:prstGeom>
        </p:spPr>
        <p:txBody>
          <a:bodyPr/>
          <a:lstStyle/>
          <a:p>
            <a:endParaRPr/>
          </a:p>
        </p:txBody>
      </p:sp>
      <p:sp>
        <p:nvSpPr>
          <p:cNvPr id="611" name="Shape 611"/>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r>
              <a:t>-Introduce new data types: String, Image</a:t>
            </a:r>
          </a:p>
          <a:p>
            <a:pPr defTabSz="914400">
              <a:lnSpc>
                <a:spcPct val="100000"/>
              </a:lnSpc>
              <a:spcBef>
                <a:spcPts val="400"/>
              </a:spcBef>
              <a:defRPr sz="1200">
                <a:latin typeface="Arial"/>
                <a:ea typeface="Arial"/>
                <a:cs typeface="Arial"/>
                <a:sym typeface="Arial"/>
              </a:defRPr>
            </a:pPr>
            <a:r>
              <a:t>-Anything in quotes is a string: “hello” “434”</a:t>
            </a:r>
          </a:p>
          <a:p>
            <a:pPr defTabSz="914400">
              <a:lnSpc>
                <a:spcPct val="100000"/>
              </a:lnSpc>
              <a:spcBef>
                <a:spcPts val="400"/>
              </a:spcBef>
              <a:defRPr sz="1200">
                <a:latin typeface="Arial"/>
                <a:ea typeface="Arial"/>
                <a:cs typeface="Arial"/>
                <a:sym typeface="Arial"/>
              </a:defRPr>
            </a:pPr>
            <a:r>
              <a:t>-</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r>
              <a:t>Doman/Range</a:t>
            </a:r>
          </a:p>
          <a:p>
            <a:pPr defTabSz="914400">
              <a:lnSpc>
                <a:spcPct val="100000"/>
              </a:lnSpc>
              <a:spcBef>
                <a:spcPts val="400"/>
              </a:spcBef>
              <a:defRPr sz="1200">
                <a:latin typeface="Arial"/>
                <a:ea typeface="Arial"/>
                <a:cs typeface="Arial"/>
                <a:sym typeface="Arial"/>
              </a:defRPr>
            </a:pPr>
            <a:r>
              <a:t>Functions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a:p>
            <a:pPr defTabSz="914400">
              <a:lnSpc>
                <a:spcPct val="100000"/>
              </a:lnSpc>
              <a:spcBef>
                <a:spcPts val="400"/>
              </a:spcBef>
              <a:defRPr sz="1200">
                <a:latin typeface="Arial"/>
                <a:ea typeface="Arial"/>
                <a:cs typeface="Arial"/>
                <a:sym typeface="Arial"/>
              </a:defRPr>
            </a:pPr>
            <a:r>
              <a:t>Show the Circle of Evalution for ”star”</a:t>
            </a:r>
          </a:p>
          <a:p>
            <a:pPr defTabSz="914400">
              <a:lnSpc>
                <a:spcPct val="100000"/>
              </a:lnSpc>
              <a:spcBef>
                <a:spcPts val="400"/>
              </a:spcBef>
              <a:defRPr sz="1200">
                <a:latin typeface="Arial"/>
                <a:ea typeface="Arial"/>
                <a:cs typeface="Arial"/>
                <a:sym typeface="Arial"/>
              </a:defRPr>
            </a:pPr>
            <a:r>
              <a:t>What is the name of the function? [Answers]</a:t>
            </a:r>
          </a:p>
          <a:p>
            <a:pPr defTabSz="914400">
              <a:lnSpc>
                <a:spcPct val="100000"/>
              </a:lnSpc>
              <a:spcBef>
                <a:spcPts val="400"/>
              </a:spcBef>
              <a:defRPr sz="1200">
                <a:latin typeface="Arial"/>
                <a:ea typeface="Arial"/>
                <a:cs typeface="Arial"/>
                <a:sym typeface="Arial"/>
              </a:defRPr>
            </a:pPr>
            <a:r>
              <a:t>How did you know? [Answers]</a:t>
            </a:r>
          </a:p>
          <a:p>
            <a:pPr defTabSz="914400">
              <a:lnSpc>
                <a:spcPct val="100000"/>
              </a:lnSpc>
              <a:spcBef>
                <a:spcPts val="400"/>
              </a:spcBef>
              <a:defRPr sz="1200">
                <a:latin typeface="Arial"/>
                <a:ea typeface="Arial"/>
                <a:cs typeface="Arial"/>
                <a:sym typeface="Arial"/>
              </a:defRPr>
            </a:pPr>
            <a:r>
              <a:t>What is the domain of the function?</a:t>
            </a:r>
          </a:p>
          <a:p>
            <a:pPr defTabSz="914400">
              <a:lnSpc>
                <a:spcPct val="100000"/>
              </a:lnSpc>
              <a:spcBef>
                <a:spcPts val="400"/>
              </a:spcBef>
              <a:defRPr sz="1200">
                <a:latin typeface="Arial"/>
                <a:ea typeface="Arial"/>
                <a:cs typeface="Arial"/>
                <a:sym typeface="Arial"/>
              </a:defRPr>
            </a:pPr>
            <a:r>
              <a:t>How do you know? [Answers]</a:t>
            </a:r>
          </a:p>
          <a:p>
            <a:pPr defTabSz="914400">
              <a:lnSpc>
                <a:spcPct val="100000"/>
              </a:lnSpc>
              <a:spcBef>
                <a:spcPts val="400"/>
              </a:spcBef>
              <a:defRPr sz="1200">
                <a:latin typeface="Arial"/>
                <a:ea typeface="Arial"/>
                <a:cs typeface="Arial"/>
                <a:sym typeface="Arial"/>
              </a:defRPr>
            </a:pPr>
            <a:r>
              <a:t>What do you think the range of this function is? [Answers]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Let them type that code into WeScheme to find out.</a:t>
            </a:r>
            <a:b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 name="Shape 597"/>
          <p:cNvSpPr>
            <a:spLocks noGrp="1" noRot="1" noChangeAspect="1"/>
          </p:cNvSpPr>
          <p:nvPr>
            <p:ph type="sldImg"/>
          </p:nvPr>
        </p:nvSpPr>
        <p:spPr>
          <a:prstGeom prst="rect">
            <a:avLst/>
          </a:prstGeom>
        </p:spPr>
        <p:txBody>
          <a:bodyPr/>
          <a:lstStyle/>
          <a:p>
            <a:endParaRPr/>
          </a:p>
        </p:txBody>
      </p:sp>
      <p:sp>
        <p:nvSpPr>
          <p:cNvPr id="598" name="Shape 598"/>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rPr dirty="0"/>
              <a:t>KEY POINTS</a:t>
            </a:r>
          </a:p>
          <a:p>
            <a:pPr defTabSz="914400">
              <a:lnSpc>
                <a:spcPct val="100000"/>
              </a:lnSpc>
              <a:spcBef>
                <a:spcPts val="400"/>
              </a:spcBef>
              <a:defRPr sz="1200">
                <a:latin typeface="Arial"/>
                <a:ea typeface="Arial"/>
                <a:cs typeface="Arial"/>
                <a:sym typeface="Arial"/>
              </a:defRPr>
            </a:pPr>
            <a:r>
              <a:rPr dirty="0"/>
              <a:t>-How many of you use Function machine to teach Functions?</a:t>
            </a:r>
          </a:p>
          <a:p>
            <a:pPr defTabSz="914400">
              <a:lnSpc>
                <a:spcPct val="100000"/>
              </a:lnSpc>
              <a:spcBef>
                <a:spcPts val="400"/>
              </a:spcBef>
              <a:defRPr sz="1200">
                <a:latin typeface="Arial"/>
                <a:ea typeface="Arial"/>
                <a:cs typeface="Arial"/>
                <a:sym typeface="Arial"/>
              </a:defRPr>
            </a:pPr>
            <a:r>
              <a:rPr dirty="0"/>
              <a:t>-Contracts are what programmers use to keep track of what’s coming in and out of functions?</a:t>
            </a:r>
          </a:p>
          <a:p>
            <a:pPr marL="171450" indent="-171450" defTabSz="914400">
              <a:lnSpc>
                <a:spcPct val="100000"/>
              </a:lnSpc>
              <a:spcBef>
                <a:spcPts val="400"/>
              </a:spcBef>
              <a:buSzPct val="100000"/>
              <a:buChar char="-"/>
              <a:defRPr sz="1200">
                <a:latin typeface="Arial"/>
                <a:ea typeface="Arial"/>
                <a:cs typeface="Arial"/>
                <a:sym typeface="Arial"/>
              </a:defRPr>
            </a:pPr>
            <a:r>
              <a:rPr dirty="0"/>
              <a:t>3 parts of a contract: Name: Domain -&gt; Range</a:t>
            </a:r>
          </a:p>
          <a:p>
            <a:pPr defTabSz="914400">
              <a:lnSpc>
                <a:spcPct val="100000"/>
              </a:lnSpc>
              <a:spcBef>
                <a:spcPts val="400"/>
              </a:spcBef>
              <a:defRPr sz="1200">
                <a:latin typeface="Arial"/>
                <a:ea typeface="Arial"/>
                <a:cs typeface="Arial"/>
                <a:sym typeface="Arial"/>
              </a:defRPr>
            </a:pPr>
            <a:r>
              <a:rPr dirty="0"/>
              <a:t>-The domain is the </a:t>
            </a:r>
            <a:r>
              <a:rPr u="sng" dirty="0"/>
              <a:t>type of thing that the function consumes </a:t>
            </a:r>
            <a:r>
              <a:rPr dirty="0"/>
              <a:t>and the range is the </a:t>
            </a:r>
            <a:r>
              <a:rPr i="1" dirty="0"/>
              <a:t>type of thing that the function produces.</a:t>
            </a:r>
          </a:p>
          <a:p>
            <a:pPr defTabSz="914400">
              <a:lnSpc>
                <a:spcPct val="100000"/>
              </a:lnSpc>
              <a:spcBef>
                <a:spcPts val="400"/>
              </a:spcBef>
              <a:defRPr sz="1200">
                <a:latin typeface="Arial"/>
                <a:ea typeface="Arial"/>
                <a:cs typeface="Arial"/>
                <a:sym typeface="Arial"/>
              </a:defRPr>
            </a:pPr>
            <a:r>
              <a:rPr dirty="0"/>
              <a:t>-Explain the difference between types and examples</a:t>
            </a:r>
          </a:p>
          <a:p>
            <a:pPr defTabSz="914400">
              <a:lnSpc>
                <a:spcPct val="100000"/>
              </a:lnSpc>
              <a:spcBef>
                <a:spcPts val="400"/>
              </a:spcBef>
              <a:defRPr sz="1200">
                <a:latin typeface="Arial"/>
                <a:ea typeface="Arial"/>
                <a:cs typeface="Arial"/>
                <a:sym typeface="Arial"/>
              </a:defRPr>
            </a:pPr>
            <a:r>
              <a:rPr dirty="0"/>
              <a:t>     Coffee is a type, Folgers is an example, Starbucks is an example.  Water is a type, Tap is an example, Filtered is an example, Evian is an example.</a:t>
            </a:r>
          </a:p>
          <a:p>
            <a:pPr defTabSz="914400">
              <a:lnSpc>
                <a:spcPct val="100000"/>
              </a:lnSpc>
              <a:spcBef>
                <a:spcPts val="400"/>
              </a:spcBef>
              <a:defRPr sz="1200">
                <a:latin typeface="Arial"/>
                <a:ea typeface="Arial"/>
                <a:cs typeface="Arial"/>
                <a:sym typeface="Arial"/>
              </a:defRPr>
            </a:pPr>
            <a:r>
              <a:rPr dirty="0"/>
              <a:t>-Introduce teachers to the Contracts page on the back page of the workbook.</a:t>
            </a:r>
            <a:br>
              <a:rPr dirty="0"/>
            </a:br>
            <a:r>
              <a:rPr dirty="0"/>
              <a:t>-Every contract we learn is written in the contracts page.</a:t>
            </a:r>
          </a:p>
          <a:p>
            <a:pPr defTabSz="914400">
              <a:lnSpc>
                <a:spcPct val="100000"/>
              </a:lnSpc>
              <a:spcBef>
                <a:spcPts val="400"/>
              </a:spcBef>
              <a:defRPr sz="1200">
                <a:latin typeface="Arial"/>
                <a:ea typeface="Arial"/>
                <a:cs typeface="Arial"/>
                <a:sym typeface="Arial"/>
              </a:defRPr>
            </a:pPr>
            <a:r>
              <a:rPr dirty="0"/>
              <a:t>-Write contracts for +, -, *, /, </a:t>
            </a:r>
            <a:r>
              <a:rPr dirty="0" err="1"/>
              <a:t>sqr</a:t>
            </a:r>
            <a:r>
              <a:rPr dirty="0"/>
              <a:t>, and </a:t>
            </a:r>
            <a:r>
              <a:rPr dirty="0" err="1"/>
              <a:t>sqrt</a:t>
            </a:r>
            <a:endParaRPr dirty="0"/>
          </a:p>
          <a:p>
            <a:pPr defTabSz="914400">
              <a:lnSpc>
                <a:spcPct val="100000"/>
              </a:lnSpc>
              <a:spcBef>
                <a:spcPts val="400"/>
              </a:spcBef>
              <a:defRPr sz="1200">
                <a:latin typeface="Arial"/>
                <a:ea typeface="Arial"/>
                <a:cs typeface="Arial"/>
                <a:sym typeface="Arial"/>
              </a:defRPr>
            </a:pPr>
            <a:endParaRPr dirty="0"/>
          </a:p>
          <a:p>
            <a:pPr defTabSz="914400">
              <a:lnSpc>
                <a:spcPct val="100000"/>
              </a:lnSpc>
              <a:spcBef>
                <a:spcPts val="400"/>
              </a:spcBef>
              <a:defRPr sz="1200">
                <a:latin typeface="Arial"/>
                <a:ea typeface="Arial"/>
                <a:cs typeface="Arial"/>
                <a:sym typeface="Arial"/>
              </a:defRPr>
            </a:pPr>
            <a:r>
              <a:rPr dirty="0"/>
              <a:t>MATH CONNECTIONS</a:t>
            </a:r>
          </a:p>
          <a:p>
            <a:pPr defTabSz="914400">
              <a:lnSpc>
                <a:spcPct val="100000"/>
              </a:lnSpc>
              <a:spcBef>
                <a:spcPts val="400"/>
              </a:spcBef>
              <a:defRPr sz="1200">
                <a:latin typeface="Arial"/>
                <a:ea typeface="Arial"/>
                <a:cs typeface="Arial"/>
                <a:sym typeface="Arial"/>
              </a:defRPr>
            </a:pPr>
            <a:r>
              <a:rPr dirty="0"/>
              <a:t>-Domain/Range</a:t>
            </a:r>
          </a:p>
          <a:p>
            <a:pPr defTabSz="914400">
              <a:lnSpc>
                <a:spcPct val="100000"/>
              </a:lnSpc>
              <a:spcBef>
                <a:spcPts val="400"/>
              </a:spcBef>
              <a:defRPr sz="1200">
                <a:latin typeface="Arial"/>
                <a:ea typeface="Arial"/>
                <a:cs typeface="Arial"/>
                <a:sym typeface="Arial"/>
              </a:defRPr>
            </a:pPr>
            <a:r>
              <a:rPr dirty="0"/>
              <a:t>-Functions</a:t>
            </a:r>
          </a:p>
          <a:p>
            <a:pPr defTabSz="914400">
              <a:lnSpc>
                <a:spcPct val="100000"/>
              </a:lnSpc>
              <a:spcBef>
                <a:spcPts val="400"/>
              </a:spcBef>
              <a:defRPr sz="1200">
                <a:latin typeface="Arial"/>
                <a:ea typeface="Arial"/>
                <a:cs typeface="Arial"/>
                <a:sym typeface="Arial"/>
              </a:defRPr>
            </a:pPr>
            <a:endParaRPr dirty="0"/>
          </a:p>
          <a:p>
            <a:pPr defTabSz="914400">
              <a:lnSpc>
                <a:spcPct val="100000"/>
              </a:lnSpc>
              <a:spcBef>
                <a:spcPts val="400"/>
              </a:spcBef>
              <a:defRPr sz="1200">
                <a:latin typeface="Arial"/>
                <a:ea typeface="Arial"/>
                <a:cs typeface="Arial"/>
                <a:sym typeface="Arial"/>
              </a:defRPr>
            </a:pPr>
            <a:r>
              <a:rPr dirty="0"/>
              <a:t>POWERFUL QUOTES/PHRASES</a:t>
            </a:r>
          </a:p>
          <a:p>
            <a:pPr defTabSz="914400">
              <a:lnSpc>
                <a:spcPct val="100000"/>
              </a:lnSpc>
              <a:spcBef>
                <a:spcPts val="400"/>
              </a:spcBef>
              <a:defRPr sz="1200">
                <a:latin typeface="Arial"/>
                <a:ea typeface="Arial"/>
                <a:cs typeface="Arial"/>
                <a:sym typeface="Arial"/>
              </a:defRPr>
            </a:pPr>
            <a:r>
              <a:rPr dirty="0"/>
              <a:t>Great, you guys are building up a huge </a:t>
            </a:r>
            <a:r>
              <a:rPr dirty="0" err="1"/>
              <a:t>cheatsheet</a:t>
            </a:r>
            <a:r>
              <a:rPr dirty="0"/>
              <a:t> to use for the rest of the workshop. But all of the functions that we’ve talked about so far only take in numbers - that’s kind of boring. Let’s learn about a new data type. (next slide)</a:t>
            </a:r>
          </a:p>
        </p:txBody>
      </p:sp>
    </p:spTree>
    <p:extLst>
      <p:ext uri="{BB962C8B-B14F-4D97-AF65-F5344CB8AC3E}">
        <p14:creationId xmlns:p14="http://schemas.microsoft.com/office/powerpoint/2010/main" val="2971471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Shape 282"/>
          <p:cNvSpPr>
            <a:spLocks noGrp="1" noRot="1" noChangeAspect="1"/>
          </p:cNvSpPr>
          <p:nvPr>
            <p:ph type="sldImg"/>
          </p:nvPr>
        </p:nvSpPr>
        <p:spPr>
          <a:prstGeom prst="rect">
            <a:avLst/>
          </a:prstGeom>
        </p:spPr>
        <p:txBody>
          <a:bodyPr/>
          <a:lstStyle/>
          <a:p>
            <a:endParaRPr/>
          </a:p>
        </p:txBody>
      </p:sp>
      <p:sp>
        <p:nvSpPr>
          <p:cNvPr id="283" name="Shape 283"/>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r>
              <a:t>-Start with the cognitive challenges of Algebra for our students</a:t>
            </a:r>
          </a:p>
          <a:p>
            <a:pPr defTabSz="914400">
              <a:lnSpc>
                <a:spcPct val="100000"/>
              </a:lnSpc>
              <a:spcBef>
                <a:spcPts val="400"/>
              </a:spcBef>
              <a:defRPr sz="1200">
                <a:latin typeface="Arial"/>
                <a:ea typeface="Arial"/>
                <a:cs typeface="Arial"/>
                <a:sym typeface="Arial"/>
              </a:defRPr>
            </a:pPr>
            <a:r>
              <a:t>-Poll audience: How many of you have done programming before? If not, that’s ok.</a:t>
            </a:r>
          </a:p>
          <a:p>
            <a:pPr defTabSz="914400">
              <a:lnSpc>
                <a:spcPct val="100000"/>
              </a:lnSpc>
              <a:spcBef>
                <a:spcPts val="400"/>
              </a:spcBef>
              <a:defRPr sz="1200">
                <a:latin typeface="Arial"/>
                <a:ea typeface="Arial"/>
                <a:cs typeface="Arial"/>
                <a:sym typeface="Arial"/>
              </a:defRPr>
            </a:pPr>
            <a:r>
              <a:t>-Curriculum requires zero programming experience</a:t>
            </a:r>
          </a:p>
          <a:p>
            <a:pPr defTabSz="914400">
              <a:lnSpc>
                <a:spcPct val="100000"/>
              </a:lnSpc>
              <a:spcBef>
                <a:spcPts val="400"/>
              </a:spcBef>
              <a:defRPr sz="1200">
                <a:latin typeface="Arial"/>
                <a:ea typeface="Arial"/>
                <a:cs typeface="Arial"/>
                <a:sym typeface="Arial"/>
              </a:defRPr>
            </a:pPr>
            <a:r>
              <a:t>-Work through entire curriculum as a student and create a video game</a:t>
            </a:r>
          </a:p>
          <a:p>
            <a:pPr defTabSz="914400">
              <a:lnSpc>
                <a:spcPct val="100000"/>
              </a:lnSpc>
              <a:spcBef>
                <a:spcPts val="400"/>
              </a:spcBef>
              <a:defRPr sz="1200">
                <a:latin typeface="Arial"/>
                <a:ea typeface="Arial"/>
                <a:cs typeface="Arial"/>
                <a:sym typeface="Arial"/>
              </a:defRPr>
            </a:pPr>
            <a:r>
              <a:t>-Focus on Pedagogy throughout</a:t>
            </a:r>
          </a:p>
          <a:p>
            <a:pPr defTabSz="914400">
              <a:lnSpc>
                <a:spcPct val="100000"/>
              </a:lnSpc>
              <a:spcBef>
                <a:spcPts val="400"/>
              </a:spcBef>
              <a:defRPr sz="1200">
                <a:latin typeface="Arial"/>
                <a:ea typeface="Arial"/>
                <a:cs typeface="Arial"/>
                <a:sym typeface="Arial"/>
              </a:defRPr>
            </a:pPr>
            <a:r>
              <a:t>-Wear teacher and student hat througout</a:t>
            </a:r>
          </a:p>
          <a:p>
            <a:pPr defTabSz="914400">
              <a:lnSpc>
                <a:spcPct val="100000"/>
              </a:lnSpc>
              <a:spcBef>
                <a:spcPts val="400"/>
              </a:spcBef>
              <a:defRPr sz="1200">
                <a:latin typeface="Arial"/>
                <a:ea typeface="Arial"/>
                <a:cs typeface="Arial"/>
                <a:sym typeface="Arial"/>
              </a:defRPr>
            </a:pPr>
            <a:r>
              <a:t>-</a:t>
            </a: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a:p>
            <a:pPr defTabSz="914400">
              <a:lnSpc>
                <a:spcPct val="100000"/>
              </a:lnSpc>
              <a:spcBef>
                <a:spcPts val="400"/>
              </a:spcBef>
              <a:defRPr sz="1200">
                <a:latin typeface="Arial"/>
                <a:ea typeface="Arial"/>
                <a:cs typeface="Arial"/>
                <a:sym typeface="Arial"/>
              </a:defRPr>
            </a:pPr>
            <a:r>
              <a:t>-This means that when we’re teaching a lesson and asking you “easy” questions, it’s not because we think you’re stupid or talking down to you, we’re </a:t>
            </a:r>
            <a:r>
              <a:rPr i="1"/>
              <a:t>modeling </a:t>
            </a:r>
            <a:r>
              <a:t>what it would look like to teach the lesson</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 name="Shape 597"/>
          <p:cNvSpPr>
            <a:spLocks noGrp="1" noRot="1" noChangeAspect="1"/>
          </p:cNvSpPr>
          <p:nvPr>
            <p:ph type="sldImg"/>
          </p:nvPr>
        </p:nvSpPr>
        <p:spPr>
          <a:prstGeom prst="rect">
            <a:avLst/>
          </a:prstGeom>
        </p:spPr>
        <p:txBody>
          <a:bodyPr/>
          <a:lstStyle/>
          <a:p>
            <a:endParaRPr/>
          </a:p>
        </p:txBody>
      </p:sp>
      <p:sp>
        <p:nvSpPr>
          <p:cNvPr id="598" name="Shape 598"/>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endParaRPr dirty="0"/>
          </a:p>
        </p:txBody>
      </p:sp>
    </p:spTree>
    <p:extLst>
      <p:ext uri="{BB962C8B-B14F-4D97-AF65-F5344CB8AC3E}">
        <p14:creationId xmlns:p14="http://schemas.microsoft.com/office/powerpoint/2010/main" val="8882851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 name="Shape 616"/>
          <p:cNvSpPr>
            <a:spLocks noGrp="1" noRot="1" noChangeAspect="1"/>
          </p:cNvSpPr>
          <p:nvPr>
            <p:ph type="sldImg"/>
          </p:nvPr>
        </p:nvSpPr>
        <p:spPr>
          <a:prstGeom prst="rect">
            <a:avLst/>
          </a:prstGeom>
        </p:spPr>
        <p:txBody>
          <a:bodyPr/>
          <a:lstStyle/>
          <a:p>
            <a:endParaRPr/>
          </a:p>
        </p:txBody>
      </p:sp>
      <p:sp>
        <p:nvSpPr>
          <p:cNvPr id="617" name="Shape 617"/>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marL="171450" indent="-171450" defTabSz="914400">
              <a:lnSpc>
                <a:spcPct val="100000"/>
              </a:lnSpc>
              <a:spcBef>
                <a:spcPts val="400"/>
              </a:spcBef>
              <a:buSzPct val="100000"/>
              <a:buChar char="-"/>
              <a:defRPr sz="1200">
                <a:latin typeface="Arial"/>
                <a:ea typeface="Arial"/>
                <a:cs typeface="Arial"/>
                <a:sym typeface="Arial"/>
              </a:defRPr>
            </a:pPr>
            <a:r>
              <a:t>More Image Functions</a:t>
            </a:r>
          </a:p>
          <a:p>
            <a:pPr marL="171450" indent="-171450" defTabSz="914400">
              <a:lnSpc>
                <a:spcPct val="100000"/>
              </a:lnSpc>
              <a:spcBef>
                <a:spcPts val="400"/>
              </a:spcBef>
              <a:buSzPct val="100000"/>
              <a:buChar char="-"/>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r>
              <a:t>-Domain/Range</a:t>
            </a:r>
          </a:p>
          <a:p>
            <a:pPr defTabSz="914400">
              <a:lnSpc>
                <a:spcPct val="100000"/>
              </a:lnSpc>
              <a:spcBef>
                <a:spcPts val="400"/>
              </a:spcBef>
              <a:defRPr sz="1200">
                <a:latin typeface="Arial"/>
                <a:ea typeface="Arial"/>
                <a:cs typeface="Arial"/>
                <a:sym typeface="Arial"/>
              </a:defRPr>
            </a:pPr>
            <a:r>
              <a:t>-Functions</a:t>
            </a:r>
          </a:p>
          <a:p>
            <a:pPr defTabSz="914400">
              <a:lnSpc>
                <a:spcPct val="100000"/>
              </a:lnSpc>
              <a:spcBef>
                <a:spcPts val="400"/>
              </a:spcBef>
              <a:defRPr sz="1200">
                <a:latin typeface="Arial"/>
                <a:ea typeface="Arial"/>
                <a:cs typeface="Arial"/>
                <a:sym typeface="Arial"/>
              </a:defRPr>
            </a:pPr>
            <a:r>
              <a:t>-Transformational Geometry</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a:p>
            <a:pPr defTabSz="914400">
              <a:lnSpc>
                <a:spcPct val="100000"/>
              </a:lnSpc>
              <a:spcBef>
                <a:spcPts val="400"/>
              </a:spcBef>
              <a:defRPr sz="1200">
                <a:latin typeface="Arial"/>
                <a:ea typeface="Arial"/>
                <a:cs typeface="Arial"/>
                <a:sym typeface="Arial"/>
              </a:defRPr>
            </a:pPr>
            <a:b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 name="Shape 622"/>
          <p:cNvSpPr>
            <a:spLocks noGrp="1" noRot="1" noChangeAspect="1"/>
          </p:cNvSpPr>
          <p:nvPr>
            <p:ph type="sldImg"/>
          </p:nvPr>
        </p:nvSpPr>
        <p:spPr>
          <a:prstGeom prst="rect">
            <a:avLst/>
          </a:prstGeom>
        </p:spPr>
        <p:txBody>
          <a:bodyPr/>
          <a:lstStyle/>
          <a:p>
            <a:endParaRPr/>
          </a:p>
        </p:txBody>
      </p:sp>
      <p:sp>
        <p:nvSpPr>
          <p:cNvPr id="623" name="Shape 623"/>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marL="171450" indent="-171450" defTabSz="914400">
              <a:lnSpc>
                <a:spcPct val="100000"/>
              </a:lnSpc>
              <a:spcBef>
                <a:spcPts val="400"/>
              </a:spcBef>
              <a:buSzPct val="100000"/>
              <a:buChar char="-"/>
              <a:defRPr sz="1200">
                <a:latin typeface="Arial"/>
                <a:ea typeface="Arial"/>
                <a:cs typeface="Arial"/>
                <a:sym typeface="Arial"/>
              </a:defRPr>
            </a:pPr>
            <a:r>
              <a:t>Importance of detailed Error messages</a:t>
            </a:r>
          </a:p>
          <a:p>
            <a:pPr marL="171450" indent="-171450" defTabSz="914400">
              <a:lnSpc>
                <a:spcPct val="100000"/>
              </a:lnSpc>
              <a:spcBef>
                <a:spcPts val="400"/>
              </a:spcBef>
              <a:buSzPct val="100000"/>
              <a:buChar char="-"/>
              <a:defRPr sz="1200">
                <a:latin typeface="Arial"/>
                <a:ea typeface="Arial"/>
                <a:cs typeface="Arial"/>
                <a:sym typeface="Arial"/>
              </a:defRPr>
            </a:pPr>
            <a:r>
              <a:t>Model making errors and troubleshooting</a:t>
            </a:r>
          </a:p>
          <a:p>
            <a:pPr marL="171450" indent="-171450" defTabSz="914400">
              <a:lnSpc>
                <a:spcPct val="100000"/>
              </a:lnSpc>
              <a:spcBef>
                <a:spcPts val="400"/>
              </a:spcBef>
              <a:buSzPct val="100000"/>
              <a:buChar char="-"/>
              <a:defRPr sz="1200">
                <a:latin typeface="Arial"/>
                <a:ea typeface="Arial"/>
                <a:cs typeface="Arial"/>
                <a:sym typeface="Arial"/>
              </a:defRPr>
            </a:pPr>
            <a:r>
              <a:t>Have volunteers read error messages outloud.</a:t>
            </a:r>
          </a:p>
          <a:p>
            <a:pPr marL="171450" indent="-171450" defTabSz="914400">
              <a:lnSpc>
                <a:spcPct val="100000"/>
              </a:lnSpc>
              <a:spcBef>
                <a:spcPts val="400"/>
              </a:spcBef>
              <a:buSzPct val="100000"/>
              <a:buChar char="-"/>
              <a:defRPr sz="1200">
                <a:latin typeface="Arial"/>
                <a:ea typeface="Arial"/>
                <a:cs typeface="Arial"/>
                <a:sym typeface="Arial"/>
              </a:defRPr>
            </a:pPr>
            <a:r>
              <a:t>Challenge: Remember the star?</a:t>
            </a:r>
          </a:p>
          <a:p>
            <a:pPr marL="171450" indent="-171450" defTabSz="914400">
              <a:lnSpc>
                <a:spcPct val="100000"/>
              </a:lnSpc>
              <a:spcBef>
                <a:spcPts val="400"/>
              </a:spcBef>
              <a:buSzPct val="100000"/>
              <a:buChar char="-"/>
              <a:defRPr sz="1200">
                <a:latin typeface="Arial"/>
                <a:ea typeface="Arial"/>
                <a:cs typeface="Arial"/>
                <a:sym typeface="Arial"/>
              </a:defRPr>
            </a:pPr>
            <a:r>
              <a:t>             Make the same star but rotate it by 45 degrees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a:p>
            <a:pPr defTabSz="914400">
              <a:lnSpc>
                <a:spcPct val="100000"/>
              </a:lnSpc>
              <a:spcBef>
                <a:spcPts val="400"/>
              </a:spcBef>
              <a:defRPr sz="1200">
                <a:latin typeface="Arial"/>
                <a:ea typeface="Arial"/>
                <a:cs typeface="Arial"/>
                <a:sym typeface="Arial"/>
              </a:defRPr>
            </a:pPr>
            <a:r>
              <a:t>What happens if we use a function incorrectly.</a:t>
            </a:r>
          </a:p>
          <a:p>
            <a:pPr defTabSz="914400">
              <a:lnSpc>
                <a:spcPct val="100000"/>
              </a:lnSpc>
              <a:spcBef>
                <a:spcPts val="400"/>
              </a:spcBef>
              <a:defRPr sz="1200">
                <a:latin typeface="Arial"/>
                <a:ea typeface="Arial"/>
                <a:cs typeface="Arial"/>
                <a:sym typeface="Arial"/>
              </a:defRPr>
            </a:pPr>
            <a:r>
              <a:t>What if I type in “(circle 50 “blue” “solid”)?</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 name="Shape 628"/>
          <p:cNvSpPr>
            <a:spLocks noGrp="1" noRot="1" noChangeAspect="1"/>
          </p:cNvSpPr>
          <p:nvPr>
            <p:ph type="sldImg"/>
          </p:nvPr>
        </p:nvSpPr>
        <p:spPr>
          <a:prstGeom prst="rect">
            <a:avLst/>
          </a:prstGeom>
        </p:spPr>
        <p:txBody>
          <a:bodyPr/>
          <a:lstStyle/>
          <a:p>
            <a:endParaRPr/>
          </a:p>
        </p:txBody>
      </p:sp>
      <p:sp>
        <p:nvSpPr>
          <p:cNvPr id="629" name="Shape 629"/>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Shape 633"/>
          <p:cNvSpPr>
            <a:spLocks noGrp="1" noRot="1" noChangeAspect="1"/>
          </p:cNvSpPr>
          <p:nvPr>
            <p:ph type="sldImg"/>
          </p:nvPr>
        </p:nvSpPr>
        <p:spPr>
          <a:prstGeom prst="rect">
            <a:avLst/>
          </a:prstGeom>
        </p:spPr>
        <p:txBody>
          <a:bodyPr/>
          <a:lstStyle/>
          <a:p>
            <a:endParaRPr/>
          </a:p>
        </p:txBody>
      </p:sp>
      <p:sp>
        <p:nvSpPr>
          <p:cNvPr id="634" name="Shape 634"/>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r>
              <a:t>-introduce bitmap/url: String  -&gt; Image</a:t>
            </a:r>
          </a:p>
          <a:p>
            <a:pPr defTabSz="914400">
              <a:lnSpc>
                <a:spcPct val="100000"/>
              </a:lnSpc>
              <a:spcBef>
                <a:spcPts val="400"/>
              </a:spcBef>
              <a:defRPr sz="1200">
                <a:latin typeface="Arial"/>
                <a:ea typeface="Arial"/>
                <a:cs typeface="Arial"/>
                <a:sym typeface="Arial"/>
              </a:defRPr>
            </a:pPr>
            <a:r>
              <a:t>-model how to find a transparent image</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a:p>
            <a:pPr defTabSz="914400">
              <a:lnSpc>
                <a:spcPct val="100000"/>
              </a:lnSpc>
              <a:spcBef>
                <a:spcPts val="400"/>
              </a:spcBef>
              <a:defRPr sz="1200">
                <a:latin typeface="Arial"/>
                <a:ea typeface="Arial"/>
                <a:cs typeface="Arial"/>
                <a:sym typeface="Arial"/>
              </a:defRPr>
            </a:pPr>
            <a:r>
              <a:t>You want to make sure your URL is just of the image, not of the entire web page.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Shape 637"/>
          <p:cNvSpPr>
            <a:spLocks noGrp="1" noRot="1" noChangeAspect="1"/>
          </p:cNvSpPr>
          <p:nvPr>
            <p:ph type="sldImg"/>
          </p:nvPr>
        </p:nvSpPr>
        <p:spPr>
          <a:prstGeom prst="rect">
            <a:avLst/>
          </a:prstGeom>
        </p:spPr>
        <p:txBody>
          <a:bodyPr/>
          <a:lstStyle/>
          <a:p>
            <a:endParaRPr/>
          </a:p>
        </p:txBody>
      </p:sp>
      <p:sp>
        <p:nvSpPr>
          <p:cNvPr id="638" name="Shape 638"/>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 name="Shape 643"/>
          <p:cNvSpPr>
            <a:spLocks noGrp="1" noRot="1" noChangeAspect="1"/>
          </p:cNvSpPr>
          <p:nvPr>
            <p:ph type="sldImg"/>
          </p:nvPr>
        </p:nvSpPr>
        <p:spPr>
          <a:prstGeom prst="rect">
            <a:avLst/>
          </a:prstGeom>
        </p:spPr>
        <p:txBody>
          <a:bodyPr/>
          <a:lstStyle/>
          <a:p>
            <a:endParaRPr/>
          </a:p>
        </p:txBody>
      </p:sp>
      <p:sp>
        <p:nvSpPr>
          <p:cNvPr id="644" name="Shape 644"/>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 name="Shape 648"/>
          <p:cNvSpPr>
            <a:spLocks noGrp="1" noRot="1" noChangeAspect="1"/>
          </p:cNvSpPr>
          <p:nvPr>
            <p:ph type="sldImg"/>
          </p:nvPr>
        </p:nvSpPr>
        <p:spPr>
          <a:prstGeom prst="rect">
            <a:avLst/>
          </a:prstGeom>
        </p:spPr>
        <p:txBody>
          <a:bodyPr/>
          <a:lstStyle/>
          <a:p>
            <a:endParaRPr/>
          </a:p>
        </p:txBody>
      </p:sp>
      <p:sp>
        <p:nvSpPr>
          <p:cNvPr id="649" name="Shape 649"/>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Circles on the walls</a:t>
            </a:r>
          </a:p>
          <a:p>
            <a:pPr defTabSz="914400">
              <a:lnSpc>
                <a:spcPct val="100000"/>
              </a:lnSpc>
              <a:spcBef>
                <a:spcPts val="400"/>
              </a:spcBef>
              <a:defRPr sz="1200">
                <a:latin typeface="Arial"/>
                <a:ea typeface="Arial"/>
                <a:cs typeface="Arial"/>
                <a:sym typeface="Arial"/>
              </a:defRPr>
            </a:pPr>
            <a:r>
              <a:t>-Review Data Types – Numbers, Strings, Images</a:t>
            </a:r>
          </a:p>
          <a:p>
            <a:pPr defTabSz="914400">
              <a:lnSpc>
                <a:spcPct val="100000"/>
              </a:lnSpc>
              <a:spcBef>
                <a:spcPts val="400"/>
              </a:spcBef>
              <a:defRPr sz="1200">
                <a:latin typeface="Arial"/>
                <a:ea typeface="Arial"/>
                <a:cs typeface="Arial"/>
                <a:sym typeface="Arial"/>
              </a:defRPr>
            </a:pPr>
            <a:r>
              <a:t>-Open “Defining Values” – What’s name of file?, (define </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 name="Shape 671"/>
          <p:cNvSpPr>
            <a:spLocks noGrp="1" noRot="1" noChangeAspect="1"/>
          </p:cNvSpPr>
          <p:nvPr>
            <p:ph type="sldImg"/>
          </p:nvPr>
        </p:nvSpPr>
        <p:spPr>
          <a:prstGeom prst="rect">
            <a:avLst/>
          </a:prstGeom>
        </p:spPr>
        <p:txBody>
          <a:bodyPr/>
          <a:lstStyle/>
          <a:p>
            <a:endParaRPr/>
          </a:p>
        </p:txBody>
      </p:sp>
      <p:sp>
        <p:nvSpPr>
          <p:cNvPr id="672" name="Shape 672"/>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rPr dirty="0"/>
              <a:t>KEY POINTS: </a:t>
            </a:r>
          </a:p>
          <a:p>
            <a:pPr defTabSz="914400">
              <a:lnSpc>
                <a:spcPct val="100000"/>
              </a:lnSpc>
              <a:spcBef>
                <a:spcPts val="400"/>
              </a:spcBef>
              <a:defRPr sz="1200">
                <a:latin typeface="Arial"/>
                <a:ea typeface="Arial"/>
                <a:cs typeface="Arial"/>
                <a:sym typeface="Arial"/>
              </a:defRPr>
            </a:pPr>
            <a:r>
              <a:rPr dirty="0"/>
              <a:t>-how do I make a green triangle?</a:t>
            </a:r>
          </a:p>
          <a:p>
            <a:pPr defTabSz="914400">
              <a:lnSpc>
                <a:spcPct val="100000"/>
              </a:lnSpc>
              <a:spcBef>
                <a:spcPts val="400"/>
              </a:spcBef>
              <a:defRPr sz="1200">
                <a:latin typeface="Arial"/>
                <a:ea typeface="Arial"/>
                <a:cs typeface="Arial"/>
                <a:sym typeface="Arial"/>
              </a:defRPr>
            </a:pPr>
            <a:r>
              <a:rPr dirty="0"/>
              <a:t>-Introduce word problem</a:t>
            </a:r>
          </a:p>
          <a:p>
            <a:pPr defTabSz="914400">
              <a:lnSpc>
                <a:spcPct val="100000"/>
              </a:lnSpc>
              <a:spcBef>
                <a:spcPts val="400"/>
              </a:spcBef>
              <a:defRPr sz="1200">
                <a:latin typeface="Arial"/>
                <a:ea typeface="Arial"/>
                <a:cs typeface="Arial"/>
                <a:sym typeface="Arial"/>
              </a:defRPr>
            </a:pPr>
            <a:endParaRPr dirty="0"/>
          </a:p>
          <a:p>
            <a:pPr defTabSz="914400">
              <a:lnSpc>
                <a:spcPct val="100000"/>
              </a:lnSpc>
              <a:spcBef>
                <a:spcPts val="400"/>
              </a:spcBef>
              <a:defRPr sz="1200">
                <a:latin typeface="Arial"/>
                <a:ea typeface="Arial"/>
                <a:cs typeface="Arial"/>
                <a:sym typeface="Arial"/>
              </a:defRPr>
            </a:pPr>
            <a:r>
              <a:rPr dirty="0"/>
              <a:t>-role play &amp; trial run.. ”</a:t>
            </a:r>
            <a:r>
              <a:rPr dirty="0" err="1"/>
              <a:t>gt</a:t>
            </a:r>
            <a:r>
              <a:rPr dirty="0"/>
              <a:t> 50 -&gt;</a:t>
            </a:r>
          </a:p>
          <a:p>
            <a:pPr defTabSz="914400">
              <a:lnSpc>
                <a:spcPct val="100000"/>
              </a:lnSpc>
              <a:spcBef>
                <a:spcPts val="400"/>
              </a:spcBef>
              <a:defRPr sz="1200">
                <a:latin typeface="Arial"/>
                <a:ea typeface="Arial"/>
                <a:cs typeface="Arial"/>
                <a:sym typeface="Arial"/>
              </a:defRPr>
            </a:pPr>
            <a:r>
              <a:rPr dirty="0"/>
              <a:t>-role play AFTER “I love green triangles” and BEFORE word problem</a:t>
            </a:r>
          </a:p>
          <a:p>
            <a:pPr defTabSz="914400">
              <a:lnSpc>
                <a:spcPct val="100000"/>
              </a:lnSpc>
              <a:spcBef>
                <a:spcPts val="400"/>
              </a:spcBef>
              <a:defRPr sz="1200">
                <a:latin typeface="Arial"/>
                <a:ea typeface="Arial"/>
                <a:cs typeface="Arial"/>
                <a:sym typeface="Arial"/>
              </a:defRPr>
            </a:pPr>
            <a:r>
              <a:rPr dirty="0"/>
              <a:t>MATH CONNECTIONS:</a:t>
            </a:r>
          </a:p>
          <a:p>
            <a:pPr defTabSz="914400">
              <a:lnSpc>
                <a:spcPct val="100000"/>
              </a:lnSpc>
              <a:spcBef>
                <a:spcPts val="400"/>
              </a:spcBef>
              <a:defRPr sz="1200">
                <a:latin typeface="Arial"/>
                <a:ea typeface="Arial"/>
                <a:cs typeface="Arial"/>
                <a:sym typeface="Arial"/>
              </a:defRPr>
            </a:pPr>
            <a:r>
              <a:rPr dirty="0"/>
              <a:t>-find the pattern of word problem?</a:t>
            </a:r>
          </a:p>
          <a:p>
            <a:pPr defTabSz="914400">
              <a:lnSpc>
                <a:spcPct val="100000"/>
              </a:lnSpc>
              <a:spcBef>
                <a:spcPts val="400"/>
              </a:spcBef>
              <a:defRPr sz="1200">
                <a:latin typeface="Arial"/>
                <a:ea typeface="Arial"/>
                <a:cs typeface="Arial"/>
                <a:sym typeface="Arial"/>
              </a:defRPr>
            </a:pPr>
            <a:endParaRPr dirty="0"/>
          </a:p>
          <a:p>
            <a:pPr defTabSz="914400">
              <a:lnSpc>
                <a:spcPct val="100000"/>
              </a:lnSpc>
              <a:spcBef>
                <a:spcPts val="400"/>
              </a:spcBef>
              <a:defRPr sz="1200">
                <a:latin typeface="Arial"/>
                <a:ea typeface="Arial"/>
                <a:cs typeface="Arial"/>
                <a:sym typeface="Arial"/>
              </a:defRPr>
            </a:pPr>
            <a:r>
              <a:rPr dirty="0"/>
              <a:t>POWERFUL QUOTES/PHRASES</a:t>
            </a:r>
          </a:p>
          <a:p>
            <a:pPr defTabSz="914400">
              <a:lnSpc>
                <a:spcPct val="100000"/>
              </a:lnSpc>
              <a:spcBef>
                <a:spcPts val="400"/>
              </a:spcBef>
              <a:defRPr sz="1200">
                <a:latin typeface="Arial"/>
                <a:ea typeface="Arial"/>
                <a:cs typeface="Arial"/>
                <a:sym typeface="Arial"/>
              </a:defRPr>
            </a:pPr>
            <a:r>
              <a:rPr dirty="0"/>
              <a:t>“What was his(</a:t>
            </a:r>
            <a:r>
              <a:rPr dirty="0" err="1"/>
              <a:t>gt’s</a:t>
            </a:r>
            <a:r>
              <a:rPr dirty="0"/>
              <a:t>) contract?”</a:t>
            </a:r>
          </a:p>
          <a:p>
            <a:pPr defTabSz="914400">
              <a:lnSpc>
                <a:spcPct val="100000"/>
              </a:lnSpc>
              <a:spcBef>
                <a:spcPts val="400"/>
              </a:spcBef>
              <a:defRPr sz="1200">
                <a:latin typeface="Arial"/>
                <a:ea typeface="Arial"/>
                <a:cs typeface="Arial"/>
                <a:sym typeface="Arial"/>
              </a:defRPr>
            </a:pPr>
            <a:r>
              <a:rPr dirty="0"/>
              <a:t>“When do you just accept JUST the answer in math class?”</a:t>
            </a:r>
          </a:p>
          <a:p>
            <a:pPr defTabSz="914400">
              <a:lnSpc>
                <a:spcPct val="100000"/>
              </a:lnSpc>
              <a:spcBef>
                <a:spcPts val="400"/>
              </a:spcBef>
              <a:defRPr sz="1200">
                <a:latin typeface="Arial"/>
                <a:ea typeface="Arial"/>
                <a:cs typeface="Arial"/>
                <a:sym typeface="Arial"/>
              </a:defRPr>
            </a:pPr>
            <a:r>
              <a:rPr dirty="0"/>
              <a:t>For definition -“Copy what stays the same &amp; label everything else”</a:t>
            </a:r>
          </a:p>
          <a:p>
            <a:pPr defTabSz="914400">
              <a:lnSpc>
                <a:spcPct val="100000"/>
              </a:lnSpc>
              <a:spcBef>
                <a:spcPts val="400"/>
              </a:spcBef>
              <a:defRPr sz="1200">
                <a:latin typeface="Arial"/>
                <a:ea typeface="Arial"/>
                <a:cs typeface="Arial"/>
                <a:sym typeface="Arial"/>
              </a:defRPr>
            </a:pPr>
            <a:r>
              <a:rPr dirty="0"/>
              <a:t>“So The Computer Can Check It For You”</a:t>
            </a:r>
          </a:p>
          <a:p>
            <a:pPr defTabSz="914400">
              <a:lnSpc>
                <a:spcPct val="100000"/>
              </a:lnSpc>
              <a:spcBef>
                <a:spcPts val="400"/>
              </a:spcBef>
              <a:defRPr sz="1200">
                <a:latin typeface="Arial"/>
                <a:ea typeface="Arial"/>
                <a:cs typeface="Arial"/>
                <a:sym typeface="Arial"/>
              </a:defRPr>
            </a:pPr>
            <a:r>
              <a:rPr dirty="0"/>
              <a:t>“Many think that the define is the HARDEST </a:t>
            </a:r>
            <a:r>
              <a:rPr dirty="0" err="1"/>
              <a:t>part..it’s</a:t>
            </a:r>
            <a:r>
              <a:rPr dirty="0"/>
              <a:t> not.</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 name="Shape 691"/>
          <p:cNvSpPr>
            <a:spLocks noGrp="1" noRot="1" noChangeAspect="1"/>
          </p:cNvSpPr>
          <p:nvPr>
            <p:ph type="sldImg"/>
          </p:nvPr>
        </p:nvSpPr>
        <p:spPr>
          <a:prstGeom prst="rect">
            <a:avLst/>
          </a:prstGeom>
        </p:spPr>
        <p:txBody>
          <a:bodyPr/>
          <a:lstStyle/>
          <a:p>
            <a:endParaRPr/>
          </a:p>
        </p:txBody>
      </p:sp>
      <p:sp>
        <p:nvSpPr>
          <p:cNvPr id="692" name="Shape 692"/>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r>
              <a:t>Examples -&gt;Show Your Work!</a:t>
            </a:r>
          </a:p>
          <a:p>
            <a:pPr defTabSz="914400">
              <a:lnSpc>
                <a:spcPct val="100000"/>
              </a:lnSpc>
              <a:spcBef>
                <a:spcPts val="400"/>
              </a:spcBef>
              <a:defRPr sz="1200">
                <a:latin typeface="Arial"/>
                <a:ea typeface="Arial"/>
                <a:cs typeface="Arial"/>
                <a:sym typeface="Arial"/>
              </a:defRPr>
            </a:pPr>
            <a:r>
              <a:t>gt by itself is just f(x) = 3x-2 </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a:p>
            <a:pPr defTabSz="914400">
              <a:lnSpc>
                <a:spcPct val="100000"/>
              </a:lnSpc>
              <a:spcBef>
                <a:spcPts val="400"/>
              </a:spcBef>
              <a:defRPr sz="1200">
                <a:latin typeface="Arial"/>
                <a:ea typeface="Arial"/>
                <a:cs typeface="Arial"/>
                <a:sym typeface="Arial"/>
              </a:defRPr>
            </a:pPr>
            <a:r>
              <a:t>“What was his(bc’s) contract?”</a:t>
            </a:r>
          </a:p>
          <a:p>
            <a:pPr defTabSz="914400">
              <a:lnSpc>
                <a:spcPct val="100000"/>
              </a:lnSpc>
              <a:spcBef>
                <a:spcPts val="400"/>
              </a:spcBef>
              <a:defRPr sz="1200">
                <a:latin typeface="Arial"/>
                <a:ea typeface="Arial"/>
                <a:cs typeface="Arial"/>
                <a:sym typeface="Arial"/>
              </a:defRPr>
            </a:pPr>
            <a:r>
              <a:t>“When do you just accept JUST the answer in math class?”</a:t>
            </a:r>
          </a:p>
          <a:p>
            <a:pPr defTabSz="914400">
              <a:lnSpc>
                <a:spcPct val="100000"/>
              </a:lnSpc>
              <a:spcBef>
                <a:spcPts val="400"/>
              </a:spcBef>
              <a:defRPr sz="1200">
                <a:latin typeface="Arial"/>
                <a:ea typeface="Arial"/>
                <a:cs typeface="Arial"/>
                <a:sym typeface="Arial"/>
              </a:defRPr>
            </a:pPr>
            <a:r>
              <a:t>For definition -“Copy what stays the same &amp; label everything else”</a:t>
            </a:r>
          </a:p>
          <a:p>
            <a:pPr defTabSz="914400">
              <a:lnSpc>
                <a:spcPct val="100000"/>
              </a:lnSpc>
              <a:spcBef>
                <a:spcPts val="400"/>
              </a:spcBef>
              <a:defRPr sz="1200">
                <a:latin typeface="Arial"/>
                <a:ea typeface="Arial"/>
                <a:cs typeface="Arial"/>
                <a:sym typeface="Arial"/>
              </a:defRPr>
            </a:pPr>
            <a:r>
              <a:t>“So The Computer Can Check It For You”</a:t>
            </a:r>
          </a:p>
          <a:p>
            <a:pPr defTabSz="914400">
              <a:lnSpc>
                <a:spcPct val="100000"/>
              </a:lnSpc>
              <a:spcBef>
                <a:spcPts val="400"/>
              </a:spcBef>
              <a:defRPr sz="1200">
                <a:latin typeface="Arial"/>
                <a:ea typeface="Arial"/>
                <a:cs typeface="Arial"/>
                <a:sym typeface="Arial"/>
              </a:defRPr>
            </a:pPr>
            <a:r>
              <a:t>“Many think that the define is the HARDEST part..it’s not.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a:spLocks noGrp="1" noRot="1" noChangeAspect="1"/>
          </p:cNvSpPr>
          <p:nvPr>
            <p:ph type="sldImg"/>
          </p:nvPr>
        </p:nvSpPr>
        <p:spPr>
          <a:prstGeom prst="rect">
            <a:avLst/>
          </a:prstGeom>
        </p:spPr>
        <p:txBody>
          <a:bodyPr/>
          <a:lstStyle/>
          <a:p>
            <a:endParaRPr/>
          </a:p>
        </p:txBody>
      </p:sp>
      <p:sp>
        <p:nvSpPr>
          <p:cNvPr id="289" name="Shape 289"/>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 name="Shape 698"/>
          <p:cNvSpPr>
            <a:spLocks noGrp="1" noRot="1" noChangeAspect="1"/>
          </p:cNvSpPr>
          <p:nvPr>
            <p:ph type="sldImg"/>
          </p:nvPr>
        </p:nvSpPr>
        <p:spPr>
          <a:prstGeom prst="rect">
            <a:avLst/>
          </a:prstGeom>
        </p:spPr>
        <p:txBody>
          <a:bodyPr/>
          <a:lstStyle/>
          <a:p>
            <a:endParaRPr/>
          </a:p>
        </p:txBody>
      </p:sp>
      <p:sp>
        <p:nvSpPr>
          <p:cNvPr id="699" name="Shape 699"/>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rPr dirty="0"/>
              <a:t>KEY POINTS</a:t>
            </a:r>
          </a:p>
          <a:p>
            <a:pPr defTabSz="914400">
              <a:lnSpc>
                <a:spcPct val="100000"/>
              </a:lnSpc>
              <a:spcBef>
                <a:spcPts val="400"/>
              </a:spcBef>
              <a:defRPr sz="1200">
                <a:latin typeface="Arial"/>
                <a:ea typeface="Arial"/>
                <a:cs typeface="Arial"/>
                <a:sym typeface="Arial"/>
              </a:defRPr>
            </a:pPr>
            <a:r>
              <a:rPr dirty="0"/>
              <a:t>-Ask teachers to tell you what to copy into the ‘Definitions’ pane</a:t>
            </a:r>
          </a:p>
          <a:p>
            <a:pPr marL="171450" indent="-171450" defTabSz="914400">
              <a:lnSpc>
                <a:spcPct val="100000"/>
              </a:lnSpc>
              <a:spcBef>
                <a:spcPts val="400"/>
              </a:spcBef>
              <a:buSzPct val="100000"/>
              <a:buChar char="-"/>
              <a:defRPr sz="1200">
                <a:latin typeface="Arial"/>
                <a:ea typeface="Arial"/>
                <a:cs typeface="Arial"/>
                <a:sym typeface="Arial"/>
              </a:defRPr>
            </a:pPr>
            <a:r>
              <a:rPr dirty="0"/>
              <a:t>Be literal..  Make them be precise.</a:t>
            </a:r>
          </a:p>
          <a:p>
            <a:pPr marL="171450" indent="-171450" defTabSz="914400">
              <a:lnSpc>
                <a:spcPct val="100000"/>
              </a:lnSpc>
              <a:spcBef>
                <a:spcPts val="400"/>
              </a:spcBef>
              <a:buSzPct val="100000"/>
              <a:buChar char="-"/>
              <a:defRPr sz="1200">
                <a:latin typeface="Arial"/>
                <a:ea typeface="Arial"/>
                <a:cs typeface="Arial"/>
                <a:sym typeface="Arial"/>
              </a:defRPr>
            </a:pPr>
            <a:r>
              <a:rPr dirty="0"/>
              <a:t>Showing examples is key</a:t>
            </a:r>
          </a:p>
          <a:p>
            <a:pPr defTabSz="914400">
              <a:lnSpc>
                <a:spcPct val="100000"/>
              </a:lnSpc>
              <a:spcBef>
                <a:spcPts val="400"/>
              </a:spcBef>
              <a:defRPr sz="1200">
                <a:latin typeface="Arial"/>
                <a:ea typeface="Arial"/>
                <a:cs typeface="Arial"/>
                <a:sym typeface="Arial"/>
              </a:defRPr>
            </a:pPr>
            <a:endParaRPr dirty="0"/>
          </a:p>
          <a:p>
            <a:pPr defTabSz="914400">
              <a:lnSpc>
                <a:spcPct val="100000"/>
              </a:lnSpc>
              <a:spcBef>
                <a:spcPts val="400"/>
              </a:spcBef>
              <a:defRPr sz="1200">
                <a:latin typeface="Arial"/>
                <a:ea typeface="Arial"/>
                <a:cs typeface="Arial"/>
                <a:sym typeface="Arial"/>
              </a:defRPr>
            </a:pPr>
            <a:r>
              <a:rPr dirty="0"/>
              <a:t>MATH CONNECTIONS: </a:t>
            </a:r>
          </a:p>
          <a:p>
            <a:pPr defTabSz="914400">
              <a:lnSpc>
                <a:spcPct val="100000"/>
              </a:lnSpc>
              <a:spcBef>
                <a:spcPts val="400"/>
              </a:spcBef>
              <a:defRPr sz="1200">
                <a:latin typeface="Arial"/>
                <a:ea typeface="Arial"/>
                <a:cs typeface="Arial"/>
                <a:sym typeface="Arial"/>
              </a:defRPr>
            </a:pPr>
            <a:r>
              <a:rPr dirty="0"/>
              <a:t>Examples -&gt;Show Your Work!</a:t>
            </a:r>
          </a:p>
          <a:p>
            <a:pPr defTabSz="914400">
              <a:lnSpc>
                <a:spcPct val="100000"/>
              </a:lnSpc>
              <a:spcBef>
                <a:spcPts val="400"/>
              </a:spcBef>
              <a:defRPr sz="1200">
                <a:latin typeface="Arial"/>
                <a:ea typeface="Arial"/>
                <a:cs typeface="Arial"/>
                <a:sym typeface="Arial"/>
              </a:defRPr>
            </a:pPr>
            <a:r>
              <a:rPr dirty="0"/>
              <a:t>-</a:t>
            </a:r>
            <a:r>
              <a:rPr dirty="0" err="1"/>
              <a:t>gt</a:t>
            </a:r>
            <a:r>
              <a:rPr dirty="0"/>
              <a:t> by itself is just f(x) = 3x-2</a:t>
            </a:r>
          </a:p>
          <a:p>
            <a:pPr defTabSz="914400">
              <a:lnSpc>
                <a:spcPct val="100000"/>
              </a:lnSpc>
              <a:spcBef>
                <a:spcPts val="400"/>
              </a:spcBef>
              <a:defRPr sz="1200">
                <a:latin typeface="Arial"/>
                <a:ea typeface="Arial"/>
                <a:cs typeface="Arial"/>
                <a:sym typeface="Arial"/>
              </a:defRPr>
            </a:pPr>
            <a:r>
              <a:rPr dirty="0"/>
              <a:t>-need f(3) = 3(3)-2 </a:t>
            </a:r>
          </a:p>
          <a:p>
            <a:pPr defTabSz="914400">
              <a:lnSpc>
                <a:spcPct val="100000"/>
              </a:lnSpc>
              <a:spcBef>
                <a:spcPts val="400"/>
              </a:spcBef>
              <a:defRPr sz="1200">
                <a:latin typeface="Arial"/>
                <a:ea typeface="Arial"/>
                <a:cs typeface="Arial"/>
                <a:sym typeface="Arial"/>
              </a:defRPr>
            </a:pPr>
            <a:endParaRPr dirty="0"/>
          </a:p>
          <a:p>
            <a:pPr defTabSz="914400">
              <a:lnSpc>
                <a:spcPct val="100000"/>
              </a:lnSpc>
              <a:spcBef>
                <a:spcPts val="400"/>
              </a:spcBef>
              <a:defRPr sz="1200">
                <a:latin typeface="Arial"/>
                <a:ea typeface="Arial"/>
                <a:cs typeface="Arial"/>
                <a:sym typeface="Arial"/>
              </a:defRPr>
            </a:pPr>
            <a:r>
              <a:rPr dirty="0"/>
              <a:t>POWERFUL QUOTES/PHRASES</a:t>
            </a:r>
          </a:p>
          <a:p>
            <a:pPr defTabSz="914400">
              <a:lnSpc>
                <a:spcPct val="100000"/>
              </a:lnSpc>
              <a:spcBef>
                <a:spcPts val="400"/>
              </a:spcBef>
              <a:defRPr sz="1200">
                <a:latin typeface="Arial"/>
                <a:ea typeface="Arial"/>
                <a:cs typeface="Arial"/>
                <a:sym typeface="Arial"/>
              </a:defRPr>
            </a:pPr>
            <a:r>
              <a:rPr dirty="0"/>
              <a:t>“When do you just accept the answer in math class?”</a:t>
            </a:r>
          </a:p>
          <a:p>
            <a:pPr defTabSz="914400">
              <a:lnSpc>
                <a:spcPct val="100000"/>
              </a:lnSpc>
              <a:spcBef>
                <a:spcPts val="400"/>
              </a:spcBef>
              <a:defRPr sz="1200">
                <a:latin typeface="Arial"/>
                <a:ea typeface="Arial"/>
                <a:cs typeface="Arial"/>
                <a:sym typeface="Arial"/>
              </a:defRPr>
            </a:pPr>
            <a:r>
              <a:rPr dirty="0"/>
              <a:t>For definition -“Copy what stays the same &amp; label everything else”</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 name="Shape 730"/>
          <p:cNvSpPr>
            <a:spLocks noGrp="1" noRot="1" noChangeAspect="1"/>
          </p:cNvSpPr>
          <p:nvPr>
            <p:ph type="sldImg"/>
          </p:nvPr>
        </p:nvSpPr>
        <p:spPr>
          <a:prstGeom prst="rect">
            <a:avLst/>
          </a:prstGeom>
        </p:spPr>
        <p:txBody>
          <a:bodyPr/>
          <a:lstStyle/>
          <a:p>
            <a:endParaRPr/>
          </a:p>
        </p:txBody>
      </p:sp>
      <p:sp>
        <p:nvSpPr>
          <p:cNvPr id="731" name="Shape 731"/>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r>
              <a:rPr b="1"/>
              <a:t>Graduation to Coding</a:t>
            </a:r>
          </a:p>
          <a:p>
            <a:pPr lvl="1" indent="457200" defTabSz="914400">
              <a:lnSpc>
                <a:spcPct val="100000"/>
              </a:lnSpc>
              <a:spcBef>
                <a:spcPts val="400"/>
              </a:spcBef>
              <a:defRPr sz="1200">
                <a:latin typeface="Arial"/>
                <a:ea typeface="Arial"/>
                <a:cs typeface="Arial"/>
                <a:sym typeface="Arial"/>
              </a:defRPr>
            </a:pPr>
            <a:r>
              <a:t>Stress the students are at the point of doing “real coding.”  They have graduated to being able to do higher level tasks and solve real problems.</a:t>
            </a:r>
          </a:p>
          <a:p>
            <a:pPr defTabSz="914400">
              <a:lnSpc>
                <a:spcPct val="100000"/>
              </a:lnSpc>
              <a:spcBef>
                <a:spcPts val="400"/>
              </a:spcBef>
              <a:defRPr sz="1200">
                <a:latin typeface="Arial"/>
                <a:ea typeface="Arial"/>
                <a:cs typeface="Arial"/>
                <a:sym typeface="Arial"/>
              </a:defRPr>
            </a:pPr>
            <a:r>
              <a:rPr b="1"/>
              <a:t>Full Design Recipe</a:t>
            </a:r>
          </a:p>
          <a:p>
            <a:pPr lvl="1" indent="457200" defTabSz="914400">
              <a:lnSpc>
                <a:spcPct val="100000"/>
              </a:lnSpc>
              <a:spcBef>
                <a:spcPts val="400"/>
              </a:spcBef>
              <a:defRPr sz="1200">
                <a:latin typeface="Arial"/>
                <a:ea typeface="Arial"/>
                <a:cs typeface="Arial"/>
                <a:sym typeface="Arial"/>
              </a:defRPr>
            </a:pPr>
            <a:r>
              <a:t>Contracts are not the whole story.  Purpose statements add important details that contextualizes the contract.</a:t>
            </a:r>
          </a:p>
          <a:p>
            <a:pPr lvl="1" indent="457200" defTabSz="914400">
              <a:lnSpc>
                <a:spcPct val="100000"/>
              </a:lnSpc>
              <a:spcBef>
                <a:spcPts val="400"/>
              </a:spcBef>
              <a:defRPr sz="1200">
                <a:latin typeface="Arial"/>
                <a:ea typeface="Arial"/>
                <a:cs typeface="Arial"/>
                <a:sym typeface="Arial"/>
              </a:defRPr>
            </a:pPr>
            <a:r>
              <a:t>When modeling the design recipe, be sure to stress the each section only uses the information from the preceding section (cover up).  Every step can come directly from the step before it.</a:t>
            </a:r>
          </a:p>
          <a:p>
            <a:pPr lvl="1" indent="457200" defTabSz="914400">
              <a:lnSpc>
                <a:spcPct val="100000"/>
              </a:lnSpc>
              <a:spcBef>
                <a:spcPts val="400"/>
              </a:spcBef>
              <a:defRPr sz="1200">
                <a:latin typeface="Arial"/>
                <a:ea typeface="Arial"/>
                <a:cs typeface="Arial"/>
                <a:sym typeface="Arial"/>
              </a:defRPr>
            </a:pPr>
            <a:r>
              <a:t>Purpose statement language: consume, produce, how?</a:t>
            </a:r>
          </a:p>
          <a:p>
            <a:pPr defTabSz="914400">
              <a:lnSpc>
                <a:spcPct val="100000"/>
              </a:lnSpc>
              <a:spcBef>
                <a:spcPts val="400"/>
              </a:spcBef>
              <a:defRPr sz="1200">
                <a:latin typeface="Arial"/>
                <a:ea typeface="Arial"/>
                <a:cs typeface="Arial"/>
                <a:sym typeface="Arial"/>
              </a:defRPr>
            </a:pPr>
            <a:r>
              <a:rPr b="1"/>
              <a:t>Canned Problems to Word Problems</a:t>
            </a:r>
          </a:p>
          <a:p>
            <a:pPr lvl="1" indent="457200" defTabSz="914400">
              <a:lnSpc>
                <a:spcPct val="100000"/>
              </a:lnSpc>
              <a:spcBef>
                <a:spcPts val="400"/>
              </a:spcBef>
              <a:defRPr sz="1200">
                <a:latin typeface="Arial"/>
                <a:ea typeface="Arial"/>
                <a:cs typeface="Arial"/>
                <a:sym typeface="Arial"/>
              </a:defRPr>
            </a:pPr>
            <a:r>
              <a:t>Authentic Mathematics Problem; has the feel of a real world mathematics problem.</a:t>
            </a:r>
          </a:p>
          <a:p>
            <a:pPr defTabSz="914400">
              <a:lnSpc>
                <a:spcPct val="100000"/>
              </a:lnSpc>
              <a:spcBef>
                <a:spcPts val="400"/>
              </a:spcBef>
              <a:defRPr sz="1200">
                <a:latin typeface="Arial"/>
                <a:ea typeface="Arial"/>
                <a:cs typeface="Arial"/>
                <a:sym typeface="Arial"/>
              </a:defRPr>
            </a:pPr>
            <a:r>
              <a:rPr b="1"/>
              <a:t>Jerk Sibling/”Other”</a:t>
            </a:r>
          </a:p>
          <a:p>
            <a:pPr lvl="1" indent="457200" defTabSz="914400">
              <a:lnSpc>
                <a:spcPct val="100000"/>
              </a:lnSpc>
              <a:spcBef>
                <a:spcPts val="400"/>
              </a:spcBef>
              <a:defRPr sz="1200">
                <a:latin typeface="Arial"/>
                <a:ea typeface="Arial"/>
                <a:cs typeface="Arial"/>
                <a:sym typeface="Arial"/>
              </a:defRPr>
            </a:pPr>
            <a:r>
              <a:t>The Rocket Height starter code is the “jerk sibling”’s work.  Use this code to facilitate this discussion.  </a:t>
            </a:r>
          </a:p>
          <a:p>
            <a:pPr lvl="1" indent="457200" defTabSz="914400">
              <a:lnSpc>
                <a:spcPct val="100000"/>
              </a:lnSpc>
              <a:spcBef>
                <a:spcPts val="400"/>
              </a:spcBef>
              <a:defRPr sz="1200">
                <a:latin typeface="Arial"/>
                <a:ea typeface="Arial"/>
                <a:cs typeface="Arial"/>
                <a:sym typeface="Arial"/>
              </a:defRPr>
            </a:pPr>
            <a:r>
              <a:rPr i="1"/>
              <a:t>Definition is correct based upon the example.</a:t>
            </a:r>
          </a:p>
          <a:p>
            <a:pPr lvl="1" indent="457200" defTabSz="914400">
              <a:lnSpc>
                <a:spcPct val="100000"/>
              </a:lnSpc>
              <a:spcBef>
                <a:spcPts val="400"/>
              </a:spcBef>
              <a:defRPr sz="1200">
                <a:latin typeface="Arial"/>
                <a:ea typeface="Arial"/>
                <a:cs typeface="Arial"/>
                <a:sym typeface="Arial"/>
              </a:defRPr>
            </a:pPr>
            <a:r>
              <a:t>EXAMPLES should show the computation and not just the output… This will translate to the definition.</a:t>
            </a:r>
          </a:p>
          <a:p>
            <a:pPr lvl="1" indent="457200" defTabSz="914400">
              <a:lnSpc>
                <a:spcPct val="100000"/>
              </a:lnSpc>
              <a:spcBef>
                <a:spcPts val="400"/>
              </a:spcBef>
              <a:defRPr sz="1200">
                <a:latin typeface="Arial"/>
                <a:ea typeface="Arial"/>
                <a:cs typeface="Arial"/>
                <a:sym typeface="Arial"/>
              </a:defRPr>
            </a:pPr>
            <a:r>
              <a:t>Used to motivate students without shaming any one of them.</a:t>
            </a:r>
          </a:p>
          <a:p>
            <a:pPr lvl="1" indent="457200" defTabSz="914400">
              <a:lnSpc>
                <a:spcPct val="100000"/>
              </a:lnSpc>
              <a:spcBef>
                <a:spcPts val="400"/>
              </a:spcBef>
              <a:defRPr sz="1200">
                <a:latin typeface="Arial"/>
                <a:ea typeface="Arial"/>
                <a:cs typeface="Arial"/>
                <a:sym typeface="Arial"/>
              </a:defRPr>
            </a:pPr>
            <a:r>
              <a:t>Kids hate criticizing themselves, but love to criticize others.</a:t>
            </a:r>
          </a:p>
          <a:p>
            <a:pPr defTabSz="914400">
              <a:lnSpc>
                <a:spcPct val="100000"/>
              </a:lnSpc>
              <a:spcBef>
                <a:spcPts val="400"/>
              </a:spcBef>
              <a:defRPr sz="1200">
                <a:latin typeface="Arial"/>
                <a:ea typeface="Arial"/>
                <a:cs typeface="Arial"/>
                <a:sym typeface="Arial"/>
              </a:defRPr>
            </a:pPr>
            <a:r>
              <a:rPr b="1"/>
              <a:t>Battling is a way to check your answer by starting at the answer and going up.  You can only look at the step above.</a:t>
            </a:r>
          </a:p>
          <a:p>
            <a:pPr defTabSz="914400">
              <a:lnSpc>
                <a:spcPct val="100000"/>
              </a:lnSpc>
              <a:spcBef>
                <a:spcPts val="400"/>
              </a:spcBef>
              <a:defRPr sz="1200">
                <a:latin typeface="Arial"/>
                <a:ea typeface="Arial"/>
                <a:cs typeface="Arial"/>
                <a:sym typeface="Arial"/>
              </a:defRPr>
            </a:pPr>
            <a:r>
              <a:t>Introducing the Purpose Statement - a chance to write all of the important information in the problem in your own words</a:t>
            </a:r>
          </a:p>
          <a:p>
            <a:pPr defTabSz="914400">
              <a:lnSpc>
                <a:spcPct val="100000"/>
              </a:lnSpc>
              <a:spcBef>
                <a:spcPts val="400"/>
              </a:spcBef>
              <a:defRPr sz="1200">
                <a:latin typeface="Arial"/>
                <a:ea typeface="Arial"/>
                <a:cs typeface="Arial"/>
                <a:sym typeface="Arial"/>
              </a:defRPr>
            </a:pPr>
            <a:r>
              <a:t>Cover Pieces with your hand as you move Step by Step through the design recipe.</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r>
              <a:t>Word Problems can be solved using the Design Recipe</a:t>
            </a:r>
          </a:p>
          <a:p>
            <a:pPr defTabSz="914400">
              <a:lnSpc>
                <a:spcPct val="100000"/>
              </a:lnSpc>
              <a:spcBef>
                <a:spcPts val="400"/>
              </a:spcBef>
              <a:defRPr sz="1200">
                <a:latin typeface="Arial"/>
                <a:ea typeface="Arial"/>
                <a:cs typeface="Arial"/>
                <a:sym typeface="Arial"/>
              </a:defRPr>
            </a:pPr>
            <a:r>
              <a:t>Show Your Work</a:t>
            </a:r>
          </a:p>
          <a:p>
            <a:pPr defTabSz="914400">
              <a:lnSpc>
                <a:spcPct val="100000"/>
              </a:lnSpc>
              <a:spcBef>
                <a:spcPts val="400"/>
              </a:spcBef>
              <a:defRPr sz="1200">
                <a:latin typeface="Arial"/>
                <a:ea typeface="Arial"/>
                <a:cs typeface="Arial"/>
                <a:sym typeface="Arial"/>
              </a:defRPr>
            </a:pPr>
            <a:r>
              <a:t>Linear Function</a:t>
            </a:r>
          </a:p>
          <a:p>
            <a:pPr defTabSz="914400">
              <a:lnSpc>
                <a:spcPct val="100000"/>
              </a:lnSpc>
              <a:spcBef>
                <a:spcPts val="400"/>
              </a:spcBef>
              <a:defRPr sz="1200">
                <a:latin typeface="Arial"/>
                <a:ea typeface="Arial"/>
                <a:cs typeface="Arial"/>
                <a:sym typeface="Arial"/>
              </a:defRPr>
            </a:pPr>
            <a:r>
              <a:t>Direct Variation</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a:p>
            <a:pPr defTabSz="914400">
              <a:lnSpc>
                <a:spcPct val="100000"/>
              </a:lnSpc>
              <a:spcBef>
                <a:spcPts val="400"/>
              </a:spcBef>
              <a:defRPr sz="1200">
                <a:latin typeface="Arial"/>
                <a:ea typeface="Arial"/>
                <a:cs typeface="Arial"/>
                <a:sym typeface="Arial"/>
              </a:defRPr>
            </a:pPr>
            <a:r>
              <a:t>Why do we have students say things in their own words?</a:t>
            </a:r>
          </a:p>
          <a:p>
            <a:pPr defTabSz="914400">
              <a:lnSpc>
                <a:spcPct val="100000"/>
              </a:lnSpc>
              <a:spcBef>
                <a:spcPts val="400"/>
              </a:spcBef>
              <a:defRPr sz="1200">
                <a:latin typeface="Arial"/>
                <a:ea typeface="Arial"/>
                <a:cs typeface="Arial"/>
                <a:sym typeface="Arial"/>
              </a:defRPr>
            </a:pPr>
            <a:r>
              <a:t>When do we have students write examples before defining functions?  Do you do this in your classroom?</a:t>
            </a:r>
          </a:p>
          <a:p>
            <a:pPr defTabSz="914400">
              <a:lnSpc>
                <a:spcPct val="100000"/>
              </a:lnSpc>
              <a:spcBef>
                <a:spcPts val="400"/>
              </a:spcBef>
              <a:defRPr sz="1200">
                <a:latin typeface="Arial"/>
                <a:ea typeface="Arial"/>
                <a:cs typeface="Arial"/>
                <a:sym typeface="Arial"/>
              </a:defRPr>
            </a:pPr>
            <a:r>
              <a:t>Rocket-height was taken directly from a 2009 MCAS exam - a standardized test in Massachusetts.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 name="Shape 736"/>
          <p:cNvSpPr>
            <a:spLocks noGrp="1" noRot="1" noChangeAspect="1"/>
          </p:cNvSpPr>
          <p:nvPr>
            <p:ph type="sldImg"/>
          </p:nvPr>
        </p:nvSpPr>
        <p:spPr>
          <a:prstGeom prst="rect">
            <a:avLst/>
          </a:prstGeom>
        </p:spPr>
        <p:txBody>
          <a:bodyPr/>
          <a:lstStyle/>
          <a:p>
            <a:endParaRPr/>
          </a:p>
        </p:txBody>
      </p:sp>
      <p:sp>
        <p:nvSpPr>
          <p:cNvPr id="737" name="Shape 737"/>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r>
              <a:t>-If time allows and depending on grade level, give time to explore these questions</a:t>
            </a:r>
          </a:p>
          <a:p>
            <a:pPr defTabSz="914400">
              <a:lnSpc>
                <a:spcPct val="100000"/>
              </a:lnSpc>
              <a:spcBef>
                <a:spcPts val="400"/>
              </a:spcBef>
              <a:defRPr sz="1200">
                <a:latin typeface="Arial"/>
                <a:ea typeface="Arial"/>
                <a:cs typeface="Arial"/>
                <a:sym typeface="Arial"/>
              </a:defRPr>
            </a:pPr>
            <a:r>
              <a:t>-</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r>
              <a:t>-Linear growth </a:t>
            </a:r>
          </a:p>
          <a:p>
            <a:pPr defTabSz="914400">
              <a:lnSpc>
                <a:spcPct val="100000"/>
              </a:lnSpc>
              <a:spcBef>
                <a:spcPts val="400"/>
              </a:spcBef>
              <a:defRPr sz="1200">
                <a:latin typeface="Arial"/>
                <a:ea typeface="Arial"/>
                <a:cs typeface="Arial"/>
                <a:sym typeface="Arial"/>
              </a:defRPr>
            </a:pPr>
            <a:r>
              <a:t>-Can extend to quadratic and exponential growth</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 name="Shape 742"/>
          <p:cNvSpPr>
            <a:spLocks noGrp="1" noRot="1" noChangeAspect="1"/>
          </p:cNvSpPr>
          <p:nvPr>
            <p:ph type="sldImg"/>
          </p:nvPr>
        </p:nvSpPr>
        <p:spPr>
          <a:prstGeom prst="rect">
            <a:avLst/>
          </a:prstGeom>
        </p:spPr>
        <p:txBody>
          <a:bodyPr/>
          <a:lstStyle/>
          <a:p>
            <a:endParaRPr/>
          </a:p>
        </p:txBody>
      </p:sp>
      <p:sp>
        <p:nvSpPr>
          <p:cNvPr id="743" name="Shape 743"/>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r>
              <a:t>-more practice with Design Recipe</a:t>
            </a:r>
          </a:p>
          <a:p>
            <a:pPr defTabSz="914400">
              <a:lnSpc>
                <a:spcPct val="100000"/>
              </a:lnSpc>
              <a:spcBef>
                <a:spcPts val="400"/>
              </a:spcBef>
              <a:defRPr sz="1200">
                <a:latin typeface="Arial"/>
                <a:ea typeface="Arial"/>
                <a:cs typeface="Arial"/>
                <a:sym typeface="Arial"/>
              </a:defRPr>
            </a:pPr>
            <a:r>
              <a:t>-If done early, practice Battling</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r>
              <a:t>-Word Problems can be solved using the Design Recipe</a:t>
            </a:r>
          </a:p>
          <a:p>
            <a:pPr defTabSz="914400">
              <a:lnSpc>
                <a:spcPct val="100000"/>
              </a:lnSpc>
              <a:spcBef>
                <a:spcPts val="400"/>
              </a:spcBef>
              <a:defRPr sz="1200">
                <a:latin typeface="Arial"/>
                <a:ea typeface="Arial"/>
                <a:cs typeface="Arial"/>
                <a:sym typeface="Arial"/>
              </a:defRPr>
            </a:pPr>
            <a:r>
              <a:t>-</a:t>
            </a:r>
          </a:p>
          <a:p>
            <a:pPr defTabSz="914400">
              <a:lnSpc>
                <a:spcPct val="100000"/>
              </a:lnSpc>
              <a:spcBef>
                <a:spcPts val="400"/>
              </a:spcBef>
              <a:defRPr sz="1200">
                <a:latin typeface="Arial"/>
                <a:ea typeface="Arial"/>
                <a:cs typeface="Arial"/>
                <a:sym typeface="Arial"/>
              </a:defRPr>
            </a:pPr>
            <a:r>
              <a:t>POWERFUL QUOTES/PHRASES</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 name="Shape 746"/>
          <p:cNvSpPr>
            <a:spLocks noGrp="1" noRot="1" noChangeAspect="1"/>
          </p:cNvSpPr>
          <p:nvPr>
            <p:ph type="sldImg"/>
          </p:nvPr>
        </p:nvSpPr>
        <p:spPr>
          <a:prstGeom prst="rect">
            <a:avLst/>
          </a:prstGeom>
        </p:spPr>
        <p:txBody>
          <a:bodyPr/>
          <a:lstStyle/>
          <a:p>
            <a:endParaRPr/>
          </a:p>
        </p:txBody>
      </p:sp>
      <p:sp>
        <p:nvSpPr>
          <p:cNvPr id="747" name="Shape 747"/>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r>
              <a:t>-Open the “blank game” template</a:t>
            </a:r>
          </a:p>
          <a:p>
            <a:pPr defTabSz="914400">
              <a:lnSpc>
                <a:spcPct val="100000"/>
              </a:lnSpc>
              <a:spcBef>
                <a:spcPts val="400"/>
              </a:spcBef>
              <a:defRPr sz="1200">
                <a:latin typeface="Arial"/>
                <a:ea typeface="Arial"/>
                <a:cs typeface="Arial"/>
                <a:sym typeface="Arial"/>
              </a:defRPr>
            </a:pPr>
            <a:r>
              <a:t>-Copy your definitions over from “game images” file</a:t>
            </a:r>
          </a:p>
          <a:p>
            <a:pPr defTabSz="914400">
              <a:lnSpc>
                <a:spcPct val="100000"/>
              </a:lnSpc>
              <a:spcBef>
                <a:spcPts val="400"/>
              </a:spcBef>
              <a:defRPr sz="1200">
                <a:latin typeface="Arial"/>
                <a:ea typeface="Arial"/>
                <a:cs typeface="Arial"/>
                <a:sym typeface="Arial"/>
              </a:defRPr>
            </a:pPr>
            <a:r>
              <a:t>-Explain event-loop (teachpack) and the difference between SCREENSHOT vs. your game</a:t>
            </a:r>
          </a:p>
          <a:p>
            <a:pPr defTabSz="914400">
              <a:lnSpc>
                <a:spcPct val="100000"/>
              </a:lnSpc>
              <a:spcBef>
                <a:spcPts val="400"/>
              </a:spcBef>
              <a:defRPr sz="1200">
                <a:latin typeface="Arial"/>
                <a:ea typeface="Arial"/>
                <a:cs typeface="Arial"/>
                <a:sym typeface="Arial"/>
              </a:defRPr>
            </a:pPr>
            <a:r>
              <a:t>-Complete “update-danger” and “update-target” (pg. 16-17)</a:t>
            </a:r>
          </a:p>
          <a:p>
            <a:pPr defTabSz="914400">
              <a:lnSpc>
                <a:spcPct val="100000"/>
              </a:lnSpc>
              <a:spcBef>
                <a:spcPts val="400"/>
              </a:spcBef>
              <a:defRPr sz="1200">
                <a:latin typeface="Arial"/>
                <a:ea typeface="Arial"/>
                <a:cs typeface="Arial"/>
                <a:sym typeface="Arial"/>
              </a:defRPr>
            </a:pPr>
            <a:r>
              <a:t>-Rely on the Design Recipe and practice what you know.  There’s nothing new this time.</a:t>
            </a:r>
          </a:p>
          <a:p>
            <a:pPr defTabSz="914400">
              <a:lnSpc>
                <a:spcPct val="100000"/>
              </a:lnSpc>
              <a:spcBef>
                <a:spcPts val="400"/>
              </a:spcBef>
              <a:defRPr sz="1200">
                <a:latin typeface="Arial"/>
                <a:ea typeface="Arial"/>
                <a:cs typeface="Arial"/>
                <a:sym typeface="Arial"/>
              </a:defRPr>
            </a:pPr>
            <a:r>
              <a:t>-Add “update-danger” and “update-target” to your game file.</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 name="Shape 752"/>
          <p:cNvSpPr>
            <a:spLocks noGrp="1" noRot="1" noChangeAspect="1"/>
          </p:cNvSpPr>
          <p:nvPr>
            <p:ph type="sldImg"/>
          </p:nvPr>
        </p:nvSpPr>
        <p:spPr>
          <a:prstGeom prst="rect">
            <a:avLst/>
          </a:prstGeom>
        </p:spPr>
        <p:txBody>
          <a:bodyPr/>
          <a:lstStyle/>
          <a:p>
            <a:endParaRPr/>
          </a:p>
        </p:txBody>
      </p:sp>
      <p:sp>
        <p:nvSpPr>
          <p:cNvPr id="753" name="Shape 753"/>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r>
              <a:t>-SCREENSHOT is NOT YOUR GAME!</a:t>
            </a:r>
          </a:p>
          <a:p>
            <a:pPr defTabSz="914400">
              <a:lnSpc>
                <a:spcPct val="100000"/>
              </a:lnSpc>
              <a:spcBef>
                <a:spcPts val="400"/>
              </a:spcBef>
              <a:defRPr sz="1200">
                <a:latin typeface="Arial"/>
                <a:ea typeface="Arial"/>
                <a:cs typeface="Arial"/>
                <a:sym typeface="Arial"/>
              </a:defRPr>
            </a:pPr>
            <a:r>
              <a:t>-Model Copy paste from line 2-25 from Defining Values</a:t>
            </a:r>
          </a:p>
          <a:p>
            <a:pPr defTabSz="914400">
              <a:lnSpc>
                <a:spcPct val="100000"/>
              </a:lnSpc>
              <a:spcBef>
                <a:spcPts val="400"/>
              </a:spcBef>
              <a:defRPr sz="1200">
                <a:latin typeface="Arial"/>
                <a:ea typeface="Arial"/>
                <a:cs typeface="Arial"/>
                <a:sym typeface="Arial"/>
              </a:defRPr>
            </a:pPr>
            <a:r>
              <a:t>-Explain Event Loop &amp; Difference between screenshot &amp; the game</a:t>
            </a:r>
          </a:p>
          <a:p>
            <a:pPr defTabSz="914400">
              <a:lnSpc>
                <a:spcPct val="100000"/>
              </a:lnSpc>
              <a:spcBef>
                <a:spcPts val="400"/>
              </a:spcBef>
              <a:defRPr sz="1200">
                <a:latin typeface="Arial"/>
                <a:ea typeface="Arial"/>
                <a:cs typeface="Arial"/>
                <a:sym typeface="Arial"/>
              </a:defRPr>
            </a:pPr>
            <a:r>
              <a:t>-Complete Update Danger &amp; Update Target(P. 16-17)</a:t>
            </a:r>
          </a:p>
          <a:p>
            <a:pPr defTabSz="914400">
              <a:lnSpc>
                <a:spcPct val="100000"/>
              </a:lnSpc>
              <a:spcBef>
                <a:spcPts val="400"/>
              </a:spcBef>
              <a:defRPr sz="1200">
                <a:latin typeface="Arial"/>
                <a:ea typeface="Arial"/>
                <a:cs typeface="Arial"/>
                <a:sym typeface="Arial"/>
              </a:defRPr>
            </a:pPr>
            <a:r>
              <a:t>:30, 1:00, :30 for Design Recipe</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a:p>
            <a:pPr defTabSz="914400">
              <a:lnSpc>
                <a:spcPct val="100000"/>
              </a:lnSpc>
              <a:spcBef>
                <a:spcPts val="400"/>
              </a:spcBef>
              <a:defRPr sz="1200">
                <a:latin typeface="Arial"/>
                <a:ea typeface="Arial"/>
                <a:cs typeface="Arial"/>
                <a:sym typeface="Arial"/>
              </a:defRPr>
            </a:pPr>
            <a:r>
              <a:t>Is it ok that we used “x” label for both functions? Yes.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Questions? Do I show ‘update-dander’ in Game template before workbook &amp; give scapegoat?</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Shape 757"/>
          <p:cNvSpPr>
            <a:spLocks noGrp="1" noRot="1" noChangeAspect="1"/>
          </p:cNvSpPr>
          <p:nvPr>
            <p:ph type="sldImg"/>
          </p:nvPr>
        </p:nvSpPr>
        <p:spPr>
          <a:prstGeom prst="rect">
            <a:avLst/>
          </a:prstGeom>
        </p:spPr>
        <p:txBody>
          <a:bodyPr/>
          <a:lstStyle/>
          <a:p>
            <a:endParaRPr/>
          </a:p>
        </p:txBody>
      </p:sp>
      <p:sp>
        <p:nvSpPr>
          <p:cNvPr id="758" name="Shape 758"/>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r>
              <a:t>-different ways to show profit</a:t>
            </a:r>
          </a:p>
          <a:p>
            <a:pPr defTabSz="914400">
              <a:lnSpc>
                <a:spcPct val="100000"/>
              </a:lnSpc>
              <a:spcBef>
                <a:spcPts val="400"/>
              </a:spcBef>
              <a:defRPr sz="1200">
                <a:latin typeface="Arial"/>
                <a:ea typeface="Arial"/>
                <a:cs typeface="Arial"/>
                <a:sym typeface="Arial"/>
              </a:defRPr>
            </a:pPr>
            <a:r>
              <a:t>-different ways to show mastery</a:t>
            </a:r>
          </a:p>
          <a:p>
            <a:pPr defTabSz="914400">
              <a:lnSpc>
                <a:spcPct val="100000"/>
              </a:lnSpc>
              <a:spcBef>
                <a:spcPts val="400"/>
              </a:spcBef>
              <a:defRPr sz="1200">
                <a:latin typeface="Arial"/>
                <a:ea typeface="Arial"/>
                <a:cs typeface="Arial"/>
                <a:sym typeface="Arial"/>
              </a:defRPr>
            </a:pPr>
            <a:r>
              <a:t>Why should I use 3 functions when I can just use 1? Isn’t 1 easier?</a:t>
            </a:r>
          </a:p>
          <a:p>
            <a:pPr defTabSz="914400">
              <a:lnSpc>
                <a:spcPct val="100000"/>
              </a:lnSpc>
              <a:spcBef>
                <a:spcPts val="400"/>
              </a:spcBef>
              <a:defRPr sz="1200">
                <a:latin typeface="Arial"/>
                <a:ea typeface="Arial"/>
                <a:cs typeface="Arial"/>
                <a:sym typeface="Arial"/>
              </a:defRPr>
            </a:pPr>
            <a:r>
              <a:t>How does my profit function know other functions?</a:t>
            </a:r>
          </a:p>
          <a:p>
            <a:pPr defTabSz="914400">
              <a:lnSpc>
                <a:spcPct val="100000"/>
              </a:lnSpc>
              <a:spcBef>
                <a:spcPts val="400"/>
              </a:spcBef>
              <a:defRPr sz="1200">
                <a:latin typeface="Arial"/>
                <a:ea typeface="Arial"/>
                <a:cs typeface="Arial"/>
                <a:sym typeface="Arial"/>
              </a:defRPr>
            </a:pPr>
            <a:r>
              <a:t>Isn’t the one-piece function faster, because calling other function is more work for the computer?</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r>
              <a:t>-3</a:t>
            </a:r>
            <a:r>
              <a:rPr baseline="30000"/>
              <a:t>rd</a:t>
            </a:r>
            <a:r>
              <a:t> solution is the most efficient(?) because it deals with abstraction. </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a:p>
            <a:pPr defTabSz="914400">
              <a:lnSpc>
                <a:spcPct val="100000"/>
              </a:lnSpc>
              <a:spcBef>
                <a:spcPts val="400"/>
              </a:spcBef>
              <a:defRPr sz="1200">
                <a:latin typeface="Arial"/>
                <a:ea typeface="Arial"/>
                <a:cs typeface="Arial"/>
                <a:sym typeface="Arial"/>
              </a:defRPr>
            </a:pPr>
            <a:r>
              <a:t>-work smarter not harder</a:t>
            </a:r>
          </a:p>
          <a:p>
            <a:pPr defTabSz="914400">
              <a:lnSpc>
                <a:spcPct val="100000"/>
              </a:lnSpc>
              <a:spcBef>
                <a:spcPts val="400"/>
              </a:spcBef>
              <a:defRPr sz="1200">
                <a:latin typeface="Arial"/>
                <a:ea typeface="Arial"/>
                <a:cs typeface="Arial"/>
                <a:sym typeface="Arial"/>
              </a:defRPr>
            </a:pPr>
            <a:r>
              <a:t>-someone else maybe using your code </a:t>
            </a:r>
          </a:p>
          <a:p>
            <a:pPr defTabSz="914400">
              <a:lnSpc>
                <a:spcPct val="100000"/>
              </a:lnSpc>
              <a:spcBef>
                <a:spcPts val="400"/>
              </a:spcBef>
              <a:defRPr sz="1200">
                <a:latin typeface="Arial"/>
                <a:ea typeface="Arial"/>
                <a:cs typeface="Arial"/>
                <a:sym typeface="Arial"/>
              </a:defRPr>
            </a:pPr>
            <a:r>
              <a:t>-cost and revenue could change based on market forces..what would I have to change then?</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 name="Shape 775"/>
          <p:cNvSpPr>
            <a:spLocks noGrp="1" noRot="1" noChangeAspect="1"/>
          </p:cNvSpPr>
          <p:nvPr>
            <p:ph type="sldImg"/>
          </p:nvPr>
        </p:nvSpPr>
        <p:spPr>
          <a:prstGeom prst="rect">
            <a:avLst/>
          </a:prstGeom>
        </p:spPr>
        <p:txBody>
          <a:bodyPr/>
          <a:lstStyle/>
          <a:p>
            <a:endParaRPr/>
          </a:p>
        </p:txBody>
      </p:sp>
      <p:sp>
        <p:nvSpPr>
          <p:cNvPr id="776" name="Shape 776"/>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 name="Shape 781"/>
          <p:cNvSpPr>
            <a:spLocks noGrp="1" noRot="1" noChangeAspect="1"/>
          </p:cNvSpPr>
          <p:nvPr>
            <p:ph type="sldImg"/>
          </p:nvPr>
        </p:nvSpPr>
        <p:spPr>
          <a:prstGeom prst="rect">
            <a:avLst/>
          </a:prstGeom>
        </p:spPr>
        <p:txBody>
          <a:bodyPr/>
          <a:lstStyle/>
          <a:p>
            <a:endParaRPr/>
          </a:p>
        </p:txBody>
      </p:sp>
      <p:sp>
        <p:nvSpPr>
          <p:cNvPr id="782" name="Shape 782"/>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r>
              <a:t>Introduction of a new Data Type: boolean</a:t>
            </a:r>
          </a:p>
          <a:p>
            <a:pPr defTabSz="914400">
              <a:lnSpc>
                <a:spcPct val="100000"/>
              </a:lnSpc>
              <a:spcBef>
                <a:spcPts val="400"/>
              </a:spcBef>
              <a:defRPr sz="1200">
                <a:latin typeface="Arial"/>
                <a:ea typeface="Arial"/>
                <a:cs typeface="Arial"/>
                <a:sym typeface="Arial"/>
              </a:defRPr>
            </a:pPr>
            <a:r>
              <a:t>Importance of the Game: Stand up activity</a:t>
            </a:r>
          </a:p>
          <a:p>
            <a:pPr defTabSz="914400">
              <a:lnSpc>
                <a:spcPct val="100000"/>
              </a:lnSpc>
              <a:spcBef>
                <a:spcPts val="400"/>
              </a:spcBef>
              <a:defRPr sz="1200">
                <a:latin typeface="Arial"/>
                <a:ea typeface="Arial"/>
                <a:cs typeface="Arial"/>
                <a:sym typeface="Arial"/>
              </a:defRPr>
            </a:pPr>
            <a:r>
              <a:t>Play the True/False game and use statements with “</a:t>
            </a:r>
            <a:r>
              <a:rPr b="1"/>
              <a:t>I am </a:t>
            </a:r>
            <a:r>
              <a:t>holding a black marker…” ”</a:t>
            </a:r>
            <a:r>
              <a:rPr b="1"/>
              <a:t>I am </a:t>
            </a:r>
            <a:r>
              <a:t>wearing a blue shirt.” </a:t>
            </a:r>
          </a:p>
          <a:p>
            <a:pPr defTabSz="914400">
              <a:lnSpc>
                <a:spcPct val="100000"/>
              </a:lnSpc>
              <a:spcBef>
                <a:spcPts val="400"/>
              </a:spcBef>
              <a:defRPr sz="1200">
                <a:latin typeface="Arial"/>
                <a:ea typeface="Arial"/>
                <a:cs typeface="Arial"/>
                <a:sym typeface="Arial"/>
              </a:defRPr>
            </a:pPr>
            <a:r>
              <a:t>True and false - </a:t>
            </a:r>
            <a:r>
              <a:rPr b="1"/>
              <a:t>intro to boolean functions</a:t>
            </a:r>
          </a:p>
          <a:p>
            <a:pPr lvl="1" indent="457200" defTabSz="914400">
              <a:lnSpc>
                <a:spcPct val="100000"/>
              </a:lnSpc>
              <a:spcBef>
                <a:spcPts val="400"/>
              </a:spcBef>
              <a:defRPr sz="1200">
                <a:latin typeface="Arial"/>
                <a:ea typeface="Arial"/>
                <a:cs typeface="Arial"/>
                <a:sym typeface="Arial"/>
              </a:defRPr>
            </a:pPr>
            <a:r>
              <a:t>Walk through contracts for  boolean functions:</a:t>
            </a:r>
          </a:p>
          <a:p>
            <a:pPr lvl="2" indent="914400" defTabSz="914400">
              <a:lnSpc>
                <a:spcPct val="100000"/>
              </a:lnSpc>
              <a:spcBef>
                <a:spcPts val="400"/>
              </a:spcBef>
              <a:defRPr sz="1200">
                <a:latin typeface="Arial"/>
                <a:ea typeface="Arial"/>
                <a:cs typeface="Arial"/>
                <a:sym typeface="Arial"/>
              </a:defRPr>
            </a:pPr>
            <a:r>
              <a:t>&gt;, &lt;, = , string=?</a:t>
            </a:r>
          </a:p>
          <a:p>
            <a:pPr defTabSz="914400">
              <a:lnSpc>
                <a:spcPct val="100000"/>
              </a:lnSpc>
              <a:spcBef>
                <a:spcPts val="400"/>
              </a:spcBef>
              <a:defRPr sz="1200">
                <a:latin typeface="Arial"/>
                <a:ea typeface="Arial"/>
                <a:cs typeface="Arial"/>
                <a:sym typeface="Arial"/>
              </a:defRPr>
            </a:pPr>
            <a:r>
              <a:t>Open “Sam The Butterfly” in Bootstrap Starter File</a:t>
            </a:r>
          </a:p>
          <a:p>
            <a:pPr defTabSz="914400">
              <a:lnSpc>
                <a:spcPct val="100000"/>
              </a:lnSpc>
              <a:spcBef>
                <a:spcPts val="400"/>
              </a:spcBef>
              <a:defRPr sz="1200">
                <a:latin typeface="Arial"/>
                <a:ea typeface="Arial"/>
                <a:cs typeface="Arial"/>
                <a:sym typeface="Arial"/>
              </a:defRPr>
            </a:pPr>
            <a:r>
              <a:t>Go over the boundaries for Sam together</a:t>
            </a:r>
          </a:p>
          <a:p>
            <a:pPr defTabSz="914400">
              <a:lnSpc>
                <a:spcPct val="100000"/>
              </a:lnSpc>
              <a:spcBef>
                <a:spcPts val="400"/>
              </a:spcBef>
              <a:defRPr sz="1200">
                <a:latin typeface="Arial"/>
                <a:ea typeface="Arial"/>
                <a:cs typeface="Arial"/>
                <a:sym typeface="Arial"/>
              </a:defRPr>
            </a:pPr>
            <a:r>
              <a:t>Introduce Sam the Butterfly, complete page 19</a:t>
            </a:r>
          </a:p>
          <a:p>
            <a:pPr lvl="1" indent="457200" defTabSz="914400">
              <a:lnSpc>
                <a:spcPct val="100000"/>
              </a:lnSpc>
              <a:spcBef>
                <a:spcPts val="400"/>
              </a:spcBef>
              <a:defRPr sz="1200">
                <a:latin typeface="Arial"/>
                <a:ea typeface="Arial"/>
                <a:cs typeface="Arial"/>
                <a:sym typeface="Arial"/>
              </a:defRPr>
            </a:pPr>
            <a:r>
              <a:t>Identify 3 functions</a:t>
            </a:r>
          </a:p>
          <a:p>
            <a:pPr defTabSz="914400">
              <a:lnSpc>
                <a:spcPct val="100000"/>
              </a:lnSpc>
              <a:spcBef>
                <a:spcPts val="400"/>
              </a:spcBef>
              <a:defRPr sz="1200">
                <a:latin typeface="Arial"/>
                <a:ea typeface="Arial"/>
                <a:cs typeface="Arial"/>
                <a:sym typeface="Arial"/>
              </a:defRPr>
            </a:pPr>
            <a:r>
              <a:t>Ask students to provide a TRUE example AND a FALSE example</a:t>
            </a:r>
          </a:p>
          <a:p>
            <a:pPr lvl="1" indent="457200" defTabSz="914400">
              <a:lnSpc>
                <a:spcPct val="100000"/>
              </a:lnSpc>
              <a:spcBef>
                <a:spcPts val="400"/>
              </a:spcBef>
              <a:defRPr sz="1200">
                <a:latin typeface="Arial"/>
                <a:ea typeface="Arial"/>
                <a:cs typeface="Arial"/>
                <a:sym typeface="Arial"/>
              </a:defRPr>
            </a:pPr>
            <a:r>
              <a:t>“False doesn’t mean wrong!” problem for some students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a:p>
            <a:pPr defTabSz="914400">
              <a:lnSpc>
                <a:spcPct val="100000"/>
              </a:lnSpc>
              <a:spcBef>
                <a:spcPts val="400"/>
              </a:spcBef>
              <a:defRPr sz="1200">
                <a:latin typeface="Arial"/>
                <a:ea typeface="Arial"/>
                <a:cs typeface="Arial"/>
                <a:sym typeface="Arial"/>
              </a:defRPr>
            </a:pPr>
            <a:r>
              <a:t>What happens now that you finished safe-left? and safe-right? Does Sam stay onscreen? No! Does the mean something was wrong with the code I wrote? No! I know that the code that I wrote works because I tested it! I wrote my examples and they passed, so I know my code is correct. That means the problem must be somewhere else. </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 name="Shape 819"/>
          <p:cNvSpPr>
            <a:spLocks noGrp="1" noRot="1" noChangeAspect="1"/>
          </p:cNvSpPr>
          <p:nvPr>
            <p:ph type="sldImg"/>
          </p:nvPr>
        </p:nvSpPr>
        <p:spPr>
          <a:prstGeom prst="rect">
            <a:avLst/>
          </a:prstGeom>
        </p:spPr>
        <p:txBody>
          <a:bodyPr/>
          <a:lstStyle/>
          <a:p>
            <a:endParaRPr/>
          </a:p>
        </p:txBody>
      </p:sp>
      <p:sp>
        <p:nvSpPr>
          <p:cNvPr id="820" name="Shape 820"/>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r>
              <a:t>Write safe-left? together (page 20)</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p>
            <a:pPr defTabSz="914400">
              <a:lnSpc>
                <a:spcPct val="90000"/>
              </a:lnSpc>
              <a:spcBef>
                <a:spcPts val="300"/>
              </a:spcBef>
              <a:defRPr sz="1200">
                <a:latin typeface="Arial"/>
                <a:ea typeface="Arial"/>
                <a:cs typeface="Arial"/>
                <a:sym typeface="Arial"/>
              </a:defRPr>
            </a:pPr>
            <a:r>
              <a:rPr sz="1100"/>
              <a:t>Equity implications of these point</a:t>
            </a:r>
          </a:p>
          <a:p>
            <a:pPr defTabSz="914400">
              <a:lnSpc>
                <a:spcPct val="100000"/>
              </a:lnSpc>
              <a:spcBef>
                <a:spcPts val="300"/>
              </a:spcBef>
              <a:defRPr sz="1200">
                <a:latin typeface="Arial"/>
                <a:ea typeface="Arial"/>
                <a:cs typeface="Arial"/>
                <a:sym typeface="Arial"/>
              </a:defRPr>
            </a:pPr>
            <a:r>
              <a:rPr sz="1100"/>
              <a:t>KEY POINTS</a:t>
            </a:r>
          </a:p>
          <a:p>
            <a:pPr defTabSz="914400">
              <a:lnSpc>
                <a:spcPct val="100000"/>
              </a:lnSpc>
              <a:spcBef>
                <a:spcPts val="300"/>
              </a:spcBef>
              <a:defRPr sz="1200">
                <a:latin typeface="Arial"/>
                <a:ea typeface="Arial"/>
                <a:cs typeface="Arial"/>
                <a:sym typeface="Arial"/>
              </a:defRPr>
            </a:pPr>
            <a:r>
              <a:rPr sz="1100"/>
              <a:t>-Brain:Algebra is a child’s first exposure to formal abstraction</a:t>
            </a:r>
          </a:p>
          <a:p>
            <a:pPr defTabSz="914400">
              <a:lnSpc>
                <a:spcPct val="100000"/>
              </a:lnSpc>
              <a:spcBef>
                <a:spcPts val="300"/>
              </a:spcBef>
              <a:defRPr sz="1200">
                <a:latin typeface="Arial"/>
                <a:ea typeface="Arial"/>
                <a:cs typeface="Arial"/>
                <a:sym typeface="Arial"/>
              </a:defRPr>
            </a:pPr>
            <a:r>
              <a:rPr sz="1100"/>
              <a:t>-GATE:Algebra is the Gateway to the STEM fields(Science, Technology, Engineering, and Math)</a:t>
            </a:r>
          </a:p>
          <a:p>
            <a:pPr defTabSz="914400">
              <a:lnSpc>
                <a:spcPct val="100000"/>
              </a:lnSpc>
              <a:spcBef>
                <a:spcPts val="300"/>
              </a:spcBef>
              <a:defRPr sz="1200">
                <a:latin typeface="Arial"/>
                <a:ea typeface="Arial"/>
                <a:cs typeface="Arial"/>
                <a:sym typeface="Arial"/>
              </a:defRPr>
            </a:pPr>
            <a:r>
              <a:rPr sz="1100"/>
              <a:t>-$$$ - Algebra is strongly correlated to future income</a:t>
            </a:r>
          </a:p>
          <a:p>
            <a:pPr defTabSz="914400">
              <a:lnSpc>
                <a:spcPct val="100000"/>
              </a:lnSpc>
              <a:spcBef>
                <a:spcPts val="300"/>
              </a:spcBef>
              <a:defRPr sz="1200">
                <a:latin typeface="Arial"/>
                <a:ea typeface="Arial"/>
                <a:cs typeface="Arial"/>
                <a:sym typeface="Arial"/>
              </a:defRPr>
            </a:pPr>
            <a:r>
              <a:rPr sz="1100"/>
              <a:t>-Tests – Schools and Stakeholders put a lot of weight on Algebra test scores</a:t>
            </a:r>
          </a:p>
          <a:p>
            <a:pPr defTabSz="914400">
              <a:lnSpc>
                <a:spcPct val="100000"/>
              </a:lnSpc>
              <a:spcBef>
                <a:spcPts val="300"/>
              </a:spcBef>
              <a:defRPr sz="1200">
                <a:latin typeface="Arial"/>
                <a:ea typeface="Arial"/>
                <a:cs typeface="Arial"/>
                <a:sym typeface="Arial"/>
              </a:defRPr>
            </a:pPr>
            <a:r>
              <a:rPr sz="1100"/>
              <a:t>MATH CONNECTIONS</a:t>
            </a:r>
          </a:p>
          <a:p>
            <a:pPr defTabSz="914400">
              <a:lnSpc>
                <a:spcPct val="100000"/>
              </a:lnSpc>
              <a:spcBef>
                <a:spcPts val="400"/>
              </a:spcBef>
              <a:defRPr sz="1200">
                <a:latin typeface="Arial"/>
                <a:ea typeface="Arial"/>
                <a:cs typeface="Arial"/>
                <a:sym typeface="Arial"/>
              </a:defRPr>
            </a:pPr>
            <a:endParaRPr sz="1100"/>
          </a:p>
          <a:p>
            <a:pPr defTabSz="914400">
              <a:lnSpc>
                <a:spcPct val="100000"/>
              </a:lnSpc>
              <a:spcBef>
                <a:spcPts val="300"/>
              </a:spcBef>
              <a:defRPr sz="1200">
                <a:latin typeface="Arial"/>
                <a:ea typeface="Arial"/>
                <a:cs typeface="Arial"/>
                <a:sym typeface="Arial"/>
              </a:defRPr>
            </a:pPr>
            <a:r>
              <a:rPr sz="1100"/>
              <a:t>POWERFUL QUOTES/PHRASES</a:t>
            </a:r>
          </a:p>
          <a:p>
            <a:pPr defTabSz="914400">
              <a:lnSpc>
                <a:spcPct val="100000"/>
              </a:lnSpc>
              <a:spcBef>
                <a:spcPts val="400"/>
              </a:spcBef>
              <a:defRPr sz="1200">
                <a:latin typeface="Arial"/>
                <a:ea typeface="Arial"/>
                <a:cs typeface="Arial"/>
                <a:sym typeface="Arial"/>
              </a:defRPr>
            </a:pPr>
            <a:r>
              <a:t>As teachers, we get asked all the time “when will I ever use this? Algebra isn’t important, right?” </a:t>
            </a:r>
            <a:r>
              <a:rPr b="1" i="1"/>
              <a:t>I know you as math teachers know why algebra is important</a:t>
            </a:r>
            <a:r>
              <a:t>, but here’s four quick talking points that we use when talking with parents, or other adults:</a:t>
            </a:r>
            <a:endParaRPr sz="1100"/>
          </a:p>
          <a:p>
            <a:pPr defTabSz="914400">
              <a:lnSpc>
                <a:spcPct val="100000"/>
              </a:lnSpc>
              <a:spcBef>
                <a:spcPts val="400"/>
              </a:spcBef>
              <a:defRPr sz="1200">
                <a:latin typeface="Arial"/>
                <a:ea typeface="Arial"/>
                <a:cs typeface="Arial"/>
                <a:sym typeface="Arial"/>
              </a:defRPr>
            </a:pPr>
            <a:endParaRPr sz="1100"/>
          </a:p>
          <a:p>
            <a:pPr defTabSz="914400">
              <a:lnSpc>
                <a:spcPct val="100000"/>
              </a:lnSpc>
              <a:spcBef>
                <a:spcPts val="400"/>
              </a:spcBef>
              <a:defRPr sz="1200">
                <a:latin typeface="Arial"/>
                <a:ea typeface="Arial"/>
                <a:cs typeface="Arial"/>
                <a:sym typeface="Arial"/>
              </a:defRPr>
            </a:pPr>
            <a:r>
              <a:rPr sz="1100"/>
              <a:t>Brain: </a:t>
            </a:r>
            <a:r>
              <a:t>Piaget identifies algebra as a crucial step in the divide between concrete and formal operational thinking. </a:t>
            </a:r>
            <a:br/>
            <a:r>
              <a:rPr sz="1100"/>
              <a:t>GATE: </a:t>
            </a:r>
            <a:r>
              <a:t>Obviously if a student doesn't understand algebra, they're not going to get calculus, but if they haven't mastered functions and variables, they won't be able to study projectile movement in physics, they won't be able to work with chemical equations, or study population trends in biology. </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That’s why we say If you care about STEM, you </a:t>
            </a:r>
            <a:r>
              <a:rPr i="1"/>
              <a:t>need </a:t>
            </a:r>
            <a:r>
              <a:t>to care about algebra.</a:t>
            </a:r>
            <a:endParaRPr sz="1100"/>
          </a:p>
          <a:p>
            <a:pPr defTabSz="914400">
              <a:lnSpc>
                <a:spcPct val="100000"/>
              </a:lnSpc>
              <a:spcBef>
                <a:spcPts val="400"/>
              </a:spcBef>
              <a:defRPr sz="1200">
                <a:latin typeface="Arial"/>
                <a:ea typeface="Arial"/>
                <a:cs typeface="Arial"/>
                <a:sym typeface="Arial"/>
              </a:defRPr>
            </a:pPr>
            <a:br>
              <a:rPr sz="1100"/>
            </a:br>
            <a:r>
              <a:rPr sz="1100"/>
              <a:t>$$$: </a:t>
            </a:r>
            <a:r>
              <a:t>A 2004 study showed that out of all the classes a student takes in high school, performance in the first year of algebra was most strongly correlated with their future income. </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Tests: No matter your opinion of the high-stakes standardized testing that happens today, it's a major focus of parents, teachers, students, and politicians alike. And when we hear politicians talk about standardized testing, which test are they typically focused on? the reading comprehension tests or the math tests? Mostly the math, and particularly the algebra and word problem sections of those tests. If we want to make a difference in education, we need to start with algebra. </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So for all these reasons algebra is one of the most important courses taught in schools today. But how do your students, and we as a nation,</a:t>
            </a:r>
            <a:r>
              <a:rPr i="1"/>
              <a:t> feel </a:t>
            </a:r>
            <a:r>
              <a:t>about algebra? </a:t>
            </a:r>
            <a:r>
              <a:rPr b="1"/>
              <a:t>[Pause, go to next slide]</a:t>
            </a:r>
            <a:endParaRPr sz="1100"/>
          </a:p>
          <a:p>
            <a:pPr defTabSz="914400">
              <a:lnSpc>
                <a:spcPct val="100000"/>
              </a:lnSpc>
              <a:spcBef>
                <a:spcPts val="300"/>
              </a:spcBef>
              <a:defRPr sz="1200">
                <a:latin typeface="Arial"/>
                <a:ea typeface="Arial"/>
                <a:cs typeface="Arial"/>
                <a:sym typeface="Arial"/>
              </a:defRPr>
            </a:pPr>
            <a:br>
              <a:rPr sz="1100"/>
            </a:br>
            <a:endParaRPr sz="1100"/>
          </a:p>
          <a:p>
            <a:pPr defTabSz="914400">
              <a:lnSpc>
                <a:spcPct val="100000"/>
              </a:lnSpc>
              <a:spcBef>
                <a:spcPts val="300"/>
              </a:spcBef>
              <a:defRPr sz="1200">
                <a:latin typeface="Arial"/>
                <a:ea typeface="Arial"/>
                <a:cs typeface="Arial"/>
                <a:sym typeface="Arial"/>
              </a:defRPr>
            </a:pPr>
            <a:br>
              <a:rPr sz="1100"/>
            </a:br>
            <a:endParaRPr sz="110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 name="Shape 826"/>
          <p:cNvSpPr>
            <a:spLocks noGrp="1" noRot="1" noChangeAspect="1"/>
          </p:cNvSpPr>
          <p:nvPr>
            <p:ph type="sldImg"/>
          </p:nvPr>
        </p:nvSpPr>
        <p:spPr>
          <a:prstGeom prst="rect">
            <a:avLst/>
          </a:prstGeom>
        </p:spPr>
        <p:txBody>
          <a:bodyPr/>
          <a:lstStyle/>
          <a:p>
            <a:endParaRPr/>
          </a:p>
        </p:txBody>
      </p:sp>
      <p:sp>
        <p:nvSpPr>
          <p:cNvPr id="827" name="Shape 827"/>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r>
              <a:t>Write safe-right? as partners (page 21)</a:t>
            </a:r>
          </a:p>
          <a:p>
            <a:pPr defTabSz="914400">
              <a:lnSpc>
                <a:spcPct val="100000"/>
              </a:lnSpc>
              <a:spcBef>
                <a:spcPts val="400"/>
              </a:spcBef>
              <a:defRPr sz="1200">
                <a:latin typeface="Arial"/>
                <a:ea typeface="Arial"/>
                <a:cs typeface="Arial"/>
                <a:sym typeface="Arial"/>
              </a:defRPr>
            </a:pPr>
            <a:r>
              <a:t>Let them struggle!  They will think they did safe-right? wrong.</a:t>
            </a:r>
          </a:p>
          <a:p>
            <a:pPr defTabSz="914400">
              <a:lnSpc>
                <a:spcPct val="100000"/>
              </a:lnSpc>
              <a:spcBef>
                <a:spcPts val="400"/>
              </a:spcBef>
              <a:defRPr sz="1200">
                <a:latin typeface="Arial"/>
                <a:ea typeface="Arial"/>
                <a:cs typeface="Arial"/>
                <a:sym typeface="Arial"/>
              </a:defRPr>
            </a:pPr>
            <a:r>
              <a:rPr b="1"/>
              <a:t>Role Play: Act out safe-left? Safe-right? &amp; on-screen?</a:t>
            </a:r>
          </a:p>
          <a:p>
            <a:pPr defTabSz="914400">
              <a:lnSpc>
                <a:spcPct val="100000"/>
              </a:lnSpc>
              <a:spcBef>
                <a:spcPts val="400"/>
              </a:spcBef>
              <a:defRPr sz="1200">
                <a:latin typeface="Arial"/>
                <a:ea typeface="Arial"/>
                <a:cs typeface="Arial"/>
                <a:sym typeface="Arial"/>
              </a:defRPr>
            </a:pPr>
            <a:r>
              <a:t>Play true and false with and/or statements </a:t>
            </a:r>
          </a:p>
          <a:p>
            <a:pPr lvl="1" indent="457200" defTabSz="914400">
              <a:lnSpc>
                <a:spcPct val="100000"/>
              </a:lnSpc>
              <a:spcBef>
                <a:spcPts val="400"/>
              </a:spcBef>
              <a:defRPr sz="1200">
                <a:latin typeface="Arial"/>
                <a:ea typeface="Arial"/>
                <a:cs typeface="Arial"/>
                <a:sym typeface="Arial"/>
              </a:defRPr>
            </a:pPr>
            <a:r>
              <a:t>mention the importance of two separate statements for and/or</a:t>
            </a:r>
          </a:p>
          <a:p>
            <a:pPr lvl="1" indent="457200" defTabSz="914400">
              <a:lnSpc>
                <a:spcPct val="100000"/>
              </a:lnSpc>
              <a:spcBef>
                <a:spcPts val="400"/>
              </a:spcBef>
              <a:defRPr sz="1200">
                <a:latin typeface="Arial"/>
                <a:ea typeface="Arial"/>
                <a:cs typeface="Arial"/>
                <a:sym typeface="Arial"/>
              </a:defRPr>
            </a:pPr>
            <a:r>
              <a:t>Use phrases like “I am holding a black marker AND I am holding a green marker” NOT “I am holding a black marker AND a green marker”</a:t>
            </a:r>
          </a:p>
          <a:p>
            <a:pPr lvl="1" indent="457200" defTabSz="914400">
              <a:lnSpc>
                <a:spcPct val="100000"/>
              </a:lnSpc>
              <a:spcBef>
                <a:spcPts val="400"/>
              </a:spcBef>
              <a:defRPr sz="1200">
                <a:latin typeface="Arial"/>
                <a:ea typeface="Arial"/>
                <a:cs typeface="Arial"/>
                <a:sym typeface="Arial"/>
              </a:defRPr>
            </a:pPr>
            <a:r>
              <a:t>complete page 22</a:t>
            </a:r>
          </a:p>
          <a:p>
            <a:pPr defTabSz="914400">
              <a:lnSpc>
                <a:spcPct val="100000"/>
              </a:lnSpc>
              <a:spcBef>
                <a:spcPts val="400"/>
              </a:spcBef>
              <a:defRPr sz="1200">
                <a:latin typeface="Arial"/>
                <a:ea typeface="Arial"/>
                <a:cs typeface="Arial"/>
                <a:sym typeface="Arial"/>
              </a:defRPr>
            </a:pPr>
            <a:r>
              <a:t>Let teachers work through onscreen?</a:t>
            </a:r>
          </a:p>
          <a:p>
            <a:pPr defTabSz="914400">
              <a:lnSpc>
                <a:spcPct val="100000"/>
              </a:lnSpc>
              <a:spcBef>
                <a:spcPts val="400"/>
              </a:spcBef>
              <a:defRPr sz="1200">
                <a:latin typeface="Arial"/>
                <a:ea typeface="Arial"/>
                <a:cs typeface="Arial"/>
                <a:sym typeface="Arial"/>
              </a:defRPr>
            </a:pPr>
            <a:r>
              <a:t>Go over solutions for onscreen? </a:t>
            </a:r>
            <a:r>
              <a:rPr b="1"/>
              <a:t>Prompt two teachers: one who used abstraction and one who didn’t.</a:t>
            </a:r>
            <a:r>
              <a:t> Give them 30 seconds to discuss the “better” solution</a:t>
            </a:r>
          </a:p>
          <a:p>
            <a:pPr defTabSz="914400">
              <a:lnSpc>
                <a:spcPct val="100000"/>
              </a:lnSpc>
              <a:spcBef>
                <a:spcPts val="400"/>
              </a:spcBef>
              <a:defRPr sz="1200">
                <a:latin typeface="Arial"/>
                <a:ea typeface="Arial"/>
                <a:cs typeface="Arial"/>
                <a:sym typeface="Arial"/>
              </a:defRPr>
            </a:pPr>
            <a:r>
              <a:t>Abstraction discussion </a:t>
            </a:r>
          </a:p>
          <a:p>
            <a:pPr defTabSz="914400">
              <a:lnSpc>
                <a:spcPct val="100000"/>
              </a:lnSpc>
              <a:spcBef>
                <a:spcPts val="400"/>
              </a:spcBef>
              <a:defRPr sz="1200">
                <a:latin typeface="Arial"/>
                <a:ea typeface="Arial"/>
                <a:cs typeface="Arial"/>
                <a:sym typeface="Arial"/>
              </a:defRPr>
            </a:pPr>
            <a:r>
              <a:t>Enter AND/OR in contracts page</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r>
              <a:t>Inequailities</a:t>
            </a:r>
          </a:p>
          <a:p>
            <a:pPr defTabSz="914400">
              <a:lnSpc>
                <a:spcPct val="100000"/>
              </a:lnSpc>
              <a:spcBef>
                <a:spcPts val="400"/>
              </a:spcBef>
              <a:defRPr sz="1200">
                <a:latin typeface="Arial"/>
                <a:ea typeface="Arial"/>
                <a:cs typeface="Arial"/>
                <a:sym typeface="Arial"/>
              </a:defRPr>
            </a:pPr>
            <a:r>
              <a:t>Compound Inequalities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a:p>
            <a:pPr defTabSz="914400">
              <a:lnSpc>
                <a:spcPct val="100000"/>
              </a:lnSpc>
              <a:spcBef>
                <a:spcPts val="400"/>
              </a:spcBef>
              <a:defRPr sz="1200">
                <a:latin typeface="Arial"/>
                <a:ea typeface="Arial"/>
                <a:cs typeface="Arial"/>
                <a:sym typeface="Arial"/>
              </a:defRPr>
            </a:pPr>
            <a:r>
              <a:t>Why doesn’t Sam stay on the screen? Act out safe-left?, safe-right?, and onscreen?</a:t>
            </a:r>
          </a:p>
          <a:p>
            <a:pPr defTabSz="914400">
              <a:lnSpc>
                <a:spcPct val="100000"/>
              </a:lnSpc>
              <a:spcBef>
                <a:spcPts val="400"/>
              </a:spcBef>
              <a:defRPr sz="1200">
                <a:latin typeface="Arial"/>
                <a:ea typeface="Arial"/>
                <a:cs typeface="Arial"/>
                <a:sym typeface="Arial"/>
              </a:defRPr>
            </a:pPr>
            <a:r>
              <a:t>Which solution is the ‘better’ solution?</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hape 831"/>
          <p:cNvSpPr>
            <a:spLocks noGrp="1" noRot="1" noChangeAspect="1"/>
          </p:cNvSpPr>
          <p:nvPr>
            <p:ph type="sldImg"/>
          </p:nvPr>
        </p:nvSpPr>
        <p:spPr>
          <a:prstGeom prst="rect">
            <a:avLst/>
          </a:prstGeom>
        </p:spPr>
        <p:txBody>
          <a:bodyPr/>
          <a:lstStyle/>
          <a:p>
            <a:endParaRPr/>
          </a:p>
        </p:txBody>
      </p:sp>
      <p:sp>
        <p:nvSpPr>
          <p:cNvPr id="832" name="Shape 832"/>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 name="Shape 835"/>
          <p:cNvSpPr>
            <a:spLocks noGrp="1" noRot="1" noChangeAspect="1"/>
          </p:cNvSpPr>
          <p:nvPr>
            <p:ph type="sldImg"/>
          </p:nvPr>
        </p:nvSpPr>
        <p:spPr>
          <a:prstGeom prst="rect">
            <a:avLst/>
          </a:prstGeom>
        </p:spPr>
        <p:txBody>
          <a:bodyPr/>
          <a:lstStyle/>
          <a:p>
            <a:endParaRPr/>
          </a:p>
        </p:txBody>
      </p:sp>
      <p:sp>
        <p:nvSpPr>
          <p:cNvPr id="836" name="Shape 836"/>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r>
              <a:t>New Material:  will show something we haven’t done yet.</a:t>
            </a:r>
          </a:p>
          <a:p>
            <a:pPr defTabSz="914400">
              <a:lnSpc>
                <a:spcPct val="100000"/>
              </a:lnSpc>
              <a:spcBef>
                <a:spcPts val="400"/>
              </a:spcBef>
              <a:defRPr sz="1200">
                <a:latin typeface="Arial"/>
                <a:ea typeface="Arial"/>
                <a:cs typeface="Arial"/>
                <a:sym typeface="Arial"/>
              </a:defRPr>
            </a:pPr>
            <a:r>
              <a:t>So far, every function we’ve written so far follow one rule - this limits us as there are problems that can’t be solved that </a:t>
            </a:r>
          </a:p>
          <a:p>
            <a:pPr defTabSz="914400">
              <a:lnSpc>
                <a:spcPct val="100000"/>
              </a:lnSpc>
              <a:spcBef>
                <a:spcPts val="400"/>
              </a:spcBef>
              <a:defRPr sz="1200">
                <a:latin typeface="Arial"/>
                <a:ea typeface="Arial"/>
                <a:cs typeface="Arial"/>
                <a:sym typeface="Arial"/>
              </a:defRPr>
            </a:pPr>
            <a:b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 name="Shape 840"/>
          <p:cNvSpPr>
            <a:spLocks noGrp="1" noRot="1" noChangeAspect="1"/>
          </p:cNvSpPr>
          <p:nvPr>
            <p:ph type="sldImg"/>
          </p:nvPr>
        </p:nvSpPr>
        <p:spPr>
          <a:prstGeom prst="rect">
            <a:avLst/>
          </a:prstGeom>
        </p:spPr>
        <p:txBody>
          <a:bodyPr/>
          <a:lstStyle/>
          <a:p>
            <a:endParaRPr/>
          </a:p>
        </p:txBody>
      </p:sp>
      <p:sp>
        <p:nvSpPr>
          <p:cNvPr id="841" name="Shape 841"/>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r>
              <a:t>-Open luigi’s pizza file</a:t>
            </a:r>
          </a:p>
          <a:p>
            <a:pPr defTabSz="914400">
              <a:lnSpc>
                <a:spcPct val="100000"/>
              </a:lnSpc>
              <a:spcBef>
                <a:spcPts val="400"/>
              </a:spcBef>
              <a:defRPr sz="1200">
                <a:latin typeface="Arial"/>
                <a:ea typeface="Arial"/>
                <a:cs typeface="Arial"/>
                <a:sym typeface="Arial"/>
              </a:defRPr>
            </a:pPr>
            <a:r>
              <a:t>-Self-guided inquiry</a:t>
            </a:r>
            <a:br/>
            <a:r>
              <a:t>-New Code, New Questions:  We don’t expect you to understand this code. We are throwing something at you that we want you to explore</a:t>
            </a:r>
          </a:p>
          <a:p>
            <a:pPr defTabSz="914400">
              <a:lnSpc>
                <a:spcPct val="100000"/>
              </a:lnSpc>
              <a:spcBef>
                <a:spcPts val="400"/>
              </a:spcBef>
              <a:defRPr sz="1200">
                <a:latin typeface="Arial"/>
                <a:ea typeface="Arial"/>
                <a:cs typeface="Arial"/>
                <a:sym typeface="Arial"/>
              </a:defRPr>
            </a:pPr>
            <a:r>
              <a:t>-When changing else from “That’s not on the menu!” to 1000.00 this is a key moment and misunderstanding sometimes.</a:t>
            </a:r>
            <a:br/>
            <a:r>
              <a:t>-Function composition inherits the limitations of the functions domain.</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r>
              <a:t>Piecewise functions</a:t>
            </a:r>
          </a:p>
          <a:p>
            <a:pPr defTabSz="914400">
              <a:lnSpc>
                <a:spcPct val="100000"/>
              </a:lnSpc>
              <a:spcBef>
                <a:spcPts val="400"/>
              </a:spcBef>
              <a:defRPr sz="1200">
                <a:latin typeface="Arial"/>
                <a:ea typeface="Arial"/>
                <a:cs typeface="Arial"/>
                <a:sym typeface="Arial"/>
              </a:defRPr>
            </a:pPr>
            <a:r>
              <a:t>Absolute Value function</a:t>
            </a:r>
          </a:p>
          <a:p>
            <a:pPr defTabSz="914400">
              <a:lnSpc>
                <a:spcPct val="100000"/>
              </a:lnSpc>
              <a:spcBef>
                <a:spcPts val="400"/>
              </a:spcBef>
              <a:defRPr sz="1200">
                <a:latin typeface="Arial"/>
                <a:ea typeface="Arial"/>
                <a:cs typeface="Arial"/>
                <a:sym typeface="Arial"/>
              </a:defRPr>
            </a:pPr>
            <a:r>
              <a:t>Function composition inherits the limitations of the functions domain.</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 name="Shape 883"/>
          <p:cNvSpPr>
            <a:spLocks noGrp="1" noRot="1" noChangeAspect="1"/>
          </p:cNvSpPr>
          <p:nvPr>
            <p:ph type="sldImg"/>
          </p:nvPr>
        </p:nvSpPr>
        <p:spPr>
          <a:prstGeom prst="rect">
            <a:avLst/>
          </a:prstGeom>
        </p:spPr>
        <p:txBody>
          <a:bodyPr/>
          <a:lstStyle/>
          <a:p>
            <a:endParaRPr/>
          </a:p>
        </p:txBody>
      </p:sp>
      <p:sp>
        <p:nvSpPr>
          <p:cNvPr id="884" name="Shape 884"/>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r>
              <a:t>-Using the DR with cond</a:t>
            </a:r>
          </a:p>
          <a:p>
            <a:pPr defTabSz="914400">
              <a:lnSpc>
                <a:spcPct val="100000"/>
              </a:lnSpc>
              <a:spcBef>
                <a:spcPts val="400"/>
              </a:spcBef>
              <a:defRPr sz="1200">
                <a:latin typeface="Arial"/>
                <a:ea typeface="Arial"/>
                <a:cs typeface="Arial"/>
                <a:sym typeface="Arial"/>
              </a:defRPr>
            </a:pPr>
            <a:r>
              <a:t>-More power, more responsible - needs to have more planning and which means the DR needs to be updated</a:t>
            </a:r>
          </a:p>
          <a:p>
            <a:pPr defTabSz="914400">
              <a:lnSpc>
                <a:spcPct val="100000"/>
              </a:lnSpc>
              <a:spcBef>
                <a:spcPts val="400"/>
              </a:spcBef>
              <a:defRPr sz="1200">
                <a:latin typeface="Arial"/>
                <a:ea typeface="Arial"/>
                <a:cs typeface="Arial"/>
                <a:sym typeface="Arial"/>
              </a:defRPr>
            </a:pPr>
            <a:r>
              <a:t>-Using the DR with contract, purpose statement, and examples are all the same.  </a:t>
            </a:r>
          </a:p>
          <a:p>
            <a:pPr defTabSz="914400">
              <a:lnSpc>
                <a:spcPct val="100000"/>
              </a:lnSpc>
              <a:spcBef>
                <a:spcPts val="400"/>
              </a:spcBef>
              <a:defRPr sz="1200">
                <a:latin typeface="Arial"/>
                <a:ea typeface="Arial"/>
                <a:cs typeface="Arial"/>
                <a:sym typeface="Arial"/>
              </a:defRPr>
            </a:pPr>
            <a:r>
              <a:t>-The moment of change is when we circle and label (draw attention to this!!)</a:t>
            </a:r>
          </a:p>
          <a:p>
            <a:pPr defTabSz="914400">
              <a:lnSpc>
                <a:spcPct val="100000"/>
              </a:lnSpc>
              <a:spcBef>
                <a:spcPts val="400"/>
              </a:spcBef>
              <a:defRPr sz="1200">
                <a:latin typeface="Arial"/>
                <a:ea typeface="Arial"/>
                <a:cs typeface="Arial"/>
                <a:sym typeface="Arial"/>
              </a:defRPr>
            </a:pPr>
            <a:r>
              <a:t>-We’ve circled and labeled more things than what’s in the domain.</a:t>
            </a:r>
          </a:p>
          <a:p>
            <a:pPr defTabSz="914400">
              <a:lnSpc>
                <a:spcPct val="100000"/>
              </a:lnSpc>
              <a:spcBef>
                <a:spcPts val="400"/>
              </a:spcBef>
              <a:defRPr sz="1200">
                <a:latin typeface="Arial"/>
                <a:ea typeface="Arial"/>
                <a:cs typeface="Arial"/>
                <a:sym typeface="Arial"/>
              </a:defRPr>
            </a:pPr>
            <a:r>
              <a:t>-We now have functions with multiple personalities</a:t>
            </a:r>
          </a:p>
          <a:p>
            <a:pPr defTabSz="914400">
              <a:lnSpc>
                <a:spcPct val="100000"/>
              </a:lnSpc>
              <a:spcBef>
                <a:spcPts val="400"/>
              </a:spcBef>
              <a:defRPr sz="1200">
                <a:latin typeface="Arial"/>
                <a:ea typeface="Arial"/>
                <a:cs typeface="Arial"/>
                <a:sym typeface="Arial"/>
              </a:defRPr>
            </a:pPr>
            <a:br/>
            <a:endParaRP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r>
              <a:t>-piecewise functions</a:t>
            </a:r>
          </a:p>
          <a:p>
            <a:pPr defTabSz="914400">
              <a:lnSpc>
                <a:spcPct val="100000"/>
              </a:lnSpc>
              <a:spcBef>
                <a:spcPts val="400"/>
              </a:spcBef>
              <a:defRPr sz="1200">
                <a:latin typeface="Arial"/>
                <a:ea typeface="Arial"/>
                <a:cs typeface="Arial"/>
                <a:sym typeface="Arial"/>
              </a:defRPr>
            </a:pPr>
            <a:r>
              <a:t>-The order to which you give arguments to a function has no bearing on how the function - what does y represent(Example f(x, y) = 2y + x^2</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a:p>
            <a:pPr defTabSz="914400">
              <a:lnSpc>
                <a:spcPct val="100000"/>
              </a:lnSpc>
              <a:spcBef>
                <a:spcPts val="400"/>
              </a:spcBef>
              <a:defRPr sz="1200">
                <a:latin typeface="Arial"/>
                <a:ea typeface="Arial"/>
                <a:cs typeface="Arial"/>
                <a:sym typeface="Arial"/>
              </a:defRPr>
            </a:pPr>
            <a:r>
              <a:t>How do you know this is a cond?: A </a:t>
            </a:r>
            <a:r>
              <a:rPr b="1"/>
              <a:t>We’ve circled and labeled more things than what’s in the domain.</a:t>
            </a:r>
            <a:br>
              <a:rPr b="1"/>
            </a:br>
            <a:r>
              <a:t>-Note: When realizing it’s cond &amp; writing the definition start on the right side w/10.50, 9.00, 11.25 and ask “When is the function going to produce this?”</a:t>
            </a:r>
          </a:p>
          <a:p>
            <a:pPr defTabSz="914400">
              <a:lnSpc>
                <a:spcPct val="100000"/>
              </a:lnSpc>
              <a:spcBef>
                <a:spcPts val="400"/>
              </a:spcBef>
              <a:defRPr sz="1200">
                <a:latin typeface="Arial"/>
                <a:ea typeface="Arial"/>
                <a:cs typeface="Arial"/>
                <a:sym typeface="Arial"/>
              </a:defRPr>
            </a:pPr>
            <a:r>
              <a:t>-What data type is pepperoni?</a:t>
            </a:r>
          </a:p>
          <a:p>
            <a:pPr defTabSz="914400">
              <a:lnSpc>
                <a:spcPct val="100000"/>
              </a:lnSpc>
              <a:spcBef>
                <a:spcPts val="400"/>
              </a:spcBef>
              <a:defRPr sz="1200">
                <a:latin typeface="Arial"/>
                <a:ea typeface="Arial"/>
                <a:cs typeface="Arial"/>
                <a:sym typeface="Arial"/>
              </a:defRPr>
            </a:pPr>
            <a:r>
              <a:t>-Do we have a function to compare a string to another string?  </a:t>
            </a:r>
          </a:p>
          <a:p>
            <a:pPr defTabSz="914400">
              <a:lnSpc>
                <a:spcPct val="100000"/>
              </a:lnSpc>
              <a:spcBef>
                <a:spcPts val="400"/>
              </a:spcBef>
              <a:defRPr sz="1200">
                <a:latin typeface="Arial"/>
                <a:ea typeface="Arial"/>
                <a:cs typeface="Arial"/>
                <a:sym typeface="Arial"/>
              </a:defRPr>
            </a:pPr>
            <a:r>
              <a:t>-Won’t we need quotes around range?</a:t>
            </a:r>
          </a:p>
          <a:p>
            <a:pPr defTabSz="914400">
              <a:lnSpc>
                <a:spcPct val="100000"/>
              </a:lnSpc>
              <a:spcBef>
                <a:spcPts val="400"/>
              </a:spcBef>
              <a:defRPr sz="1200">
                <a:latin typeface="Arial"/>
                <a:ea typeface="Arial"/>
                <a:cs typeface="Arial"/>
                <a:sym typeface="Arial"/>
              </a:defRPr>
            </a:pPr>
            <a:r>
              <a:t>-The function cost uses another function string=?</a:t>
            </a:r>
          </a:p>
          <a:p>
            <a:pPr defTabSz="914400">
              <a:lnSpc>
                <a:spcPct val="100000"/>
              </a:lnSpc>
              <a:spcBef>
                <a:spcPts val="400"/>
              </a:spcBef>
              <a:defRPr sz="1200">
                <a:latin typeface="Arial"/>
                <a:ea typeface="Arial"/>
                <a:cs typeface="Arial"/>
                <a:sym typeface="Arial"/>
              </a:defRPr>
            </a:pPr>
            <a:br/>
            <a:b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 name="Shape 883"/>
          <p:cNvSpPr>
            <a:spLocks noGrp="1" noRot="1" noChangeAspect="1"/>
          </p:cNvSpPr>
          <p:nvPr>
            <p:ph type="sldImg"/>
          </p:nvPr>
        </p:nvSpPr>
        <p:spPr>
          <a:prstGeom prst="rect">
            <a:avLst/>
          </a:prstGeom>
        </p:spPr>
        <p:txBody>
          <a:bodyPr/>
          <a:lstStyle/>
          <a:p>
            <a:endParaRPr/>
          </a:p>
        </p:txBody>
      </p:sp>
      <p:sp>
        <p:nvSpPr>
          <p:cNvPr id="884" name="Shape 884"/>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r>
              <a:t>-Using the DR with cond</a:t>
            </a:r>
          </a:p>
          <a:p>
            <a:pPr defTabSz="914400">
              <a:lnSpc>
                <a:spcPct val="100000"/>
              </a:lnSpc>
              <a:spcBef>
                <a:spcPts val="400"/>
              </a:spcBef>
              <a:defRPr sz="1200">
                <a:latin typeface="Arial"/>
                <a:ea typeface="Arial"/>
                <a:cs typeface="Arial"/>
                <a:sym typeface="Arial"/>
              </a:defRPr>
            </a:pPr>
            <a:r>
              <a:t>-More power, more responsible - needs to have more planning and which means the DR needs to be updated</a:t>
            </a:r>
          </a:p>
          <a:p>
            <a:pPr defTabSz="914400">
              <a:lnSpc>
                <a:spcPct val="100000"/>
              </a:lnSpc>
              <a:spcBef>
                <a:spcPts val="400"/>
              </a:spcBef>
              <a:defRPr sz="1200">
                <a:latin typeface="Arial"/>
                <a:ea typeface="Arial"/>
                <a:cs typeface="Arial"/>
                <a:sym typeface="Arial"/>
              </a:defRPr>
            </a:pPr>
            <a:r>
              <a:t>-Using the DR with contract, purpose statement, and examples are all the same.  </a:t>
            </a:r>
          </a:p>
          <a:p>
            <a:pPr defTabSz="914400">
              <a:lnSpc>
                <a:spcPct val="100000"/>
              </a:lnSpc>
              <a:spcBef>
                <a:spcPts val="400"/>
              </a:spcBef>
              <a:defRPr sz="1200">
                <a:latin typeface="Arial"/>
                <a:ea typeface="Arial"/>
                <a:cs typeface="Arial"/>
                <a:sym typeface="Arial"/>
              </a:defRPr>
            </a:pPr>
            <a:r>
              <a:t>-The moment of change is when we circle and label (draw attention to this!!)</a:t>
            </a:r>
          </a:p>
          <a:p>
            <a:pPr defTabSz="914400">
              <a:lnSpc>
                <a:spcPct val="100000"/>
              </a:lnSpc>
              <a:spcBef>
                <a:spcPts val="400"/>
              </a:spcBef>
              <a:defRPr sz="1200">
                <a:latin typeface="Arial"/>
                <a:ea typeface="Arial"/>
                <a:cs typeface="Arial"/>
                <a:sym typeface="Arial"/>
              </a:defRPr>
            </a:pPr>
            <a:r>
              <a:t>-We’ve circled and labeled more things than what’s in the domain.</a:t>
            </a:r>
          </a:p>
          <a:p>
            <a:pPr defTabSz="914400">
              <a:lnSpc>
                <a:spcPct val="100000"/>
              </a:lnSpc>
              <a:spcBef>
                <a:spcPts val="400"/>
              </a:spcBef>
              <a:defRPr sz="1200">
                <a:latin typeface="Arial"/>
                <a:ea typeface="Arial"/>
                <a:cs typeface="Arial"/>
                <a:sym typeface="Arial"/>
              </a:defRPr>
            </a:pPr>
            <a:r>
              <a:t>-We now have functions with multiple personalities</a:t>
            </a:r>
          </a:p>
          <a:p>
            <a:pPr defTabSz="914400">
              <a:lnSpc>
                <a:spcPct val="100000"/>
              </a:lnSpc>
              <a:spcBef>
                <a:spcPts val="400"/>
              </a:spcBef>
              <a:defRPr sz="1200">
                <a:latin typeface="Arial"/>
                <a:ea typeface="Arial"/>
                <a:cs typeface="Arial"/>
                <a:sym typeface="Arial"/>
              </a:defRPr>
            </a:pPr>
            <a:br/>
            <a:endParaRP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r>
              <a:t>-piecewise functions</a:t>
            </a:r>
          </a:p>
          <a:p>
            <a:pPr defTabSz="914400">
              <a:lnSpc>
                <a:spcPct val="100000"/>
              </a:lnSpc>
              <a:spcBef>
                <a:spcPts val="400"/>
              </a:spcBef>
              <a:defRPr sz="1200">
                <a:latin typeface="Arial"/>
                <a:ea typeface="Arial"/>
                <a:cs typeface="Arial"/>
                <a:sym typeface="Arial"/>
              </a:defRPr>
            </a:pPr>
            <a:r>
              <a:t>-The order to which you give arguments to a function has no bearing on how the function - what does y represent(Example f(x, y) = 2y + x^2</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a:p>
            <a:pPr defTabSz="914400">
              <a:lnSpc>
                <a:spcPct val="100000"/>
              </a:lnSpc>
              <a:spcBef>
                <a:spcPts val="400"/>
              </a:spcBef>
              <a:defRPr sz="1200">
                <a:latin typeface="Arial"/>
                <a:ea typeface="Arial"/>
                <a:cs typeface="Arial"/>
                <a:sym typeface="Arial"/>
              </a:defRPr>
            </a:pPr>
            <a:r>
              <a:t>How do you know this is a cond?: A </a:t>
            </a:r>
            <a:r>
              <a:rPr b="1"/>
              <a:t>We’ve circled and labeled more things than what’s in the domain.</a:t>
            </a:r>
            <a:br>
              <a:rPr b="1"/>
            </a:br>
            <a:r>
              <a:t>-Note: When realizing it’s cond &amp; writing the definition start on the right side w/10.50, 9.00, 11.25 and ask “When is the function going to produce this?”</a:t>
            </a:r>
          </a:p>
          <a:p>
            <a:pPr defTabSz="914400">
              <a:lnSpc>
                <a:spcPct val="100000"/>
              </a:lnSpc>
              <a:spcBef>
                <a:spcPts val="400"/>
              </a:spcBef>
              <a:defRPr sz="1200">
                <a:latin typeface="Arial"/>
                <a:ea typeface="Arial"/>
                <a:cs typeface="Arial"/>
                <a:sym typeface="Arial"/>
              </a:defRPr>
            </a:pPr>
            <a:r>
              <a:t>-What data type is pepperoni?</a:t>
            </a:r>
          </a:p>
          <a:p>
            <a:pPr defTabSz="914400">
              <a:lnSpc>
                <a:spcPct val="100000"/>
              </a:lnSpc>
              <a:spcBef>
                <a:spcPts val="400"/>
              </a:spcBef>
              <a:defRPr sz="1200">
                <a:latin typeface="Arial"/>
                <a:ea typeface="Arial"/>
                <a:cs typeface="Arial"/>
                <a:sym typeface="Arial"/>
              </a:defRPr>
            </a:pPr>
            <a:r>
              <a:t>-Do we have a function to compare a string to another string?  </a:t>
            </a:r>
          </a:p>
          <a:p>
            <a:pPr defTabSz="914400">
              <a:lnSpc>
                <a:spcPct val="100000"/>
              </a:lnSpc>
              <a:spcBef>
                <a:spcPts val="400"/>
              </a:spcBef>
              <a:defRPr sz="1200">
                <a:latin typeface="Arial"/>
                <a:ea typeface="Arial"/>
                <a:cs typeface="Arial"/>
                <a:sym typeface="Arial"/>
              </a:defRPr>
            </a:pPr>
            <a:r>
              <a:t>-Won’t we need quotes around range?</a:t>
            </a:r>
          </a:p>
          <a:p>
            <a:pPr defTabSz="914400">
              <a:lnSpc>
                <a:spcPct val="100000"/>
              </a:lnSpc>
              <a:spcBef>
                <a:spcPts val="400"/>
              </a:spcBef>
              <a:defRPr sz="1200">
                <a:latin typeface="Arial"/>
                <a:ea typeface="Arial"/>
                <a:cs typeface="Arial"/>
                <a:sym typeface="Arial"/>
              </a:defRPr>
            </a:pPr>
            <a:r>
              <a:t>-The function cost uses another function string=?</a:t>
            </a:r>
          </a:p>
          <a:p>
            <a:pPr defTabSz="914400">
              <a:lnSpc>
                <a:spcPct val="100000"/>
              </a:lnSpc>
              <a:spcBef>
                <a:spcPts val="400"/>
              </a:spcBef>
              <a:defRPr sz="1200">
                <a:latin typeface="Arial"/>
                <a:ea typeface="Arial"/>
                <a:cs typeface="Arial"/>
                <a:sym typeface="Arial"/>
              </a:defRPr>
            </a:pPr>
            <a:br/>
            <a:br/>
            <a:endParaRPr/>
          </a:p>
        </p:txBody>
      </p:sp>
    </p:spTree>
    <p:extLst>
      <p:ext uri="{BB962C8B-B14F-4D97-AF65-F5344CB8AC3E}">
        <p14:creationId xmlns:p14="http://schemas.microsoft.com/office/powerpoint/2010/main" val="10299911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 name="Shape 944"/>
          <p:cNvSpPr>
            <a:spLocks noGrp="1" noRot="1" noChangeAspect="1"/>
          </p:cNvSpPr>
          <p:nvPr>
            <p:ph type="sldImg"/>
          </p:nvPr>
        </p:nvSpPr>
        <p:spPr>
          <a:prstGeom prst="rect">
            <a:avLst/>
          </a:prstGeom>
        </p:spPr>
        <p:txBody>
          <a:bodyPr/>
          <a:lstStyle/>
          <a:p>
            <a:endParaRPr/>
          </a:p>
        </p:txBody>
      </p:sp>
      <p:sp>
        <p:nvSpPr>
          <p:cNvPr id="945" name="Shape 945"/>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rPr dirty="0"/>
              <a:t>KEY POINTS</a:t>
            </a:r>
          </a:p>
          <a:p>
            <a:pPr marL="171450" indent="-171450" defTabSz="914400">
              <a:lnSpc>
                <a:spcPct val="100000"/>
              </a:lnSpc>
              <a:spcBef>
                <a:spcPts val="400"/>
              </a:spcBef>
              <a:buSzPct val="100000"/>
              <a:buChar char="-"/>
              <a:defRPr sz="1200">
                <a:latin typeface="Arial"/>
                <a:ea typeface="Arial"/>
                <a:cs typeface="Arial"/>
                <a:sym typeface="Arial"/>
              </a:defRPr>
            </a:pPr>
            <a:r>
              <a:rPr dirty="0"/>
              <a:t>If time permits, have teachers explore the challenges</a:t>
            </a:r>
          </a:p>
          <a:p>
            <a:pPr defTabSz="914400">
              <a:lnSpc>
                <a:spcPct val="100000"/>
              </a:lnSpc>
              <a:spcBef>
                <a:spcPts val="400"/>
              </a:spcBef>
              <a:defRPr sz="1200">
                <a:latin typeface="Arial"/>
                <a:ea typeface="Arial"/>
                <a:cs typeface="Arial"/>
                <a:sym typeface="Arial"/>
              </a:defRPr>
            </a:pPr>
            <a:r>
              <a:rPr dirty="0"/>
              <a:t>-</a:t>
            </a:r>
            <a:r>
              <a:rPr dirty="0" err="1"/>
              <a:t>GoFast</a:t>
            </a:r>
            <a:endParaRPr dirty="0"/>
          </a:p>
          <a:p>
            <a:pPr defTabSz="914400">
              <a:lnSpc>
                <a:spcPct val="100000"/>
              </a:lnSpc>
              <a:spcBef>
                <a:spcPts val="400"/>
              </a:spcBef>
              <a:defRPr sz="1200">
                <a:latin typeface="Arial"/>
                <a:ea typeface="Arial"/>
                <a:cs typeface="Arial"/>
                <a:sym typeface="Arial"/>
              </a:defRPr>
            </a:pPr>
            <a:r>
              <a:rPr dirty="0"/>
              <a:t>-Warping</a:t>
            </a:r>
          </a:p>
          <a:p>
            <a:pPr defTabSz="914400">
              <a:lnSpc>
                <a:spcPct val="100000"/>
              </a:lnSpc>
              <a:spcBef>
                <a:spcPts val="400"/>
              </a:spcBef>
              <a:defRPr sz="1200">
                <a:latin typeface="Arial"/>
                <a:ea typeface="Arial"/>
                <a:cs typeface="Arial"/>
                <a:sym typeface="Arial"/>
              </a:defRPr>
            </a:pPr>
            <a:r>
              <a:rPr dirty="0"/>
              <a:t>-Blocking</a:t>
            </a:r>
          </a:p>
          <a:p>
            <a:pPr defTabSz="914400">
              <a:lnSpc>
                <a:spcPct val="100000"/>
              </a:lnSpc>
              <a:spcBef>
                <a:spcPts val="400"/>
              </a:spcBef>
              <a:defRPr sz="1200">
                <a:latin typeface="Arial"/>
                <a:ea typeface="Arial"/>
                <a:cs typeface="Arial"/>
                <a:sym typeface="Arial"/>
              </a:defRPr>
            </a:pPr>
            <a:r>
              <a:rPr dirty="0"/>
              <a:t>-Hiding</a:t>
            </a:r>
          </a:p>
          <a:p>
            <a:pPr defTabSz="914400">
              <a:lnSpc>
                <a:spcPct val="100000"/>
              </a:lnSpc>
              <a:spcBef>
                <a:spcPts val="400"/>
              </a:spcBef>
              <a:defRPr sz="1200">
                <a:latin typeface="Arial"/>
                <a:ea typeface="Arial"/>
                <a:cs typeface="Arial"/>
                <a:sym typeface="Arial"/>
              </a:defRPr>
            </a:pPr>
            <a:r>
              <a:rPr dirty="0"/>
              <a:t>-When am I adding 20?</a:t>
            </a:r>
          </a:p>
          <a:p>
            <a:pPr defTabSz="914400">
              <a:lnSpc>
                <a:spcPct val="100000"/>
              </a:lnSpc>
              <a:spcBef>
                <a:spcPts val="400"/>
              </a:spcBef>
              <a:defRPr sz="1200">
                <a:latin typeface="Arial"/>
                <a:ea typeface="Arial"/>
                <a:cs typeface="Arial"/>
                <a:sym typeface="Arial"/>
              </a:defRPr>
            </a:pPr>
            <a:r>
              <a:rPr dirty="0"/>
              <a:t>-When does y increase by 20?</a:t>
            </a:r>
          </a:p>
          <a:p>
            <a:pPr defTabSz="914400">
              <a:lnSpc>
                <a:spcPct val="100000"/>
              </a:lnSpc>
              <a:spcBef>
                <a:spcPts val="400"/>
              </a:spcBef>
              <a:defRPr sz="1200">
                <a:latin typeface="Arial"/>
                <a:ea typeface="Arial"/>
                <a:cs typeface="Arial"/>
                <a:sym typeface="Arial"/>
              </a:defRPr>
            </a:pPr>
            <a:br>
              <a:rPr dirty="0"/>
            </a:br>
            <a:endParaRPr dirty="0"/>
          </a:p>
          <a:p>
            <a:pPr defTabSz="914400">
              <a:lnSpc>
                <a:spcPct val="100000"/>
              </a:lnSpc>
              <a:spcBef>
                <a:spcPts val="400"/>
              </a:spcBef>
              <a:defRPr sz="1200">
                <a:latin typeface="Arial"/>
                <a:ea typeface="Arial"/>
                <a:cs typeface="Arial"/>
                <a:sym typeface="Arial"/>
              </a:defRPr>
            </a:pPr>
            <a:r>
              <a:rPr dirty="0"/>
              <a:t>MATH CONNECTIONS</a:t>
            </a:r>
          </a:p>
          <a:p>
            <a:pPr defTabSz="914400">
              <a:lnSpc>
                <a:spcPct val="100000"/>
              </a:lnSpc>
              <a:spcBef>
                <a:spcPts val="400"/>
              </a:spcBef>
              <a:defRPr sz="1200">
                <a:latin typeface="Arial"/>
                <a:ea typeface="Arial"/>
                <a:cs typeface="Arial"/>
                <a:sym typeface="Arial"/>
              </a:defRPr>
            </a:pPr>
            <a:endParaRPr dirty="0"/>
          </a:p>
          <a:p>
            <a:pPr defTabSz="914400">
              <a:lnSpc>
                <a:spcPct val="100000"/>
              </a:lnSpc>
              <a:spcBef>
                <a:spcPts val="400"/>
              </a:spcBef>
              <a:defRPr sz="1200">
                <a:latin typeface="Arial"/>
                <a:ea typeface="Arial"/>
                <a:cs typeface="Arial"/>
                <a:sym typeface="Arial"/>
              </a:defRPr>
            </a:pPr>
            <a:r>
              <a:rPr dirty="0"/>
              <a:t>POWERFUL QUOTES/PHRASES</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 name="Shape 948"/>
          <p:cNvSpPr>
            <a:spLocks noGrp="1" noRot="1" noChangeAspect="1"/>
          </p:cNvSpPr>
          <p:nvPr>
            <p:ph type="sldImg"/>
          </p:nvPr>
        </p:nvSpPr>
        <p:spPr>
          <a:prstGeom prst="rect">
            <a:avLst/>
          </a:prstGeom>
        </p:spPr>
        <p:txBody>
          <a:bodyPr/>
          <a:lstStyle/>
          <a:p>
            <a:endParaRPr/>
          </a:p>
        </p:txBody>
      </p:sp>
      <p:sp>
        <p:nvSpPr>
          <p:cNvPr id="949" name="Shape 949"/>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Unit 8:</a:t>
            </a:r>
          </a:p>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r>
              <a:t>-Act out 1 dimensional collision, asking “How far are we?”, “Did we collide?” </a:t>
            </a:r>
          </a:p>
          <a:p>
            <a:pPr defTabSz="914400">
              <a:lnSpc>
                <a:spcPct val="100000"/>
              </a:lnSpc>
              <a:spcBef>
                <a:spcPts val="400"/>
              </a:spcBef>
              <a:defRPr sz="1200">
                <a:latin typeface="Arial"/>
                <a:ea typeface="Arial"/>
                <a:cs typeface="Arial"/>
                <a:sym typeface="Arial"/>
              </a:defRPr>
            </a:pPr>
            <a:r>
              <a:rPr i="1"/>
              <a:t>-</a:t>
            </a:r>
            <a:r>
              <a:t>They are not only touching when they are one certain distance from each other.  It’s an inequality when they are less than a certain distance from the centerpoint.</a:t>
            </a:r>
          </a:p>
          <a:p>
            <a:pPr defTabSz="914400">
              <a:lnSpc>
                <a:spcPct val="100000"/>
              </a:lnSpc>
              <a:spcBef>
                <a:spcPts val="400"/>
              </a:spcBef>
              <a:defRPr sz="1200">
                <a:latin typeface="Arial"/>
                <a:ea typeface="Arial"/>
                <a:cs typeface="Arial"/>
                <a:sym typeface="Arial"/>
              </a:defRPr>
            </a:pPr>
            <a:r>
              <a:t>-Walk them through line-length</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r>
              <a:t>Inequaliities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a:p>
            <a:pPr defTabSz="914400">
              <a:lnSpc>
                <a:spcPct val="100000"/>
              </a:lnSpc>
              <a:spcBef>
                <a:spcPts val="400"/>
              </a:spcBef>
              <a:defRPr sz="1200">
                <a:latin typeface="Arial"/>
                <a:ea typeface="Arial"/>
                <a:cs typeface="Arial"/>
                <a:sym typeface="Arial"/>
              </a:defRPr>
            </a:pPr>
            <a:r>
              <a:t>How many of you teach absolute value?</a:t>
            </a:r>
          </a:p>
          <a:p>
            <a:pPr defTabSz="914400">
              <a:lnSpc>
                <a:spcPct val="100000"/>
              </a:lnSpc>
              <a:spcBef>
                <a:spcPts val="400"/>
              </a:spcBef>
              <a:defRPr sz="1200">
                <a:latin typeface="Arial"/>
                <a:ea typeface="Arial"/>
                <a:cs typeface="Arial"/>
                <a:sym typeface="Arial"/>
              </a:defRPr>
            </a:pPr>
            <a:r>
              <a:t>How many of you teach Pythagorean Theorem?</a:t>
            </a:r>
          </a:p>
          <a:p>
            <a:pPr defTabSz="914400">
              <a:lnSpc>
                <a:spcPct val="100000"/>
              </a:lnSpc>
              <a:spcBef>
                <a:spcPts val="400"/>
              </a:spcBef>
              <a:defRPr sz="1200">
                <a:latin typeface="Arial"/>
                <a:ea typeface="Arial"/>
                <a:cs typeface="Arial"/>
                <a:sym typeface="Arial"/>
              </a:defRPr>
            </a:pPr>
            <a:r>
              <a:t>How many of you teach Distance Formula?</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 name="Shape 954"/>
          <p:cNvSpPr>
            <a:spLocks noGrp="1" noRot="1" noChangeAspect="1"/>
          </p:cNvSpPr>
          <p:nvPr>
            <p:ph type="sldImg"/>
          </p:nvPr>
        </p:nvSpPr>
        <p:spPr>
          <a:prstGeom prst="rect">
            <a:avLst/>
          </a:prstGeom>
        </p:spPr>
        <p:txBody>
          <a:bodyPr/>
          <a:lstStyle/>
          <a:p>
            <a:endParaRPr/>
          </a:p>
        </p:txBody>
      </p:sp>
      <p:sp>
        <p:nvSpPr>
          <p:cNvPr id="955" name="Shape 955"/>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r>
              <a:t>-Model how to share programs by copying link and submitting via Google Form</a:t>
            </a:r>
          </a:p>
          <a:p>
            <a:pPr defTabSz="914400">
              <a:lnSpc>
                <a:spcPct val="100000"/>
              </a:lnSpc>
              <a:spcBef>
                <a:spcPts val="400"/>
              </a:spcBef>
              <a:defRPr sz="1200">
                <a:latin typeface="Arial"/>
                <a:ea typeface="Arial"/>
                <a:cs typeface="Arial"/>
                <a:sym typeface="Arial"/>
              </a:defRPr>
            </a:pPr>
            <a:r>
              <a:t>-Model how to create a QR code, highlight email and social media</a:t>
            </a:r>
          </a:p>
          <a:p>
            <a:pPr defTabSz="914400">
              <a:lnSpc>
                <a:spcPct val="100000"/>
              </a:lnSpc>
              <a:spcBef>
                <a:spcPts val="400"/>
              </a:spcBef>
              <a:defRPr sz="1200">
                <a:latin typeface="Arial"/>
                <a:ea typeface="Arial"/>
                <a:cs typeface="Arial"/>
                <a:sym typeface="Arial"/>
              </a:defRPr>
            </a:pPr>
            <a:r>
              <a:t>-For ’tilt’ teachpack, have teachers save a different copy with the ‘tilt’ teachpack as best practice.</a:t>
            </a:r>
          </a:p>
          <a:p>
            <a:pPr defTabSz="914400">
              <a:lnSpc>
                <a:spcPct val="100000"/>
              </a:lnSpc>
              <a:spcBef>
                <a:spcPts val="400"/>
              </a:spcBef>
              <a:defRPr sz="1200">
                <a:latin typeface="Arial"/>
                <a:ea typeface="Arial"/>
                <a:cs typeface="Arial"/>
                <a:sym typeface="Arial"/>
              </a:defRPr>
            </a:pPr>
            <a:r>
              <a:t>-show teachers where ‘data structures’ resources are to get player moving in 2D</a:t>
            </a:r>
          </a:p>
          <a:p>
            <a:pPr marL="171450" indent="-171450" defTabSz="914400">
              <a:lnSpc>
                <a:spcPct val="100000"/>
              </a:lnSpc>
              <a:spcBef>
                <a:spcPts val="400"/>
              </a:spcBef>
              <a:buSzPct val="100000"/>
              <a:buChar char="-"/>
              <a:defRPr sz="1200">
                <a:latin typeface="Arial"/>
                <a:ea typeface="Arial"/>
                <a:cs typeface="Arial"/>
                <a:sym typeface="Arial"/>
              </a:defRPr>
            </a:pPr>
            <a:r>
              <a:t>Highlight ”How to Design Programs” textbook taught at Universities like Brown, WPI, and Northeastern</a:t>
            </a:r>
          </a:p>
          <a:p>
            <a:pPr marL="171450" indent="-171450" defTabSz="914400">
              <a:lnSpc>
                <a:spcPct val="100000"/>
              </a:lnSpc>
              <a:spcBef>
                <a:spcPts val="400"/>
              </a:spcBef>
              <a:buSzPct val="100000"/>
              <a:buChar char="-"/>
              <a:defRPr sz="1200">
                <a:latin typeface="Arial"/>
                <a:ea typeface="Arial"/>
                <a:cs typeface="Arial"/>
                <a:sym typeface="Arial"/>
              </a:defRPr>
            </a:pPr>
            <a:endParaRPr/>
          </a:p>
          <a:p>
            <a:pPr marL="171450" indent="-171450" defTabSz="914400">
              <a:lnSpc>
                <a:spcPct val="100000"/>
              </a:lnSpc>
              <a:spcBef>
                <a:spcPts val="400"/>
              </a:spcBef>
              <a:buSzPct val="100000"/>
              <a:buChar char="-"/>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 name="Shape 958"/>
          <p:cNvSpPr>
            <a:spLocks noGrp="1" noRot="1" noChangeAspect="1"/>
          </p:cNvSpPr>
          <p:nvPr>
            <p:ph type="sldImg"/>
          </p:nvPr>
        </p:nvSpPr>
        <p:spPr>
          <a:prstGeom prst="rect">
            <a:avLst/>
          </a:prstGeom>
        </p:spPr>
        <p:txBody>
          <a:bodyPr/>
          <a:lstStyle/>
          <a:p>
            <a:endParaRPr/>
          </a:p>
        </p:txBody>
      </p:sp>
      <p:sp>
        <p:nvSpPr>
          <p:cNvPr id="959" name="Shape 959"/>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Shape 306"/>
          <p:cNvSpPr>
            <a:spLocks noGrp="1" noRot="1" noChangeAspect="1"/>
          </p:cNvSpPr>
          <p:nvPr>
            <p:ph type="sldImg"/>
          </p:nvPr>
        </p:nvSpPr>
        <p:spPr>
          <a:prstGeom prst="rect">
            <a:avLst/>
          </a:prstGeom>
        </p:spPr>
        <p:txBody>
          <a:bodyPr/>
          <a:lstStyle/>
          <a:p>
            <a:endParaRPr/>
          </a:p>
        </p:txBody>
      </p:sp>
      <p:sp>
        <p:nvSpPr>
          <p:cNvPr id="307" name="Shape 307"/>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Update Freddy Krueger slide? Maybe new Pennywise from IT movie?</a:t>
            </a:r>
          </a:p>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r>
              <a:t>-Unfortunately, Algebra scares the hell out of most americans!</a:t>
            </a:r>
          </a:p>
          <a:p>
            <a:pPr defTabSz="914400">
              <a:lnSpc>
                <a:spcPct val="100000"/>
              </a:lnSpc>
              <a:spcBef>
                <a:spcPts val="400"/>
              </a:spcBef>
              <a:defRPr sz="1200">
                <a:latin typeface="Arial"/>
                <a:ea typeface="Arial"/>
                <a:cs typeface="Arial"/>
                <a:sym typeface="Arial"/>
              </a:defRPr>
            </a:pPr>
            <a:r>
              <a:t>-Students and Teachers have math anxiety or Math Trauma(Jo Boaler) research</a:t>
            </a:r>
          </a:p>
          <a:p>
            <a:pPr defTabSz="914400">
              <a:lnSpc>
                <a:spcPct val="100000"/>
              </a:lnSpc>
              <a:spcBef>
                <a:spcPts val="400"/>
              </a:spcBef>
              <a:defRPr sz="1200">
                <a:latin typeface="Arial"/>
                <a:ea typeface="Arial"/>
                <a:cs typeface="Arial"/>
                <a:sym typeface="Arial"/>
              </a:defRPr>
            </a:pPr>
            <a:r>
              <a:t>-</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a:p>
            <a:pPr defTabSz="914400">
              <a:lnSpc>
                <a:spcPct val="100000"/>
              </a:lnSpc>
              <a:spcBef>
                <a:spcPts val="400"/>
              </a:spcBef>
              <a:defRPr sz="1200">
                <a:latin typeface="Arial"/>
                <a:ea typeface="Arial"/>
                <a:cs typeface="Arial"/>
                <a:sym typeface="Arial"/>
              </a:defRPr>
            </a:pPr>
            <a:r>
              <a:t>Why do we have a national </a:t>
            </a:r>
            <a:r>
              <a:rPr i="1"/>
              <a:t>fear</a:t>
            </a:r>
            <a:r>
              <a:t> of algebra? To understand, we need to think about how math is taught to young students</a:t>
            </a:r>
          </a:p>
          <a:p>
            <a:pPr defTabSz="914400">
              <a:lnSpc>
                <a:spcPct val="100000"/>
              </a:lnSpc>
              <a:spcBef>
                <a:spcPts val="400"/>
              </a:spcBef>
              <a:defRPr sz="1200">
                <a:latin typeface="Arial"/>
                <a:ea typeface="Arial"/>
                <a:cs typeface="Arial"/>
                <a:sym typeface="Arial"/>
              </a:defRPr>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 name="Shape 965"/>
          <p:cNvSpPr>
            <a:spLocks noGrp="1" noRot="1" noChangeAspect="1"/>
          </p:cNvSpPr>
          <p:nvPr>
            <p:ph type="sldImg"/>
          </p:nvPr>
        </p:nvSpPr>
        <p:spPr>
          <a:prstGeom prst="rect">
            <a:avLst/>
          </a:prstGeom>
        </p:spPr>
        <p:txBody>
          <a:bodyPr/>
          <a:lstStyle/>
          <a:p>
            <a:endParaRPr/>
          </a:p>
        </p:txBody>
      </p:sp>
      <p:sp>
        <p:nvSpPr>
          <p:cNvPr id="966" name="Shape 966"/>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rPr i="1"/>
              <a:t>What’s different for pre-algebra and earlier?</a:t>
            </a:r>
          </a:p>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 name="Shape 972"/>
          <p:cNvSpPr>
            <a:spLocks noGrp="1" noRot="1" noChangeAspect="1"/>
          </p:cNvSpPr>
          <p:nvPr>
            <p:ph type="sldImg"/>
          </p:nvPr>
        </p:nvSpPr>
        <p:spPr>
          <a:prstGeom prst="rect">
            <a:avLst/>
          </a:prstGeom>
        </p:spPr>
        <p:txBody>
          <a:bodyPr/>
          <a:lstStyle/>
          <a:p>
            <a:endParaRPr/>
          </a:p>
        </p:txBody>
      </p:sp>
      <p:sp>
        <p:nvSpPr>
          <p:cNvPr id="973" name="Shape 973"/>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100 Days devoted to material that Bootstrap Covers</a:t>
            </a:r>
          </a:p>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 name="Shape 978"/>
          <p:cNvSpPr>
            <a:spLocks noGrp="1" noRot="1" noChangeAspect="1"/>
          </p:cNvSpPr>
          <p:nvPr>
            <p:ph type="sldImg"/>
          </p:nvPr>
        </p:nvSpPr>
        <p:spPr>
          <a:prstGeom prst="rect">
            <a:avLst/>
          </a:prstGeom>
        </p:spPr>
        <p:txBody>
          <a:bodyPr/>
          <a:lstStyle/>
          <a:p>
            <a:endParaRPr/>
          </a:p>
        </p:txBody>
      </p:sp>
      <p:sp>
        <p:nvSpPr>
          <p:cNvPr id="979" name="Shape 979"/>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4" name="Shape 984"/>
          <p:cNvSpPr>
            <a:spLocks noGrp="1" noRot="1" noChangeAspect="1"/>
          </p:cNvSpPr>
          <p:nvPr>
            <p:ph type="sldImg"/>
          </p:nvPr>
        </p:nvSpPr>
        <p:spPr>
          <a:prstGeom prst="rect">
            <a:avLst/>
          </a:prstGeom>
        </p:spPr>
        <p:txBody>
          <a:bodyPr/>
          <a:lstStyle/>
          <a:p>
            <a:endParaRPr/>
          </a:p>
        </p:txBody>
      </p:sp>
      <p:sp>
        <p:nvSpPr>
          <p:cNvPr id="985" name="Shape 985"/>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 name="Shape 1004"/>
          <p:cNvSpPr>
            <a:spLocks noGrp="1" noRot="1" noChangeAspect="1"/>
          </p:cNvSpPr>
          <p:nvPr>
            <p:ph type="sldImg"/>
          </p:nvPr>
        </p:nvSpPr>
        <p:spPr>
          <a:prstGeom prst="rect">
            <a:avLst/>
          </a:prstGeom>
        </p:spPr>
        <p:txBody>
          <a:bodyPr/>
          <a:lstStyle/>
          <a:p>
            <a:endParaRPr/>
          </a:p>
        </p:txBody>
      </p:sp>
      <p:sp>
        <p:nvSpPr>
          <p:cNvPr id="1005" name="Shape 1005"/>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This is just one part of a multi-facet pathway that we at Bootstrap have created. Bootstrap:Physics allows your physics teacher to integrate computing into a standard HS Physics class, and Bootstrap:Reactive allows your students to go deeper into CS by </a:t>
            </a:r>
            <a:r>
              <a:rPr i="1"/>
              <a:t>building on –</a:t>
            </a:r>
            <a:r>
              <a:t> rather than throwing away – what they’ve learned. But there’s also a new trend in CS, which is taking over universities and the corporate world: </a:t>
            </a:r>
            <a:r>
              <a:rPr b="1"/>
              <a:t>Data Science</a:t>
            </a:r>
            <a:r>
              <a:rPr b="1" i="1"/>
              <a:t>. </a:t>
            </a:r>
            <a:r>
              <a:t>Here are just a few screenshots of major institutions that are pushing for Data Science. And now…Bootstrap is offering an introductory Data Science module for </a:t>
            </a:r>
            <a:r>
              <a:rPr i="1"/>
              <a:t>middle or high school</a:t>
            </a:r>
            <a:r>
              <a:t>, which requires no computing background!</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 name="Shape 1019"/>
          <p:cNvSpPr>
            <a:spLocks noGrp="1" noRot="1" noChangeAspect="1"/>
          </p:cNvSpPr>
          <p:nvPr>
            <p:ph type="sldImg"/>
          </p:nvPr>
        </p:nvSpPr>
        <p:spPr>
          <a:prstGeom prst="rect">
            <a:avLst/>
          </a:prstGeom>
        </p:spPr>
        <p:txBody>
          <a:bodyPr/>
          <a:lstStyle/>
          <a:p>
            <a:endParaRPr/>
          </a:p>
        </p:txBody>
      </p:sp>
      <p:sp>
        <p:nvSpPr>
          <p:cNvPr id="1020" name="Shape 1020"/>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Shape 1026"/>
          <p:cNvSpPr>
            <a:spLocks noGrp="1" noRot="1" noChangeAspect="1"/>
          </p:cNvSpPr>
          <p:nvPr>
            <p:ph type="sldImg"/>
          </p:nvPr>
        </p:nvSpPr>
        <p:spPr>
          <a:prstGeom prst="rect">
            <a:avLst/>
          </a:prstGeom>
        </p:spPr>
        <p:txBody>
          <a:bodyPr/>
          <a:lstStyle/>
          <a:p>
            <a:endParaRPr/>
          </a:p>
        </p:txBody>
      </p:sp>
      <p:sp>
        <p:nvSpPr>
          <p:cNvPr id="1027" name="Shape 1027"/>
          <p:cNvSpPr>
            <a:spLocks noGrp="1"/>
          </p:cNvSpPr>
          <p:nvPr>
            <p:ph type="body" sz="quarter" idx="1"/>
          </p:nvPr>
        </p:nvSpPr>
        <p:spPr>
          <a:prstGeom prst="rect">
            <a:avLst/>
          </a:prstGeom>
        </p:spPr>
        <p:txBody>
          <a:bodyPr/>
          <a:lstStyle>
            <a:lvl1pPr defTabSz="914400">
              <a:lnSpc>
                <a:spcPct val="100000"/>
              </a:lnSpc>
              <a:spcBef>
                <a:spcPts val="400"/>
              </a:spcBef>
              <a:defRPr sz="1200">
                <a:latin typeface="Arial"/>
                <a:ea typeface="Arial"/>
                <a:cs typeface="Arial"/>
                <a:sym typeface="Arial"/>
              </a:defRPr>
            </a:lvl1pPr>
          </a:lstStyle>
          <a:p>
            <a:r>
              <a:t>Use this slide as background for the Group Photo</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Shape 1030"/>
          <p:cNvSpPr>
            <a:spLocks noGrp="1" noRot="1" noChangeAspect="1"/>
          </p:cNvSpPr>
          <p:nvPr>
            <p:ph type="sldImg"/>
          </p:nvPr>
        </p:nvSpPr>
        <p:spPr>
          <a:prstGeom prst="rect">
            <a:avLst/>
          </a:prstGeom>
        </p:spPr>
        <p:txBody>
          <a:bodyPr/>
          <a:lstStyle/>
          <a:p>
            <a:endParaRPr/>
          </a:p>
        </p:txBody>
      </p:sp>
      <p:sp>
        <p:nvSpPr>
          <p:cNvPr id="1031" name="Shape 1031"/>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Shape 326"/>
          <p:cNvSpPr>
            <a:spLocks noGrp="1" noRot="1" noChangeAspect="1"/>
          </p:cNvSpPr>
          <p:nvPr>
            <p:ph type="sldImg"/>
          </p:nvPr>
        </p:nvSpPr>
        <p:spPr>
          <a:prstGeom prst="rect">
            <a:avLst/>
          </a:prstGeom>
        </p:spPr>
        <p:txBody>
          <a:bodyPr/>
          <a:lstStyle/>
          <a:p>
            <a:endParaRPr/>
          </a:p>
        </p:txBody>
      </p:sp>
      <p:sp>
        <p:nvSpPr>
          <p:cNvPr id="327" name="Shape 327"/>
          <p:cNvSpPr>
            <a:spLocks noGrp="1"/>
          </p:cNvSpPr>
          <p:nvPr>
            <p:ph type="body" sz="quarter" idx="1"/>
          </p:nvPr>
        </p:nvSpPr>
        <p:spPr>
          <a:prstGeom prst="rect">
            <a:avLst/>
          </a:prstGeom>
        </p:spPr>
        <p:txBody>
          <a:bodyPr/>
          <a:lstStyle/>
          <a:p>
            <a:pPr defTabSz="914400">
              <a:lnSpc>
                <a:spcPct val="100000"/>
              </a:lnSpc>
              <a:spcBef>
                <a:spcPts val="300"/>
              </a:spcBef>
              <a:defRPr sz="1200">
                <a:latin typeface="Arial"/>
                <a:ea typeface="Arial"/>
                <a:cs typeface="Arial"/>
                <a:sym typeface="Arial"/>
              </a:defRPr>
            </a:pPr>
            <a:r>
              <a:rPr sz="1100"/>
              <a:t>KEY POINTS</a:t>
            </a:r>
          </a:p>
          <a:p>
            <a:pPr defTabSz="914400">
              <a:lnSpc>
                <a:spcPct val="100000"/>
              </a:lnSpc>
              <a:spcBef>
                <a:spcPts val="300"/>
              </a:spcBef>
              <a:defRPr sz="1200">
                <a:latin typeface="Arial"/>
                <a:ea typeface="Arial"/>
                <a:cs typeface="Arial"/>
                <a:sym typeface="Arial"/>
              </a:defRPr>
            </a:pPr>
            <a:r>
              <a:rPr sz="1100"/>
              <a:t>-When you’re 7 or 8 </a:t>
            </a:r>
            <a:r>
              <a:rPr sz="1100">
                <a:latin typeface="Wingdings"/>
                <a:ea typeface="Wingdings"/>
                <a:cs typeface="Wingdings"/>
                <a:sym typeface="Wingdings"/>
              </a:rPr>
              <a:t> </a:t>
            </a:r>
            <a:r>
              <a:rPr sz="1100"/>
              <a:t>4 + 2  “What’s the answer?”</a:t>
            </a:r>
          </a:p>
          <a:p>
            <a:pPr defTabSz="914400">
              <a:lnSpc>
                <a:spcPct val="100000"/>
              </a:lnSpc>
              <a:spcBef>
                <a:spcPts val="300"/>
              </a:spcBef>
              <a:defRPr sz="1200">
                <a:latin typeface="Arial"/>
                <a:ea typeface="Arial"/>
                <a:cs typeface="Arial"/>
                <a:sym typeface="Arial"/>
              </a:defRPr>
            </a:pPr>
            <a:r>
              <a:rPr sz="1100"/>
              <a:t>-When you’re a little older  </a:t>
            </a:r>
            <a:r>
              <a:rPr sz="1100">
                <a:latin typeface="Wingdings"/>
                <a:ea typeface="Wingdings"/>
                <a:cs typeface="Wingdings"/>
                <a:sym typeface="Wingdings"/>
              </a:rPr>
              <a:t> </a:t>
            </a:r>
            <a:r>
              <a:rPr sz="1100"/>
              <a:t>6 = _ + 2  “What’s the answer?”</a:t>
            </a:r>
          </a:p>
          <a:p>
            <a:pPr marL="157162" indent="-157162" defTabSz="914400">
              <a:lnSpc>
                <a:spcPct val="100000"/>
              </a:lnSpc>
              <a:spcBef>
                <a:spcPts val="300"/>
              </a:spcBef>
              <a:buSzPct val="100000"/>
              <a:buChar char="-"/>
              <a:defRPr sz="1200">
                <a:latin typeface="Arial"/>
                <a:ea typeface="Arial"/>
                <a:cs typeface="Arial"/>
                <a:sym typeface="Arial"/>
              </a:defRPr>
            </a:pPr>
            <a:r>
              <a:rPr sz="1100"/>
              <a:t>Pre-Algebra </a:t>
            </a:r>
            <a:r>
              <a:rPr sz="1100">
                <a:latin typeface="Wingdings"/>
                <a:ea typeface="Wingdings"/>
                <a:cs typeface="Wingdings"/>
                <a:sym typeface="Wingdings"/>
              </a:rPr>
              <a:t> </a:t>
            </a:r>
            <a:r>
              <a:rPr sz="1100"/>
              <a:t>6 = x + 2    “What’s the answer?”</a:t>
            </a:r>
          </a:p>
          <a:p>
            <a:pPr marL="157162" indent="-157162" defTabSz="914400">
              <a:lnSpc>
                <a:spcPct val="100000"/>
              </a:lnSpc>
              <a:spcBef>
                <a:spcPts val="300"/>
              </a:spcBef>
              <a:buSzPct val="100000"/>
              <a:buChar char="-"/>
              <a:defRPr sz="1200">
                <a:latin typeface="Arial"/>
                <a:ea typeface="Arial"/>
                <a:cs typeface="Arial"/>
                <a:sym typeface="Arial"/>
              </a:defRPr>
            </a:pPr>
            <a:r>
              <a:rPr sz="1100"/>
              <a:t>Structure has changed but process remains the same</a:t>
            </a:r>
          </a:p>
          <a:p>
            <a:pPr marL="157162" indent="-157162" defTabSz="914400">
              <a:lnSpc>
                <a:spcPct val="100000"/>
              </a:lnSpc>
              <a:spcBef>
                <a:spcPts val="300"/>
              </a:spcBef>
              <a:buSzPct val="100000"/>
              <a:buChar char="-"/>
              <a:defRPr sz="1200">
                <a:latin typeface="Arial"/>
                <a:ea typeface="Arial"/>
                <a:cs typeface="Arial"/>
                <a:sym typeface="Arial"/>
              </a:defRPr>
            </a:pPr>
            <a:r>
              <a:rPr sz="1100"/>
              <a:t>Then in Algebra, EVERYTHING has changed.   f(x) = x + 2  “What’s the Answer?”</a:t>
            </a:r>
          </a:p>
          <a:p>
            <a:pPr marL="171450" indent="-171450" defTabSz="914400">
              <a:lnSpc>
                <a:spcPct val="100000"/>
              </a:lnSpc>
              <a:spcBef>
                <a:spcPts val="400"/>
              </a:spcBef>
              <a:buSzPct val="100000"/>
              <a:buChar char="-"/>
              <a:defRPr sz="1200">
                <a:latin typeface="Arial"/>
                <a:ea typeface="Arial"/>
                <a:cs typeface="Arial"/>
                <a:sym typeface="Arial"/>
              </a:defRPr>
            </a:pPr>
            <a:r>
              <a:t>Object - Process duality problem</a:t>
            </a:r>
          </a:p>
          <a:p>
            <a:pPr marL="171450" indent="-171450" defTabSz="914400">
              <a:lnSpc>
                <a:spcPct val="100000"/>
              </a:lnSpc>
              <a:spcBef>
                <a:spcPts val="400"/>
              </a:spcBef>
              <a:buSzPct val="100000"/>
              <a:buChar char="-"/>
              <a:defRPr sz="1200">
                <a:latin typeface="Arial"/>
                <a:ea typeface="Arial"/>
                <a:cs typeface="Arial"/>
                <a:sym typeface="Arial"/>
              </a:defRPr>
            </a:pPr>
            <a:r>
              <a:t>Other problem is seeing/visualizing the representation of functions</a:t>
            </a:r>
            <a:endParaRPr sz="1100"/>
          </a:p>
          <a:p>
            <a:pPr defTabSz="914400">
              <a:lnSpc>
                <a:spcPct val="100000"/>
              </a:lnSpc>
              <a:spcBef>
                <a:spcPts val="300"/>
              </a:spcBef>
              <a:defRPr sz="1200">
                <a:latin typeface="Arial"/>
                <a:ea typeface="Arial"/>
                <a:cs typeface="Arial"/>
                <a:sym typeface="Arial"/>
              </a:defRPr>
            </a:pPr>
            <a:r>
              <a:rPr sz="1100"/>
              <a:t>MATH CONNECTIONS</a:t>
            </a:r>
          </a:p>
          <a:p>
            <a:pPr defTabSz="914400">
              <a:lnSpc>
                <a:spcPct val="100000"/>
              </a:lnSpc>
              <a:spcBef>
                <a:spcPts val="400"/>
              </a:spcBef>
              <a:defRPr sz="1200">
                <a:latin typeface="Arial"/>
                <a:ea typeface="Arial"/>
                <a:cs typeface="Arial"/>
                <a:sym typeface="Arial"/>
              </a:defRPr>
            </a:pPr>
            <a:endParaRPr sz="1100"/>
          </a:p>
          <a:p>
            <a:pPr defTabSz="914400">
              <a:lnSpc>
                <a:spcPct val="100000"/>
              </a:lnSpc>
              <a:spcBef>
                <a:spcPts val="300"/>
              </a:spcBef>
              <a:defRPr sz="1200">
                <a:latin typeface="Arial"/>
                <a:ea typeface="Arial"/>
                <a:cs typeface="Arial"/>
                <a:sym typeface="Arial"/>
              </a:defRPr>
            </a:pPr>
            <a:r>
              <a:rPr sz="1100"/>
              <a:t>POWERFUL QUOTES/PHRASES</a:t>
            </a:r>
          </a:p>
          <a:p>
            <a:pPr defTabSz="914400">
              <a:lnSpc>
                <a:spcPct val="100000"/>
              </a:lnSpc>
              <a:spcBef>
                <a:spcPts val="400"/>
              </a:spcBef>
              <a:defRPr sz="1200">
                <a:latin typeface="Arial"/>
                <a:ea typeface="Arial"/>
                <a:cs typeface="Arial"/>
                <a:sym typeface="Arial"/>
              </a:defRPr>
            </a:pPr>
            <a:r>
              <a:rPr sz="1100"/>
              <a:t>-</a:t>
            </a:r>
            <a:r>
              <a:t>At age 13 or 14, students have done thousands of math problems, and every single one has given them one goal: get the answer. But there is no answer here, there's not even a question. This is the first huge cognitive hurdle for kids: we're no longer talking about math as a process anymore, now we’re talking about functions: objects, with their own properties. When they reach algebra, math hasn't just gotten harder, math completely changed! We’re no longer asking students “what is the answer?” We’re asking questions like “Is this function linear? Is it exponential?” A HUGE change from the way math has been taught before now.  Object - Process duality problem.</a:t>
            </a:r>
            <a:endParaRPr sz="1100"/>
          </a:p>
          <a:p>
            <a:pPr defTabSz="914400">
              <a:lnSpc>
                <a:spcPct val="100000"/>
              </a:lnSpc>
              <a:spcBef>
                <a:spcPts val="400"/>
              </a:spcBef>
              <a:defRPr sz="1200">
                <a:latin typeface="Arial"/>
                <a:ea typeface="Arial"/>
                <a:cs typeface="Arial"/>
                <a:sym typeface="Arial"/>
              </a:defRPr>
            </a:pPr>
            <a:br>
              <a:rPr sz="1100"/>
            </a:br>
            <a:r>
              <a:t>Which one of these is “the real function”? They all are! These functions as objects have multiple representations, and the second largest challenge in algebra is realizing how they are all connected. Each representation takes a while to learn, and adding that they are connected - involves even more time</a:t>
            </a:r>
            <a:endParaRPr sz="1100"/>
          </a:p>
          <a:p>
            <a:pPr defTabSz="914400">
              <a:lnSpc>
                <a:spcPct val="100000"/>
              </a:lnSpc>
              <a:spcBef>
                <a:spcPts val="300"/>
              </a:spcBef>
              <a:defRPr sz="1200">
                <a:latin typeface="Arial"/>
                <a:ea typeface="Arial"/>
                <a:cs typeface="Arial"/>
                <a:sym typeface="Arial"/>
              </a:defRPr>
            </a:pPr>
            <a:br>
              <a:rPr sz="1100"/>
            </a:br>
            <a:endParaRPr sz="11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Shape 335"/>
          <p:cNvSpPr>
            <a:spLocks noGrp="1" noRot="1" noChangeAspect="1"/>
          </p:cNvSpPr>
          <p:nvPr>
            <p:ph type="sldImg"/>
          </p:nvPr>
        </p:nvSpPr>
        <p:spPr>
          <a:prstGeom prst="rect">
            <a:avLst/>
          </a:prstGeom>
        </p:spPr>
        <p:txBody>
          <a:bodyPr/>
          <a:lstStyle/>
          <a:p>
            <a:endParaRPr/>
          </a:p>
        </p:txBody>
      </p:sp>
      <p:sp>
        <p:nvSpPr>
          <p:cNvPr id="336" name="Shape 336"/>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r>
              <a:t>-Demonstrate different representations of functions</a:t>
            </a:r>
          </a:p>
          <a:p>
            <a:pPr defTabSz="914400">
              <a:lnSpc>
                <a:spcPct val="100000"/>
              </a:lnSpc>
              <a:spcBef>
                <a:spcPts val="400"/>
              </a:spcBef>
              <a:defRPr sz="1200">
                <a:latin typeface="Arial"/>
                <a:ea typeface="Arial"/>
                <a:cs typeface="Arial"/>
                <a:sym typeface="Arial"/>
              </a:defRPr>
            </a:pPr>
            <a:r>
              <a:t>-Activity: Raise your hands when you can tell me how many roots the function “f” has?</a:t>
            </a:r>
          </a:p>
          <a:p>
            <a:pPr defTabSz="914400">
              <a:lnSpc>
                <a:spcPct val="100000"/>
              </a:lnSpc>
              <a:spcBef>
                <a:spcPts val="400"/>
              </a:spcBef>
              <a:defRPr sz="1200">
                <a:latin typeface="Arial"/>
                <a:ea typeface="Arial"/>
                <a:cs typeface="Arial"/>
                <a:sym typeface="Arial"/>
              </a:defRPr>
            </a:pPr>
            <a:r>
              <a:t>-Input/Output Table(pause), Symbol Notation(pause) and a Graph</a:t>
            </a:r>
          </a:p>
          <a:p>
            <a:pPr marL="171450" indent="-171450" defTabSz="914400">
              <a:lnSpc>
                <a:spcPct val="100000"/>
              </a:lnSpc>
              <a:spcBef>
                <a:spcPts val="400"/>
              </a:spcBef>
              <a:buSzPct val="100000"/>
              <a:buChar char="-"/>
              <a:defRPr sz="1200">
                <a:latin typeface="Arial"/>
                <a:ea typeface="Arial"/>
                <a:cs typeface="Arial"/>
                <a:sym typeface="Arial"/>
              </a:defRPr>
            </a:pPr>
            <a:r>
              <a:t>Many students don't think of the graph</a:t>
            </a:r>
            <a:r>
              <a:rPr b="1"/>
              <a:t> as</a:t>
            </a:r>
            <a:r>
              <a:t> the function- the graph is what a function</a:t>
            </a:r>
            <a:r>
              <a:rPr b="1"/>
              <a:t> draws</a:t>
            </a:r>
            <a:r>
              <a:t>. they want the "real" function, usually symbol notation</a:t>
            </a:r>
          </a:p>
          <a:p>
            <a:pPr marL="171450" indent="-171450" defTabSz="914400">
              <a:lnSpc>
                <a:spcPct val="100000"/>
              </a:lnSpc>
              <a:spcBef>
                <a:spcPts val="400"/>
              </a:spcBef>
              <a:buSzPct val="100000"/>
              <a:buChar char="-"/>
              <a:defRPr sz="1200">
                <a:latin typeface="Arial"/>
                <a:ea typeface="Arial"/>
                <a:cs typeface="Arial"/>
                <a:sym typeface="Arial"/>
              </a:defRPr>
            </a:pPr>
            <a:r>
              <a:t>Struggling Students? They'll typically see this, and pull out some paper and start making an input/output table.</a:t>
            </a:r>
          </a:p>
          <a:p>
            <a:pPr marL="171450" indent="-171450" defTabSz="914400">
              <a:lnSpc>
                <a:spcPct val="100000"/>
              </a:lnSpc>
              <a:spcBef>
                <a:spcPts val="400"/>
              </a:spcBef>
              <a:buSzPct val="100000"/>
              <a:buChar char="-"/>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So what's the problem with this, if you're trying to find out how many roots f has?  For any finite number of points, there is an infinite number of functions that go through those points. A student </a:t>
            </a:r>
            <a:r>
              <a:rPr i="1"/>
              <a:t>can't</a:t>
            </a:r>
            <a:r>
              <a:t> know how many roots f has with just an input/output table. With this representation, the question isn't just hard, </a:t>
            </a:r>
            <a:r>
              <a:rPr i="1"/>
              <a:t>it's impossible</a:t>
            </a:r>
            <a:r>
              <a:t>. Which is why….</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a:spLocks noGrp="1" noRot="1" noChangeAspect="1"/>
          </p:cNvSpPr>
          <p:nvPr>
            <p:ph type="sldImg"/>
          </p:nvPr>
        </p:nvSpPr>
        <p:spPr>
          <a:prstGeom prst="rect">
            <a:avLst/>
          </a:prstGeom>
        </p:spPr>
        <p:txBody>
          <a:bodyPr/>
          <a:lstStyle/>
          <a:p>
            <a:endParaRPr/>
          </a:p>
        </p:txBody>
      </p:sp>
      <p:sp>
        <p:nvSpPr>
          <p:cNvPr id="340" name="Shape 340"/>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a:p>
            <a:pPr defTabSz="914400">
              <a:lnSpc>
                <a:spcPct val="100000"/>
              </a:lnSpc>
              <a:spcBef>
                <a:spcPts val="400"/>
              </a:spcBef>
              <a:defRPr sz="1200">
                <a:latin typeface="Arial"/>
                <a:ea typeface="Arial"/>
                <a:cs typeface="Arial"/>
                <a:sym typeface="Arial"/>
              </a:defRPr>
            </a:pPr>
            <a:br/>
            <a:r>
              <a:t>In Bootstrap, our first goal is to make functions and their representations </a:t>
            </a:r>
            <a:r>
              <a:rPr i="1"/>
              <a:t>concrete and connected </a:t>
            </a:r>
            <a:r>
              <a:t>in students’ minds. And this isn't a new idea: The National Council of Teachers of Mathematics has been saying this for years. The common core standards for math is all over this! We know how to help students who are struggling in algebra. </a:t>
            </a:r>
          </a:p>
          <a:p>
            <a:pPr defTabSz="914400">
              <a:lnSpc>
                <a:spcPct val="100000"/>
              </a:lnSpc>
              <a:spcBef>
                <a:spcPts val="400"/>
              </a:spcBef>
              <a:defRPr sz="1200">
                <a:latin typeface="Arial"/>
                <a:ea typeface="Arial"/>
                <a:cs typeface="Arial"/>
                <a:sym typeface="Arial"/>
              </a:defRPr>
            </a:pPr>
            <a:b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2.jpe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pic>
        <p:nvPicPr>
          <p:cNvPr id="16" name="bootstrap-22.jpg" descr="bootstrap-22.jpg"/>
          <p:cNvPicPr>
            <a:picLocks noChangeAspect="1"/>
          </p:cNvPicPr>
          <p:nvPr/>
        </p:nvPicPr>
        <p:blipFill>
          <a:blip r:embed="rId2">
            <a:extLst/>
          </a:blip>
          <a:stretch>
            <a:fillRect/>
          </a:stretch>
        </p:blipFill>
        <p:spPr>
          <a:xfrm>
            <a:off x="364" y="0"/>
            <a:ext cx="9143636" cy="5943600"/>
          </a:xfrm>
          <a:prstGeom prst="rect">
            <a:avLst/>
          </a:prstGeom>
          <a:ln w="12700">
            <a:miter lim="400000"/>
          </a:ln>
        </p:spPr>
      </p:pic>
      <p:pic>
        <p:nvPicPr>
          <p:cNvPr id="17" name="Bootstrap Logo-01.png" descr="Bootstrap Logo-01.png"/>
          <p:cNvPicPr>
            <a:picLocks noChangeAspect="1"/>
          </p:cNvPicPr>
          <p:nvPr/>
        </p:nvPicPr>
        <p:blipFill>
          <a:blip r:embed="rId3">
            <a:extLst/>
          </a:blip>
          <a:stretch>
            <a:fillRect/>
          </a:stretch>
        </p:blipFill>
        <p:spPr>
          <a:xfrm>
            <a:off x="152400" y="5105400"/>
            <a:ext cx="1524000" cy="1524000"/>
          </a:xfrm>
          <a:prstGeom prst="rect">
            <a:avLst/>
          </a:prstGeom>
          <a:ln w="12700">
            <a:miter lim="400000"/>
          </a:ln>
        </p:spPr>
      </p:pic>
      <p:sp>
        <p:nvSpPr>
          <p:cNvPr id="18" name="Title Text"/>
          <p:cNvSpPr txBox="1">
            <a:spLocks noGrp="1"/>
          </p:cNvSpPr>
          <p:nvPr>
            <p:ph type="title"/>
          </p:nvPr>
        </p:nvSpPr>
        <p:spPr>
          <a:xfrm>
            <a:off x="228600" y="5486400"/>
            <a:ext cx="8686800" cy="1184825"/>
          </a:xfrm>
          <a:prstGeom prst="rect">
            <a:avLst/>
          </a:prstGeom>
        </p:spPr>
        <p:txBody>
          <a:bodyPr anchor="t">
            <a:noAutofit/>
          </a:bodyPr>
          <a:lstStyle>
            <a:lvl1pPr>
              <a:defRPr sz="5400"/>
            </a:lvl1pPr>
          </a:lstStyle>
          <a:p>
            <a:r>
              <a:t>Title Text</a:t>
            </a:r>
          </a:p>
        </p:txBody>
      </p:sp>
      <p:pic>
        <p:nvPicPr>
          <p:cNvPr id="19" name="bootstrap-22.jpg" descr="bootstrap-22.jpg"/>
          <p:cNvPicPr>
            <a:picLocks noChangeAspect="1"/>
          </p:cNvPicPr>
          <p:nvPr/>
        </p:nvPicPr>
        <p:blipFill>
          <a:blip r:embed="rId4">
            <a:extLst/>
          </a:blip>
          <a:stretch>
            <a:fillRect/>
          </a:stretch>
        </p:blipFill>
        <p:spPr>
          <a:xfrm>
            <a:off x="364" y="0"/>
            <a:ext cx="9143636" cy="5943600"/>
          </a:xfrm>
          <a:prstGeom prst="rect">
            <a:avLst/>
          </a:prstGeom>
          <a:ln w="12700">
            <a:miter lim="400000"/>
          </a:ln>
        </p:spPr>
      </p:pic>
      <p:pic>
        <p:nvPicPr>
          <p:cNvPr id="20" name="image7.png" descr="image7.png"/>
          <p:cNvPicPr>
            <a:picLocks noChangeAspect="1"/>
          </p:cNvPicPr>
          <p:nvPr/>
        </p:nvPicPr>
        <p:blipFill>
          <a:blip r:embed="rId5">
            <a:extLst/>
          </a:blip>
          <a:stretch>
            <a:fillRect/>
          </a:stretch>
        </p:blipFill>
        <p:spPr>
          <a:xfrm>
            <a:off x="76200" y="5235575"/>
            <a:ext cx="1414463" cy="1416050"/>
          </a:xfrm>
          <a:prstGeom prst="rect">
            <a:avLst/>
          </a:prstGeom>
          <a:ln w="12700">
            <a:miter lim="400000"/>
          </a:ln>
        </p:spPr>
      </p:pic>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8_Section Header">
    <p:spTree>
      <p:nvGrpSpPr>
        <p:cNvPr id="1" name=""/>
        <p:cNvGrpSpPr/>
        <p:nvPr/>
      </p:nvGrpSpPr>
      <p:grpSpPr>
        <a:xfrm>
          <a:off x="0" y="0"/>
          <a:ext cx="0" cy="0"/>
          <a:chOff x="0" y="0"/>
          <a:chExt cx="0" cy="0"/>
        </a:xfrm>
      </p:grpSpPr>
      <p:pic>
        <p:nvPicPr>
          <p:cNvPr id="120" name="image16.jpeg" descr="image16.jpeg"/>
          <p:cNvPicPr>
            <a:picLocks noChangeAspect="1"/>
          </p:cNvPicPr>
          <p:nvPr/>
        </p:nvPicPr>
        <p:blipFill>
          <a:blip r:embed="rId2">
            <a:extLst/>
          </a:blip>
          <a:stretch>
            <a:fillRect/>
          </a:stretch>
        </p:blipFill>
        <p:spPr>
          <a:xfrm>
            <a:off x="1587" y="0"/>
            <a:ext cx="9140826" cy="6096000"/>
          </a:xfrm>
          <a:prstGeom prst="rect">
            <a:avLst/>
          </a:prstGeom>
          <a:ln w="12700">
            <a:miter lim="400000"/>
          </a:ln>
        </p:spPr>
      </p:pic>
      <p:pic>
        <p:nvPicPr>
          <p:cNvPr id="121" name="Bootstrap Logo-01.png" descr="Bootstrap Logo-01.png"/>
          <p:cNvPicPr>
            <a:picLocks noChangeAspect="1"/>
          </p:cNvPicPr>
          <p:nvPr/>
        </p:nvPicPr>
        <p:blipFill>
          <a:blip r:embed="rId3">
            <a:extLst/>
          </a:blip>
          <a:stretch>
            <a:fillRect/>
          </a:stretch>
        </p:blipFill>
        <p:spPr>
          <a:xfrm>
            <a:off x="152400" y="5105400"/>
            <a:ext cx="1524000" cy="1524000"/>
          </a:xfrm>
          <a:prstGeom prst="rect">
            <a:avLst/>
          </a:prstGeom>
          <a:ln w="12700">
            <a:miter lim="400000"/>
          </a:ln>
        </p:spPr>
      </p:pic>
      <p:sp>
        <p:nvSpPr>
          <p:cNvPr id="122" name="Title Text"/>
          <p:cNvSpPr txBox="1">
            <a:spLocks noGrp="1"/>
          </p:cNvSpPr>
          <p:nvPr>
            <p:ph type="title"/>
          </p:nvPr>
        </p:nvSpPr>
        <p:spPr>
          <a:xfrm>
            <a:off x="228600" y="5486400"/>
            <a:ext cx="8686800" cy="1184825"/>
          </a:xfrm>
          <a:prstGeom prst="rect">
            <a:avLst/>
          </a:prstGeom>
        </p:spPr>
        <p:txBody>
          <a:bodyPr anchor="t">
            <a:noAutofit/>
          </a:bodyPr>
          <a:lstStyle>
            <a:lvl1pPr>
              <a:defRPr sz="5400"/>
            </a:lvl1pPr>
          </a:lstStyle>
          <a:p>
            <a:r>
              <a:t>Title Text</a:t>
            </a:r>
          </a:p>
        </p:txBody>
      </p:sp>
      <p:pic>
        <p:nvPicPr>
          <p:cNvPr id="123" name="image16.jpeg" descr="image16.jpeg"/>
          <p:cNvPicPr>
            <a:picLocks noChangeAspect="1"/>
          </p:cNvPicPr>
          <p:nvPr/>
        </p:nvPicPr>
        <p:blipFill>
          <a:blip r:embed="rId2">
            <a:extLst/>
          </a:blip>
          <a:stretch>
            <a:fillRect/>
          </a:stretch>
        </p:blipFill>
        <p:spPr>
          <a:xfrm>
            <a:off x="1587" y="0"/>
            <a:ext cx="9140826" cy="6096000"/>
          </a:xfrm>
          <a:prstGeom prst="rect">
            <a:avLst/>
          </a:prstGeom>
          <a:ln w="12700">
            <a:miter lim="400000"/>
          </a:ln>
        </p:spPr>
      </p:pic>
      <p:pic>
        <p:nvPicPr>
          <p:cNvPr id="124" name="image7.png" descr="image7.png"/>
          <p:cNvPicPr>
            <a:picLocks noChangeAspect="1"/>
          </p:cNvPicPr>
          <p:nvPr/>
        </p:nvPicPr>
        <p:blipFill>
          <a:blip r:embed="rId4">
            <a:extLst/>
          </a:blip>
          <a:stretch>
            <a:fillRect/>
          </a:stretch>
        </p:blipFill>
        <p:spPr>
          <a:xfrm>
            <a:off x="76200" y="5235575"/>
            <a:ext cx="1414463" cy="1416050"/>
          </a:xfrm>
          <a:prstGeom prst="rect">
            <a:avLst/>
          </a:prstGeom>
          <a:ln w="12700">
            <a:miter lim="400000"/>
          </a:ln>
        </p:spPr>
      </p:pic>
      <p:sp>
        <p:nvSpPr>
          <p:cNvPr id="1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132" name="Rectangle"/>
          <p:cNvSpPr/>
          <p:nvPr/>
        </p:nvSpPr>
        <p:spPr>
          <a:xfrm>
            <a:off x="0" y="914400"/>
            <a:ext cx="9144000" cy="5943600"/>
          </a:xfrm>
          <a:prstGeom prst="rect">
            <a:avLst/>
          </a:prstGeom>
          <a:solidFill>
            <a:srgbClr val="FFFFFF"/>
          </a:solidFill>
          <a:ln w="12700">
            <a:miter lim="400000"/>
          </a:ln>
          <a:effectLst>
            <a:outerShdw blurRad="76200" dist="50800" dir="5400000" rotWithShape="0">
              <a:srgbClr val="4E3B30">
                <a:alpha val="60000"/>
              </a:srgbClr>
            </a:outerShdw>
          </a:effectLst>
        </p:spPr>
        <p:txBody>
          <a:bodyPr lIns="45719" rIns="45719" anchor="ctr"/>
          <a:lstStyle/>
          <a:p>
            <a:pPr algn="ctr">
              <a:defRPr>
                <a:solidFill>
                  <a:srgbClr val="FFFFFF"/>
                </a:solidFill>
              </a:defRPr>
            </a:pPr>
            <a:endParaRPr/>
          </a:p>
        </p:txBody>
      </p:sp>
      <p:sp>
        <p:nvSpPr>
          <p:cNvPr id="133" name="Rectangle"/>
          <p:cNvSpPr/>
          <p:nvPr/>
        </p:nvSpPr>
        <p:spPr>
          <a:xfrm>
            <a:off x="0" y="914400"/>
            <a:ext cx="9144000" cy="5943600"/>
          </a:xfrm>
          <a:prstGeom prst="rect">
            <a:avLst/>
          </a:prstGeom>
          <a:solidFill>
            <a:srgbClr val="FFFFFF"/>
          </a:solidFill>
          <a:ln w="12700">
            <a:miter lim="400000"/>
          </a:ln>
          <a:effectLst>
            <a:outerShdw blurRad="76200" dist="50800" dir="5400000" rotWithShape="0">
              <a:srgbClr val="4E3B30">
                <a:alpha val="60000"/>
              </a:srgbClr>
            </a:outerShdw>
          </a:effectLst>
        </p:spPr>
        <p:txBody>
          <a:bodyPr lIns="45719" rIns="45719" anchor="ctr"/>
          <a:lstStyle/>
          <a:p>
            <a:pPr algn="ctr">
              <a:defRPr>
                <a:solidFill>
                  <a:srgbClr val="FFFFFF"/>
                </a:solidFill>
              </a:defRPr>
            </a:pPr>
            <a:endParaRPr/>
          </a:p>
        </p:txBody>
      </p:sp>
      <p:pic>
        <p:nvPicPr>
          <p:cNvPr id="134" name="image3.png" descr="image3.png"/>
          <p:cNvPicPr>
            <a:picLocks noChangeAspect="1"/>
          </p:cNvPicPr>
          <p:nvPr/>
        </p:nvPicPr>
        <p:blipFill>
          <a:blip r:embed="rId2">
            <a:extLst/>
          </a:blip>
          <a:stretch>
            <a:fillRect/>
          </a:stretch>
        </p:blipFill>
        <p:spPr>
          <a:xfrm>
            <a:off x="86139" y="0"/>
            <a:ext cx="1818862" cy="1818862"/>
          </a:xfrm>
          <a:prstGeom prst="rect">
            <a:avLst/>
          </a:prstGeom>
          <a:ln w="12700">
            <a:miter lim="400000"/>
          </a:ln>
        </p:spPr>
      </p:pic>
      <p:sp>
        <p:nvSpPr>
          <p:cNvPr id="135" name="Rectangle"/>
          <p:cNvSpPr/>
          <p:nvPr/>
        </p:nvSpPr>
        <p:spPr>
          <a:xfrm>
            <a:off x="0" y="3886200"/>
            <a:ext cx="9144000" cy="2971800"/>
          </a:xfrm>
          <a:prstGeom prst="rect">
            <a:avLst/>
          </a:prstGeom>
          <a:solidFill>
            <a:srgbClr val="4E3B30"/>
          </a:solidFill>
          <a:ln w="12700">
            <a:miter lim="400000"/>
          </a:ln>
        </p:spPr>
        <p:txBody>
          <a:bodyPr lIns="45719" rIns="45719" anchor="ctr"/>
          <a:lstStyle/>
          <a:p>
            <a:pPr>
              <a:defRPr>
                <a:solidFill>
                  <a:srgbClr val="FFFFFF"/>
                </a:solidFill>
                <a:latin typeface="Arial"/>
                <a:ea typeface="Arial"/>
                <a:cs typeface="Arial"/>
                <a:sym typeface="Arial"/>
              </a:defRPr>
            </a:pPr>
            <a:endParaRPr/>
          </a:p>
        </p:txBody>
      </p:sp>
      <p:sp>
        <p:nvSpPr>
          <p:cNvPr id="136" name="Line"/>
          <p:cNvSpPr/>
          <p:nvPr/>
        </p:nvSpPr>
        <p:spPr>
          <a:xfrm>
            <a:off x="0" y="3886200"/>
            <a:ext cx="9144000" cy="0"/>
          </a:xfrm>
          <a:prstGeom prst="line">
            <a:avLst/>
          </a:prstGeom>
          <a:ln w="28575">
            <a:solidFill>
              <a:srgbClr val="000000"/>
            </a:solidFill>
          </a:ln>
        </p:spPr>
        <p:txBody>
          <a:bodyPr lIns="45719" rIns="45719"/>
          <a:lstStyle/>
          <a:p>
            <a:pPr defTabSz="457200">
              <a:defRPr sz="1200">
                <a:latin typeface="+mj-lt"/>
                <a:ea typeface="+mj-ea"/>
                <a:cs typeface="+mj-cs"/>
                <a:sym typeface="Helvetica"/>
              </a:defRPr>
            </a:pPr>
            <a:endParaRPr/>
          </a:p>
        </p:txBody>
      </p:sp>
      <p:sp>
        <p:nvSpPr>
          <p:cNvPr id="137" name="Title Text"/>
          <p:cNvSpPr txBox="1">
            <a:spLocks noGrp="1"/>
          </p:cNvSpPr>
          <p:nvPr>
            <p:ph type="title"/>
          </p:nvPr>
        </p:nvSpPr>
        <p:spPr>
          <a:xfrm>
            <a:off x="685801" y="443251"/>
            <a:ext cx="7772400" cy="3365100"/>
          </a:xfrm>
          <a:prstGeom prst="rect">
            <a:avLst/>
          </a:prstGeom>
        </p:spPr>
        <p:txBody>
          <a:bodyPr lIns="91418" tIns="91418" rIns="91418" bIns="91418" anchor="b"/>
          <a:lstStyle>
            <a:lvl1pPr indent="308609" algn="l">
              <a:defRPr sz="4800">
                <a:solidFill>
                  <a:srgbClr val="4E3B30"/>
                </a:solidFill>
                <a:latin typeface="Trebuchet MS"/>
                <a:ea typeface="Trebuchet MS"/>
                <a:cs typeface="Trebuchet MS"/>
                <a:sym typeface="Trebuchet MS"/>
              </a:defRPr>
            </a:lvl1pPr>
          </a:lstStyle>
          <a:p>
            <a:r>
              <a:t>Title Text</a:t>
            </a:r>
          </a:p>
        </p:txBody>
      </p:sp>
      <p:sp>
        <p:nvSpPr>
          <p:cNvPr id="138" name="Body Level One…"/>
          <p:cNvSpPr txBox="1">
            <a:spLocks noGrp="1"/>
          </p:cNvSpPr>
          <p:nvPr>
            <p:ph type="body" sz="half" idx="1"/>
          </p:nvPr>
        </p:nvSpPr>
        <p:spPr>
          <a:xfrm>
            <a:off x="685801" y="3953037"/>
            <a:ext cx="7772400" cy="2904963"/>
          </a:xfrm>
          <a:prstGeom prst="rect">
            <a:avLst/>
          </a:prstGeom>
        </p:spPr>
        <p:txBody>
          <a:bodyPr lIns="91418" tIns="91418" rIns="91418" bIns="91418"/>
          <a:lstStyle>
            <a:lvl1pPr marL="0" indent="228600">
              <a:spcBef>
                <a:spcPts val="0"/>
              </a:spcBef>
              <a:buClrTx/>
              <a:buSzTx/>
              <a:buNone/>
              <a:defRPr sz="3600">
                <a:solidFill>
                  <a:srgbClr val="FBEEC9"/>
                </a:solidFill>
                <a:latin typeface="Trebuchet MS"/>
                <a:ea typeface="Trebuchet MS"/>
                <a:cs typeface="Trebuchet MS"/>
                <a:sym typeface="Trebuchet MS"/>
              </a:defRPr>
            </a:lvl1pPr>
            <a:lvl2pPr marL="0" indent="228600">
              <a:spcBef>
                <a:spcPts val="0"/>
              </a:spcBef>
              <a:buClrTx/>
              <a:buSzTx/>
              <a:buNone/>
              <a:defRPr sz="3600">
                <a:solidFill>
                  <a:srgbClr val="FBEEC9"/>
                </a:solidFill>
                <a:latin typeface="Trebuchet MS"/>
                <a:ea typeface="Trebuchet MS"/>
                <a:cs typeface="Trebuchet MS"/>
                <a:sym typeface="Trebuchet MS"/>
              </a:defRPr>
            </a:lvl2pPr>
            <a:lvl3pPr marL="0" indent="228600">
              <a:spcBef>
                <a:spcPts val="0"/>
              </a:spcBef>
              <a:buClrTx/>
              <a:buSzTx/>
              <a:buNone/>
              <a:defRPr sz="3600">
                <a:solidFill>
                  <a:srgbClr val="FBEEC9"/>
                </a:solidFill>
                <a:latin typeface="Trebuchet MS"/>
                <a:ea typeface="Trebuchet MS"/>
                <a:cs typeface="Trebuchet MS"/>
                <a:sym typeface="Trebuchet MS"/>
              </a:defRPr>
            </a:lvl3pPr>
            <a:lvl4pPr marL="0" indent="228600">
              <a:spcBef>
                <a:spcPts val="0"/>
              </a:spcBef>
              <a:buClrTx/>
              <a:buSzTx/>
              <a:buNone/>
              <a:defRPr sz="3600">
                <a:solidFill>
                  <a:srgbClr val="FBEEC9"/>
                </a:solidFill>
                <a:latin typeface="Trebuchet MS"/>
                <a:ea typeface="Trebuchet MS"/>
                <a:cs typeface="Trebuchet MS"/>
                <a:sym typeface="Trebuchet MS"/>
              </a:defRPr>
            </a:lvl4pPr>
            <a:lvl5pPr marL="0" indent="228600">
              <a:spcBef>
                <a:spcPts val="0"/>
              </a:spcBef>
              <a:buClrTx/>
              <a:buSzTx/>
              <a:buNone/>
              <a:defRPr sz="3600">
                <a:solidFill>
                  <a:srgbClr val="FBEEC9"/>
                </a:solidFill>
                <a:latin typeface="Trebuchet MS"/>
                <a:ea typeface="Trebuchet MS"/>
                <a:cs typeface="Trebuchet MS"/>
                <a:sym typeface="Trebuchet MS"/>
              </a:defRPr>
            </a:lvl5pPr>
          </a:lstStyle>
          <a:p>
            <a:r>
              <a:t>Body Level One</a:t>
            </a:r>
          </a:p>
          <a:p>
            <a:pPr lvl="1"/>
            <a:r>
              <a:t>Body Level Two</a:t>
            </a:r>
          </a:p>
          <a:p>
            <a:pPr lvl="2"/>
            <a:r>
              <a:t>Body Level Three</a:t>
            </a:r>
          </a:p>
          <a:p>
            <a:pPr lvl="3"/>
            <a:r>
              <a:t>Body Level Four</a:t>
            </a:r>
          </a:p>
          <a:p>
            <a:pPr lvl="4"/>
            <a:r>
              <a:t>Body Level Five</a:t>
            </a:r>
          </a:p>
        </p:txBody>
      </p:sp>
      <p:sp>
        <p:nvSpPr>
          <p:cNvPr id="1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9_Section Header">
    <p:spTree>
      <p:nvGrpSpPr>
        <p:cNvPr id="1" name=""/>
        <p:cNvGrpSpPr/>
        <p:nvPr/>
      </p:nvGrpSpPr>
      <p:grpSpPr>
        <a:xfrm>
          <a:off x="0" y="0"/>
          <a:ext cx="0" cy="0"/>
          <a:chOff x="0" y="0"/>
          <a:chExt cx="0" cy="0"/>
        </a:xfrm>
      </p:grpSpPr>
      <p:pic>
        <p:nvPicPr>
          <p:cNvPr id="153" name="bootstrap-22.jpg" descr="bootstrap-22.jpg"/>
          <p:cNvPicPr>
            <a:picLocks noChangeAspect="1"/>
          </p:cNvPicPr>
          <p:nvPr/>
        </p:nvPicPr>
        <p:blipFill>
          <a:blip r:embed="rId2">
            <a:extLst/>
          </a:blip>
          <a:stretch>
            <a:fillRect/>
          </a:stretch>
        </p:blipFill>
        <p:spPr>
          <a:xfrm>
            <a:off x="364" y="0"/>
            <a:ext cx="9143636" cy="5943600"/>
          </a:xfrm>
          <a:prstGeom prst="rect">
            <a:avLst/>
          </a:prstGeom>
          <a:ln w="12700">
            <a:miter lim="400000"/>
          </a:ln>
        </p:spPr>
      </p:pic>
      <p:pic>
        <p:nvPicPr>
          <p:cNvPr id="154" name="image7.png" descr="image7.png"/>
          <p:cNvPicPr>
            <a:picLocks noChangeAspect="1"/>
          </p:cNvPicPr>
          <p:nvPr/>
        </p:nvPicPr>
        <p:blipFill>
          <a:blip r:embed="rId3">
            <a:extLst/>
          </a:blip>
          <a:stretch>
            <a:fillRect/>
          </a:stretch>
        </p:blipFill>
        <p:spPr>
          <a:xfrm>
            <a:off x="76200" y="5235575"/>
            <a:ext cx="1414463" cy="1416050"/>
          </a:xfrm>
          <a:prstGeom prst="rect">
            <a:avLst/>
          </a:prstGeom>
          <a:ln w="12700">
            <a:miter lim="400000"/>
          </a:ln>
        </p:spPr>
      </p:pic>
      <p:sp>
        <p:nvSpPr>
          <p:cNvPr id="155" name="Title Text"/>
          <p:cNvSpPr txBox="1">
            <a:spLocks noGrp="1"/>
          </p:cNvSpPr>
          <p:nvPr>
            <p:ph type="title"/>
          </p:nvPr>
        </p:nvSpPr>
        <p:spPr>
          <a:xfrm>
            <a:off x="228600" y="5486400"/>
            <a:ext cx="8686800" cy="1184825"/>
          </a:xfrm>
          <a:prstGeom prst="rect">
            <a:avLst/>
          </a:prstGeom>
        </p:spPr>
        <p:txBody>
          <a:bodyPr anchor="t">
            <a:noAutofit/>
          </a:bodyPr>
          <a:lstStyle>
            <a:lvl1pPr>
              <a:defRPr sz="5400">
                <a:latin typeface="Arial"/>
                <a:ea typeface="Arial"/>
                <a:cs typeface="Arial"/>
                <a:sym typeface="Arial"/>
              </a:defRPr>
            </a:lvl1pPr>
          </a:lstStyle>
          <a:p>
            <a:r>
              <a:t>Title Text</a:t>
            </a:r>
          </a:p>
        </p:txBody>
      </p:sp>
      <p:sp>
        <p:nvSpPr>
          <p:cNvPr id="1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10_Section Header">
    <p:spTree>
      <p:nvGrpSpPr>
        <p:cNvPr id="1" name=""/>
        <p:cNvGrpSpPr/>
        <p:nvPr/>
      </p:nvGrpSpPr>
      <p:grpSpPr>
        <a:xfrm>
          <a:off x="0" y="0"/>
          <a:ext cx="0" cy="0"/>
          <a:chOff x="0" y="0"/>
          <a:chExt cx="0" cy="0"/>
        </a:xfrm>
      </p:grpSpPr>
      <p:pic>
        <p:nvPicPr>
          <p:cNvPr id="163" name="image8.jpg" descr="image8.jpg"/>
          <p:cNvPicPr>
            <a:picLocks noChangeAspect="1"/>
          </p:cNvPicPr>
          <p:nvPr/>
        </p:nvPicPr>
        <p:blipFill>
          <a:blip r:embed="rId2">
            <a:extLst/>
          </a:blip>
          <a:stretch>
            <a:fillRect/>
          </a:stretch>
        </p:blipFill>
        <p:spPr>
          <a:xfrm>
            <a:off x="-7939" y="0"/>
            <a:ext cx="9144002" cy="5791200"/>
          </a:xfrm>
          <a:prstGeom prst="rect">
            <a:avLst/>
          </a:prstGeom>
          <a:ln w="12700">
            <a:miter lim="400000"/>
          </a:ln>
        </p:spPr>
      </p:pic>
      <p:pic>
        <p:nvPicPr>
          <p:cNvPr id="164" name="image7.png" descr="image7.png"/>
          <p:cNvPicPr>
            <a:picLocks noChangeAspect="1"/>
          </p:cNvPicPr>
          <p:nvPr/>
        </p:nvPicPr>
        <p:blipFill>
          <a:blip r:embed="rId3">
            <a:extLst/>
          </a:blip>
          <a:stretch>
            <a:fillRect/>
          </a:stretch>
        </p:blipFill>
        <p:spPr>
          <a:xfrm>
            <a:off x="76200" y="5235575"/>
            <a:ext cx="1414463" cy="1416050"/>
          </a:xfrm>
          <a:prstGeom prst="rect">
            <a:avLst/>
          </a:prstGeom>
          <a:ln w="12700">
            <a:miter lim="400000"/>
          </a:ln>
        </p:spPr>
      </p:pic>
      <p:sp>
        <p:nvSpPr>
          <p:cNvPr id="165" name="Title Text"/>
          <p:cNvSpPr txBox="1">
            <a:spLocks noGrp="1"/>
          </p:cNvSpPr>
          <p:nvPr>
            <p:ph type="title"/>
          </p:nvPr>
        </p:nvSpPr>
        <p:spPr>
          <a:xfrm>
            <a:off x="228600" y="5486400"/>
            <a:ext cx="8686800" cy="1184825"/>
          </a:xfrm>
          <a:prstGeom prst="rect">
            <a:avLst/>
          </a:prstGeom>
        </p:spPr>
        <p:txBody>
          <a:bodyPr anchor="t">
            <a:noAutofit/>
          </a:bodyPr>
          <a:lstStyle>
            <a:lvl1pPr>
              <a:defRPr sz="5400">
                <a:latin typeface="Arial"/>
                <a:ea typeface="Arial"/>
                <a:cs typeface="Arial"/>
                <a:sym typeface="Arial"/>
              </a:defRPr>
            </a:lvl1pPr>
          </a:lstStyle>
          <a:p>
            <a:r>
              <a:t>Title Text</a:t>
            </a:r>
          </a:p>
        </p:txBody>
      </p:sp>
      <p:sp>
        <p:nvSpPr>
          <p:cNvPr id="1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11_Section Header">
    <p:spTree>
      <p:nvGrpSpPr>
        <p:cNvPr id="1" name=""/>
        <p:cNvGrpSpPr/>
        <p:nvPr/>
      </p:nvGrpSpPr>
      <p:grpSpPr>
        <a:xfrm>
          <a:off x="0" y="0"/>
          <a:ext cx="0" cy="0"/>
          <a:chOff x="0" y="0"/>
          <a:chExt cx="0" cy="0"/>
        </a:xfrm>
      </p:grpSpPr>
      <p:pic>
        <p:nvPicPr>
          <p:cNvPr id="173" name="image9.jpeg" descr="image9.jpeg"/>
          <p:cNvPicPr>
            <a:picLocks noChangeAspect="1"/>
          </p:cNvPicPr>
          <p:nvPr/>
        </p:nvPicPr>
        <p:blipFill>
          <a:blip r:embed="rId2">
            <a:extLst/>
          </a:blip>
          <a:stretch>
            <a:fillRect/>
          </a:stretch>
        </p:blipFill>
        <p:spPr>
          <a:xfrm>
            <a:off x="0" y="0"/>
            <a:ext cx="9144000" cy="5791200"/>
          </a:xfrm>
          <a:prstGeom prst="rect">
            <a:avLst/>
          </a:prstGeom>
          <a:ln w="12700">
            <a:miter lim="400000"/>
          </a:ln>
        </p:spPr>
      </p:pic>
      <p:pic>
        <p:nvPicPr>
          <p:cNvPr id="174" name="image7.png" descr="image7.png"/>
          <p:cNvPicPr>
            <a:picLocks noChangeAspect="1"/>
          </p:cNvPicPr>
          <p:nvPr/>
        </p:nvPicPr>
        <p:blipFill>
          <a:blip r:embed="rId3">
            <a:extLst/>
          </a:blip>
          <a:stretch>
            <a:fillRect/>
          </a:stretch>
        </p:blipFill>
        <p:spPr>
          <a:xfrm>
            <a:off x="76200" y="5235575"/>
            <a:ext cx="1414463" cy="1416050"/>
          </a:xfrm>
          <a:prstGeom prst="rect">
            <a:avLst/>
          </a:prstGeom>
          <a:ln w="12700">
            <a:miter lim="400000"/>
          </a:ln>
        </p:spPr>
      </p:pic>
      <p:sp>
        <p:nvSpPr>
          <p:cNvPr id="175" name="Title Text"/>
          <p:cNvSpPr txBox="1">
            <a:spLocks noGrp="1"/>
          </p:cNvSpPr>
          <p:nvPr>
            <p:ph type="title"/>
          </p:nvPr>
        </p:nvSpPr>
        <p:spPr>
          <a:xfrm>
            <a:off x="228600" y="5486400"/>
            <a:ext cx="8686800" cy="1184825"/>
          </a:xfrm>
          <a:prstGeom prst="rect">
            <a:avLst/>
          </a:prstGeom>
        </p:spPr>
        <p:txBody>
          <a:bodyPr anchor="t">
            <a:noAutofit/>
          </a:bodyPr>
          <a:lstStyle>
            <a:lvl1pPr>
              <a:defRPr sz="5400">
                <a:latin typeface="Arial"/>
                <a:ea typeface="Arial"/>
                <a:cs typeface="Arial"/>
                <a:sym typeface="Arial"/>
              </a:defRPr>
            </a:lvl1pPr>
          </a:lstStyle>
          <a:p>
            <a:r>
              <a:t>Title Text</a:t>
            </a:r>
          </a:p>
        </p:txBody>
      </p:sp>
      <p:sp>
        <p:nvSpPr>
          <p:cNvPr id="1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12_Section Header">
    <p:spTree>
      <p:nvGrpSpPr>
        <p:cNvPr id="1" name=""/>
        <p:cNvGrpSpPr/>
        <p:nvPr/>
      </p:nvGrpSpPr>
      <p:grpSpPr>
        <a:xfrm>
          <a:off x="0" y="0"/>
          <a:ext cx="0" cy="0"/>
          <a:chOff x="0" y="0"/>
          <a:chExt cx="0" cy="0"/>
        </a:xfrm>
      </p:grpSpPr>
      <p:pic>
        <p:nvPicPr>
          <p:cNvPr id="183" name="image10.jpg" descr="image10.jpg"/>
          <p:cNvPicPr>
            <a:picLocks noChangeAspect="1"/>
          </p:cNvPicPr>
          <p:nvPr/>
        </p:nvPicPr>
        <p:blipFill>
          <a:blip r:embed="rId2">
            <a:extLst/>
          </a:blip>
          <a:stretch>
            <a:fillRect/>
          </a:stretch>
        </p:blipFill>
        <p:spPr>
          <a:xfrm>
            <a:off x="0" y="0"/>
            <a:ext cx="9144000" cy="5791200"/>
          </a:xfrm>
          <a:prstGeom prst="rect">
            <a:avLst/>
          </a:prstGeom>
          <a:ln w="12700">
            <a:miter lim="400000"/>
          </a:ln>
        </p:spPr>
      </p:pic>
      <p:pic>
        <p:nvPicPr>
          <p:cNvPr id="184" name="image7.png" descr="image7.png"/>
          <p:cNvPicPr>
            <a:picLocks noChangeAspect="1"/>
          </p:cNvPicPr>
          <p:nvPr/>
        </p:nvPicPr>
        <p:blipFill>
          <a:blip r:embed="rId3">
            <a:extLst/>
          </a:blip>
          <a:stretch>
            <a:fillRect/>
          </a:stretch>
        </p:blipFill>
        <p:spPr>
          <a:xfrm>
            <a:off x="76200" y="5235575"/>
            <a:ext cx="1414463" cy="1416050"/>
          </a:xfrm>
          <a:prstGeom prst="rect">
            <a:avLst/>
          </a:prstGeom>
          <a:ln w="12700">
            <a:miter lim="400000"/>
          </a:ln>
        </p:spPr>
      </p:pic>
      <p:sp>
        <p:nvSpPr>
          <p:cNvPr id="185" name="Title Text"/>
          <p:cNvSpPr txBox="1">
            <a:spLocks noGrp="1"/>
          </p:cNvSpPr>
          <p:nvPr>
            <p:ph type="title"/>
          </p:nvPr>
        </p:nvSpPr>
        <p:spPr>
          <a:xfrm>
            <a:off x="228600" y="5486400"/>
            <a:ext cx="8686800" cy="1184825"/>
          </a:xfrm>
          <a:prstGeom prst="rect">
            <a:avLst/>
          </a:prstGeom>
        </p:spPr>
        <p:txBody>
          <a:bodyPr anchor="t">
            <a:noAutofit/>
          </a:bodyPr>
          <a:lstStyle>
            <a:lvl1pPr>
              <a:defRPr sz="5400">
                <a:latin typeface="Arial"/>
                <a:ea typeface="Arial"/>
                <a:cs typeface="Arial"/>
                <a:sym typeface="Arial"/>
              </a:defRPr>
            </a:lvl1pPr>
          </a:lstStyle>
          <a:p>
            <a:r>
              <a:t>Title Text</a:t>
            </a:r>
          </a:p>
        </p:txBody>
      </p:sp>
      <p:sp>
        <p:nvSpPr>
          <p:cNvPr id="1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13_Section Header">
    <p:spTree>
      <p:nvGrpSpPr>
        <p:cNvPr id="1" name=""/>
        <p:cNvGrpSpPr/>
        <p:nvPr/>
      </p:nvGrpSpPr>
      <p:grpSpPr>
        <a:xfrm>
          <a:off x="0" y="0"/>
          <a:ext cx="0" cy="0"/>
          <a:chOff x="0" y="0"/>
          <a:chExt cx="0" cy="0"/>
        </a:xfrm>
      </p:grpSpPr>
      <p:pic>
        <p:nvPicPr>
          <p:cNvPr id="193" name="image11.jpeg" descr="image11.jpeg"/>
          <p:cNvPicPr>
            <a:picLocks noChangeAspect="1"/>
          </p:cNvPicPr>
          <p:nvPr/>
        </p:nvPicPr>
        <p:blipFill>
          <a:blip r:embed="rId2">
            <a:extLst/>
          </a:blip>
          <a:stretch>
            <a:fillRect/>
          </a:stretch>
        </p:blipFill>
        <p:spPr>
          <a:xfrm>
            <a:off x="0" y="0"/>
            <a:ext cx="9144000" cy="5943600"/>
          </a:xfrm>
          <a:prstGeom prst="rect">
            <a:avLst/>
          </a:prstGeom>
          <a:ln w="12700">
            <a:miter lim="400000"/>
          </a:ln>
        </p:spPr>
      </p:pic>
      <p:pic>
        <p:nvPicPr>
          <p:cNvPr id="194" name="image7.png" descr="image7.png"/>
          <p:cNvPicPr>
            <a:picLocks noChangeAspect="1"/>
          </p:cNvPicPr>
          <p:nvPr/>
        </p:nvPicPr>
        <p:blipFill>
          <a:blip r:embed="rId3">
            <a:extLst/>
          </a:blip>
          <a:stretch>
            <a:fillRect/>
          </a:stretch>
        </p:blipFill>
        <p:spPr>
          <a:xfrm>
            <a:off x="76200" y="5235575"/>
            <a:ext cx="1414463" cy="1416050"/>
          </a:xfrm>
          <a:prstGeom prst="rect">
            <a:avLst/>
          </a:prstGeom>
          <a:ln w="12700">
            <a:miter lim="400000"/>
          </a:ln>
        </p:spPr>
      </p:pic>
      <p:sp>
        <p:nvSpPr>
          <p:cNvPr id="195" name="Title Text"/>
          <p:cNvSpPr txBox="1">
            <a:spLocks noGrp="1"/>
          </p:cNvSpPr>
          <p:nvPr>
            <p:ph type="title"/>
          </p:nvPr>
        </p:nvSpPr>
        <p:spPr>
          <a:xfrm>
            <a:off x="228600" y="5486400"/>
            <a:ext cx="8686800" cy="1184825"/>
          </a:xfrm>
          <a:prstGeom prst="rect">
            <a:avLst/>
          </a:prstGeom>
        </p:spPr>
        <p:txBody>
          <a:bodyPr anchor="t">
            <a:noAutofit/>
          </a:bodyPr>
          <a:lstStyle>
            <a:lvl1pPr>
              <a:defRPr sz="5400">
                <a:latin typeface="Arial"/>
                <a:ea typeface="Arial"/>
                <a:cs typeface="Arial"/>
                <a:sym typeface="Arial"/>
              </a:defRPr>
            </a:lvl1pPr>
          </a:lstStyle>
          <a:p>
            <a:r>
              <a:t>Title Text</a:t>
            </a:r>
          </a:p>
        </p:txBody>
      </p:sp>
      <p:sp>
        <p:nvSpPr>
          <p:cNvPr id="1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14_Section Header">
    <p:spTree>
      <p:nvGrpSpPr>
        <p:cNvPr id="1" name=""/>
        <p:cNvGrpSpPr/>
        <p:nvPr/>
      </p:nvGrpSpPr>
      <p:grpSpPr>
        <a:xfrm>
          <a:off x="0" y="0"/>
          <a:ext cx="0" cy="0"/>
          <a:chOff x="0" y="0"/>
          <a:chExt cx="0" cy="0"/>
        </a:xfrm>
      </p:grpSpPr>
      <p:pic>
        <p:nvPicPr>
          <p:cNvPr id="203" name="image12.jpg" descr="image12.jpg"/>
          <p:cNvPicPr>
            <a:picLocks noChangeAspect="1"/>
          </p:cNvPicPr>
          <p:nvPr/>
        </p:nvPicPr>
        <p:blipFill>
          <a:blip r:embed="rId2">
            <a:extLst/>
          </a:blip>
          <a:stretch>
            <a:fillRect/>
          </a:stretch>
        </p:blipFill>
        <p:spPr>
          <a:xfrm>
            <a:off x="0" y="-7939"/>
            <a:ext cx="9144000" cy="6056314"/>
          </a:xfrm>
          <a:prstGeom prst="rect">
            <a:avLst/>
          </a:prstGeom>
          <a:ln w="12700">
            <a:miter lim="400000"/>
          </a:ln>
        </p:spPr>
      </p:pic>
      <p:pic>
        <p:nvPicPr>
          <p:cNvPr id="204" name="image7.png" descr="image7.png"/>
          <p:cNvPicPr>
            <a:picLocks noChangeAspect="1"/>
          </p:cNvPicPr>
          <p:nvPr/>
        </p:nvPicPr>
        <p:blipFill>
          <a:blip r:embed="rId3">
            <a:extLst/>
          </a:blip>
          <a:stretch>
            <a:fillRect/>
          </a:stretch>
        </p:blipFill>
        <p:spPr>
          <a:xfrm>
            <a:off x="228600" y="5334000"/>
            <a:ext cx="1336675" cy="1336675"/>
          </a:xfrm>
          <a:prstGeom prst="rect">
            <a:avLst/>
          </a:prstGeom>
          <a:ln w="12700">
            <a:miter lim="400000"/>
          </a:ln>
        </p:spPr>
      </p:pic>
      <p:sp>
        <p:nvSpPr>
          <p:cNvPr id="205" name="Title Text"/>
          <p:cNvSpPr txBox="1">
            <a:spLocks noGrp="1"/>
          </p:cNvSpPr>
          <p:nvPr>
            <p:ph type="title"/>
          </p:nvPr>
        </p:nvSpPr>
        <p:spPr>
          <a:xfrm>
            <a:off x="228600" y="5486400"/>
            <a:ext cx="8686800" cy="1184825"/>
          </a:xfrm>
          <a:prstGeom prst="rect">
            <a:avLst/>
          </a:prstGeom>
        </p:spPr>
        <p:txBody>
          <a:bodyPr anchor="t">
            <a:noAutofit/>
          </a:bodyPr>
          <a:lstStyle>
            <a:lvl1pPr>
              <a:defRPr sz="5400">
                <a:latin typeface="Arial"/>
                <a:ea typeface="Arial"/>
                <a:cs typeface="Arial"/>
                <a:sym typeface="Arial"/>
              </a:defRPr>
            </a:lvl1pPr>
          </a:lstStyle>
          <a:p>
            <a:r>
              <a:t>Title Text</a:t>
            </a:r>
          </a:p>
        </p:txBody>
      </p:sp>
      <p:sp>
        <p:nvSpPr>
          <p:cNvPr id="2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15_Section Header">
    <p:spTree>
      <p:nvGrpSpPr>
        <p:cNvPr id="1" name=""/>
        <p:cNvGrpSpPr/>
        <p:nvPr/>
      </p:nvGrpSpPr>
      <p:grpSpPr>
        <a:xfrm>
          <a:off x="0" y="0"/>
          <a:ext cx="0" cy="0"/>
          <a:chOff x="0" y="0"/>
          <a:chExt cx="0" cy="0"/>
        </a:xfrm>
      </p:grpSpPr>
      <p:pic>
        <p:nvPicPr>
          <p:cNvPr id="213" name="image14.jpeg" descr="image14.jpeg"/>
          <p:cNvPicPr>
            <a:picLocks noChangeAspect="1"/>
          </p:cNvPicPr>
          <p:nvPr/>
        </p:nvPicPr>
        <p:blipFill>
          <a:blip r:embed="rId2">
            <a:extLst/>
          </a:blip>
          <a:stretch>
            <a:fillRect/>
          </a:stretch>
        </p:blipFill>
        <p:spPr>
          <a:xfrm>
            <a:off x="0" y="-17464"/>
            <a:ext cx="9144000" cy="5867781"/>
          </a:xfrm>
          <a:prstGeom prst="rect">
            <a:avLst/>
          </a:prstGeom>
          <a:ln w="12700">
            <a:miter lim="400000"/>
          </a:ln>
        </p:spPr>
      </p:pic>
      <p:pic>
        <p:nvPicPr>
          <p:cNvPr id="214" name="image7.png" descr="image7.png"/>
          <p:cNvPicPr>
            <a:picLocks noChangeAspect="1"/>
          </p:cNvPicPr>
          <p:nvPr/>
        </p:nvPicPr>
        <p:blipFill>
          <a:blip r:embed="rId3">
            <a:extLst/>
          </a:blip>
          <a:stretch>
            <a:fillRect/>
          </a:stretch>
        </p:blipFill>
        <p:spPr>
          <a:xfrm>
            <a:off x="76200" y="5235575"/>
            <a:ext cx="1414463" cy="1416050"/>
          </a:xfrm>
          <a:prstGeom prst="rect">
            <a:avLst/>
          </a:prstGeom>
          <a:ln w="12700">
            <a:miter lim="400000"/>
          </a:ln>
        </p:spPr>
      </p:pic>
      <p:sp>
        <p:nvSpPr>
          <p:cNvPr id="215" name="Title Text"/>
          <p:cNvSpPr txBox="1">
            <a:spLocks noGrp="1"/>
          </p:cNvSpPr>
          <p:nvPr>
            <p:ph type="title"/>
          </p:nvPr>
        </p:nvSpPr>
        <p:spPr>
          <a:xfrm>
            <a:off x="228600" y="5486400"/>
            <a:ext cx="8686800" cy="1184825"/>
          </a:xfrm>
          <a:prstGeom prst="rect">
            <a:avLst/>
          </a:prstGeom>
        </p:spPr>
        <p:txBody>
          <a:bodyPr anchor="t">
            <a:noAutofit/>
          </a:bodyPr>
          <a:lstStyle>
            <a:lvl1pPr>
              <a:defRPr sz="5400">
                <a:latin typeface="Arial"/>
                <a:ea typeface="Arial"/>
                <a:cs typeface="Arial"/>
                <a:sym typeface="Arial"/>
              </a:defRPr>
            </a:lvl1pPr>
          </a:lstStyle>
          <a:p>
            <a:r>
              <a:t>Title Text</a:t>
            </a:r>
          </a:p>
        </p:txBody>
      </p:sp>
      <p:sp>
        <p:nvSpPr>
          <p:cNvPr id="2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3_Section Header">
    <p:spTree>
      <p:nvGrpSpPr>
        <p:cNvPr id="1" name=""/>
        <p:cNvGrpSpPr/>
        <p:nvPr/>
      </p:nvGrpSpPr>
      <p:grpSpPr>
        <a:xfrm>
          <a:off x="0" y="0"/>
          <a:ext cx="0" cy="0"/>
          <a:chOff x="0" y="0"/>
          <a:chExt cx="0" cy="0"/>
        </a:xfrm>
      </p:grpSpPr>
      <p:pic>
        <p:nvPicPr>
          <p:cNvPr id="28" name="image8.jpg" descr="image8.jpg"/>
          <p:cNvPicPr>
            <a:picLocks noChangeAspect="1"/>
          </p:cNvPicPr>
          <p:nvPr/>
        </p:nvPicPr>
        <p:blipFill>
          <a:blip r:embed="rId2">
            <a:extLst/>
          </a:blip>
          <a:stretch>
            <a:fillRect/>
          </a:stretch>
        </p:blipFill>
        <p:spPr>
          <a:xfrm>
            <a:off x="-7939" y="0"/>
            <a:ext cx="9144002" cy="5791200"/>
          </a:xfrm>
          <a:prstGeom prst="rect">
            <a:avLst/>
          </a:prstGeom>
          <a:ln w="12700">
            <a:miter lim="400000"/>
          </a:ln>
        </p:spPr>
      </p:pic>
      <p:pic>
        <p:nvPicPr>
          <p:cNvPr id="29" name="Bootstrap Logo-01.png" descr="Bootstrap Logo-01.png"/>
          <p:cNvPicPr>
            <a:picLocks noChangeAspect="1"/>
          </p:cNvPicPr>
          <p:nvPr/>
        </p:nvPicPr>
        <p:blipFill>
          <a:blip r:embed="rId3">
            <a:extLst/>
          </a:blip>
          <a:stretch>
            <a:fillRect/>
          </a:stretch>
        </p:blipFill>
        <p:spPr>
          <a:xfrm>
            <a:off x="152400" y="5105400"/>
            <a:ext cx="1524000" cy="1524000"/>
          </a:xfrm>
          <a:prstGeom prst="rect">
            <a:avLst/>
          </a:prstGeom>
          <a:ln w="12700">
            <a:miter lim="400000"/>
          </a:ln>
        </p:spPr>
      </p:pic>
      <p:sp>
        <p:nvSpPr>
          <p:cNvPr id="30" name="Title Text"/>
          <p:cNvSpPr txBox="1">
            <a:spLocks noGrp="1"/>
          </p:cNvSpPr>
          <p:nvPr>
            <p:ph type="title"/>
          </p:nvPr>
        </p:nvSpPr>
        <p:spPr>
          <a:xfrm>
            <a:off x="228600" y="5486400"/>
            <a:ext cx="8686800" cy="1184825"/>
          </a:xfrm>
          <a:prstGeom prst="rect">
            <a:avLst/>
          </a:prstGeom>
        </p:spPr>
        <p:txBody>
          <a:bodyPr anchor="t">
            <a:noAutofit/>
          </a:bodyPr>
          <a:lstStyle>
            <a:lvl1pPr>
              <a:defRPr sz="5400"/>
            </a:lvl1pPr>
          </a:lstStyle>
          <a:p>
            <a:r>
              <a:t>Title Text</a:t>
            </a:r>
          </a:p>
        </p:txBody>
      </p:sp>
      <p:pic>
        <p:nvPicPr>
          <p:cNvPr id="31" name="image8.jpg" descr="image8.jpg"/>
          <p:cNvPicPr>
            <a:picLocks noChangeAspect="1"/>
          </p:cNvPicPr>
          <p:nvPr/>
        </p:nvPicPr>
        <p:blipFill>
          <a:blip r:embed="rId2">
            <a:extLst/>
          </a:blip>
          <a:stretch>
            <a:fillRect/>
          </a:stretch>
        </p:blipFill>
        <p:spPr>
          <a:xfrm>
            <a:off x="-7939" y="0"/>
            <a:ext cx="9144002" cy="5791200"/>
          </a:xfrm>
          <a:prstGeom prst="rect">
            <a:avLst/>
          </a:prstGeom>
          <a:ln w="12700">
            <a:miter lim="400000"/>
          </a:ln>
        </p:spPr>
      </p:pic>
      <p:pic>
        <p:nvPicPr>
          <p:cNvPr id="32" name="image7.png" descr="image7.png"/>
          <p:cNvPicPr>
            <a:picLocks noChangeAspect="1"/>
          </p:cNvPicPr>
          <p:nvPr/>
        </p:nvPicPr>
        <p:blipFill>
          <a:blip r:embed="rId4">
            <a:extLst/>
          </a:blip>
          <a:stretch>
            <a:fillRect/>
          </a:stretch>
        </p:blipFill>
        <p:spPr>
          <a:xfrm>
            <a:off x="76200" y="5235575"/>
            <a:ext cx="1414463" cy="1416050"/>
          </a:xfrm>
          <a:prstGeom prst="rect">
            <a:avLst/>
          </a:prstGeom>
          <a:ln w="12700">
            <a:miter lim="400000"/>
          </a:ln>
        </p:spPr>
      </p:pic>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16_Section Header">
    <p:spTree>
      <p:nvGrpSpPr>
        <p:cNvPr id="1" name=""/>
        <p:cNvGrpSpPr/>
        <p:nvPr/>
      </p:nvGrpSpPr>
      <p:grpSpPr>
        <a:xfrm>
          <a:off x="0" y="0"/>
          <a:ext cx="0" cy="0"/>
          <a:chOff x="0" y="0"/>
          <a:chExt cx="0" cy="0"/>
        </a:xfrm>
      </p:grpSpPr>
      <p:pic>
        <p:nvPicPr>
          <p:cNvPr id="223" name="image15.jpg" descr="image15.jpg"/>
          <p:cNvPicPr>
            <a:picLocks noChangeAspect="1"/>
          </p:cNvPicPr>
          <p:nvPr/>
        </p:nvPicPr>
        <p:blipFill>
          <a:blip r:embed="rId2">
            <a:extLst/>
          </a:blip>
          <a:stretch>
            <a:fillRect/>
          </a:stretch>
        </p:blipFill>
        <p:spPr>
          <a:xfrm>
            <a:off x="0" y="0"/>
            <a:ext cx="9144000" cy="6096000"/>
          </a:xfrm>
          <a:prstGeom prst="rect">
            <a:avLst/>
          </a:prstGeom>
          <a:ln w="12700">
            <a:miter lim="400000"/>
          </a:ln>
        </p:spPr>
      </p:pic>
      <p:pic>
        <p:nvPicPr>
          <p:cNvPr id="224" name="image7.png" descr="image7.png"/>
          <p:cNvPicPr>
            <a:picLocks noChangeAspect="1"/>
          </p:cNvPicPr>
          <p:nvPr/>
        </p:nvPicPr>
        <p:blipFill>
          <a:blip r:embed="rId3">
            <a:extLst/>
          </a:blip>
          <a:stretch>
            <a:fillRect/>
          </a:stretch>
        </p:blipFill>
        <p:spPr>
          <a:xfrm>
            <a:off x="76200" y="5235575"/>
            <a:ext cx="1414463" cy="1416050"/>
          </a:xfrm>
          <a:prstGeom prst="rect">
            <a:avLst/>
          </a:prstGeom>
          <a:ln w="12700">
            <a:miter lim="400000"/>
          </a:ln>
        </p:spPr>
      </p:pic>
      <p:sp>
        <p:nvSpPr>
          <p:cNvPr id="225" name="Title Text"/>
          <p:cNvSpPr txBox="1">
            <a:spLocks noGrp="1"/>
          </p:cNvSpPr>
          <p:nvPr>
            <p:ph type="title"/>
          </p:nvPr>
        </p:nvSpPr>
        <p:spPr>
          <a:xfrm>
            <a:off x="228600" y="5486400"/>
            <a:ext cx="8686800" cy="1184825"/>
          </a:xfrm>
          <a:prstGeom prst="rect">
            <a:avLst/>
          </a:prstGeom>
        </p:spPr>
        <p:txBody>
          <a:bodyPr anchor="t">
            <a:noAutofit/>
          </a:bodyPr>
          <a:lstStyle>
            <a:lvl1pPr>
              <a:defRPr sz="5400">
                <a:latin typeface="Arial"/>
                <a:ea typeface="Arial"/>
                <a:cs typeface="Arial"/>
                <a:sym typeface="Arial"/>
              </a:defRPr>
            </a:lvl1pPr>
          </a:lstStyle>
          <a:p>
            <a:r>
              <a:t>Title Text</a:t>
            </a:r>
          </a:p>
        </p:txBody>
      </p:sp>
      <p:sp>
        <p:nvSpPr>
          <p:cNvPr id="2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17_Section Header">
    <p:spTree>
      <p:nvGrpSpPr>
        <p:cNvPr id="1" name=""/>
        <p:cNvGrpSpPr/>
        <p:nvPr/>
      </p:nvGrpSpPr>
      <p:grpSpPr>
        <a:xfrm>
          <a:off x="0" y="0"/>
          <a:ext cx="0" cy="0"/>
          <a:chOff x="0" y="0"/>
          <a:chExt cx="0" cy="0"/>
        </a:xfrm>
      </p:grpSpPr>
      <p:pic>
        <p:nvPicPr>
          <p:cNvPr id="233" name="image16.jpeg" descr="image16.jpeg"/>
          <p:cNvPicPr>
            <a:picLocks noChangeAspect="1"/>
          </p:cNvPicPr>
          <p:nvPr/>
        </p:nvPicPr>
        <p:blipFill>
          <a:blip r:embed="rId2">
            <a:extLst/>
          </a:blip>
          <a:stretch>
            <a:fillRect/>
          </a:stretch>
        </p:blipFill>
        <p:spPr>
          <a:xfrm>
            <a:off x="1587" y="0"/>
            <a:ext cx="9140826" cy="6096000"/>
          </a:xfrm>
          <a:prstGeom prst="rect">
            <a:avLst/>
          </a:prstGeom>
          <a:ln w="12700">
            <a:miter lim="400000"/>
          </a:ln>
        </p:spPr>
      </p:pic>
      <p:pic>
        <p:nvPicPr>
          <p:cNvPr id="234" name="image7.png" descr="image7.png"/>
          <p:cNvPicPr>
            <a:picLocks noChangeAspect="1"/>
          </p:cNvPicPr>
          <p:nvPr/>
        </p:nvPicPr>
        <p:blipFill>
          <a:blip r:embed="rId3">
            <a:extLst/>
          </a:blip>
          <a:stretch>
            <a:fillRect/>
          </a:stretch>
        </p:blipFill>
        <p:spPr>
          <a:xfrm>
            <a:off x="76200" y="5235575"/>
            <a:ext cx="1414463" cy="1416050"/>
          </a:xfrm>
          <a:prstGeom prst="rect">
            <a:avLst/>
          </a:prstGeom>
          <a:ln w="12700">
            <a:miter lim="400000"/>
          </a:ln>
        </p:spPr>
      </p:pic>
      <p:sp>
        <p:nvSpPr>
          <p:cNvPr id="235" name="Title Text"/>
          <p:cNvSpPr txBox="1">
            <a:spLocks noGrp="1"/>
          </p:cNvSpPr>
          <p:nvPr>
            <p:ph type="title"/>
          </p:nvPr>
        </p:nvSpPr>
        <p:spPr>
          <a:xfrm>
            <a:off x="228600" y="5486400"/>
            <a:ext cx="8686800" cy="1184825"/>
          </a:xfrm>
          <a:prstGeom prst="rect">
            <a:avLst/>
          </a:prstGeom>
        </p:spPr>
        <p:txBody>
          <a:bodyPr anchor="t">
            <a:noAutofit/>
          </a:bodyPr>
          <a:lstStyle>
            <a:lvl1pPr>
              <a:defRPr sz="5400">
                <a:latin typeface="Arial"/>
                <a:ea typeface="Arial"/>
                <a:cs typeface="Arial"/>
                <a:sym typeface="Arial"/>
              </a:defRPr>
            </a:lvl1pPr>
          </a:lstStyle>
          <a:p>
            <a:r>
              <a:t>Title Text</a:t>
            </a:r>
          </a:p>
        </p:txBody>
      </p:sp>
      <p:sp>
        <p:nvSpPr>
          <p:cNvPr id="2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3_Title and Content">
    <p:spTree>
      <p:nvGrpSpPr>
        <p:cNvPr id="1" name=""/>
        <p:cNvGrpSpPr/>
        <p:nvPr/>
      </p:nvGrpSpPr>
      <p:grpSpPr>
        <a:xfrm>
          <a:off x="0" y="0"/>
          <a:ext cx="0" cy="0"/>
          <a:chOff x="0" y="0"/>
          <a:chExt cx="0" cy="0"/>
        </a:xfrm>
      </p:grpSpPr>
      <p:sp>
        <p:nvSpPr>
          <p:cNvPr id="40" name="Title Text"/>
          <p:cNvSpPr txBox="1">
            <a:spLocks noGrp="1"/>
          </p:cNvSpPr>
          <p:nvPr>
            <p:ph type="title"/>
          </p:nvPr>
        </p:nvSpPr>
        <p:spPr>
          <a:xfrm>
            <a:off x="304800" y="0"/>
            <a:ext cx="8686800" cy="838200"/>
          </a:xfrm>
          <a:prstGeom prst="rect">
            <a:avLst/>
          </a:prstGeom>
        </p:spPr>
        <p:txBody>
          <a:bodyPr/>
          <a:lstStyle/>
          <a:p>
            <a:r>
              <a:t>Title Text</a:t>
            </a:r>
          </a:p>
        </p:txBody>
      </p:sp>
      <p:sp>
        <p:nvSpPr>
          <p:cNvPr id="41" name="Body Level One…"/>
          <p:cNvSpPr txBox="1">
            <a:spLocks noGrp="1"/>
          </p:cNvSpPr>
          <p:nvPr>
            <p:ph type="body" idx="1"/>
          </p:nvPr>
        </p:nvSpPr>
        <p:spPr>
          <a:xfrm>
            <a:off x="304800" y="1554162"/>
            <a:ext cx="8686800" cy="5303839"/>
          </a:xfrm>
          <a:prstGeom prst="rect">
            <a:avLst/>
          </a:prstGeom>
        </p:spPr>
        <p:txBody>
          <a:bodyPr/>
          <a:lstStyle>
            <a:lvl1pPr>
              <a:buClr>
                <a:srgbClr val="000000"/>
              </a:buClr>
            </a:lvl1pPr>
            <a:lvl2pPr>
              <a:buClr>
                <a:srgbClr val="000000"/>
              </a:buClr>
            </a:lvl2pPr>
            <a:lvl3pPr>
              <a:buClr>
                <a:srgbClr val="000000"/>
              </a:buClr>
            </a:lvl3pPr>
            <a:lvl4pPr>
              <a:buClr>
                <a:srgbClr val="000000"/>
              </a:buClr>
            </a:lvl4pPr>
            <a:lvl5pPr>
              <a:buClr>
                <a:srgbClr val="000000"/>
              </a:buClr>
            </a:lvl5pPr>
          </a:lstStyle>
          <a:p>
            <a:r>
              <a:t>Body Level One</a:t>
            </a:r>
          </a:p>
          <a:p>
            <a:pPr lvl="1"/>
            <a:r>
              <a:t>Body Level Two</a:t>
            </a:r>
          </a:p>
          <a:p>
            <a:pPr lvl="2"/>
            <a:r>
              <a:t>Body Level Three</a:t>
            </a:r>
          </a:p>
          <a:p>
            <a:pPr lvl="3"/>
            <a:r>
              <a:t>Body Level Four</a:t>
            </a:r>
          </a:p>
          <a:p>
            <a:pPr lvl="4"/>
            <a:r>
              <a:t>Body Level Five</a:t>
            </a:r>
          </a:p>
        </p:txBody>
      </p:sp>
      <p:sp>
        <p:nvSpPr>
          <p:cNvPr id="42" name="Slide Number"/>
          <p:cNvSpPr txBox="1">
            <a:spLocks noGrp="1"/>
          </p:cNvSpPr>
          <p:nvPr>
            <p:ph type="sldNum" sz="quarter" idx="2"/>
          </p:nvPr>
        </p:nvSpPr>
        <p:spPr>
          <a:xfrm>
            <a:off x="8229600" y="6473825"/>
            <a:ext cx="758825" cy="26425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4_Section Header">
    <p:spTree>
      <p:nvGrpSpPr>
        <p:cNvPr id="1" name=""/>
        <p:cNvGrpSpPr/>
        <p:nvPr/>
      </p:nvGrpSpPr>
      <p:grpSpPr>
        <a:xfrm>
          <a:off x="0" y="0"/>
          <a:ext cx="0" cy="0"/>
          <a:chOff x="0" y="0"/>
          <a:chExt cx="0" cy="0"/>
        </a:xfrm>
      </p:grpSpPr>
      <p:pic>
        <p:nvPicPr>
          <p:cNvPr id="49" name="image9.jpeg" descr="image9.jpeg"/>
          <p:cNvPicPr>
            <a:picLocks noChangeAspect="1"/>
          </p:cNvPicPr>
          <p:nvPr/>
        </p:nvPicPr>
        <p:blipFill>
          <a:blip r:embed="rId2">
            <a:extLst/>
          </a:blip>
          <a:stretch>
            <a:fillRect/>
          </a:stretch>
        </p:blipFill>
        <p:spPr>
          <a:xfrm>
            <a:off x="0" y="0"/>
            <a:ext cx="9144000" cy="5791200"/>
          </a:xfrm>
          <a:prstGeom prst="rect">
            <a:avLst/>
          </a:prstGeom>
          <a:ln w="12700">
            <a:miter lim="400000"/>
          </a:ln>
        </p:spPr>
      </p:pic>
      <p:pic>
        <p:nvPicPr>
          <p:cNvPr id="50" name="Bootstrap Logo-01.png" descr="Bootstrap Logo-01.png"/>
          <p:cNvPicPr>
            <a:picLocks noChangeAspect="1"/>
          </p:cNvPicPr>
          <p:nvPr/>
        </p:nvPicPr>
        <p:blipFill>
          <a:blip r:embed="rId3">
            <a:extLst/>
          </a:blip>
          <a:stretch>
            <a:fillRect/>
          </a:stretch>
        </p:blipFill>
        <p:spPr>
          <a:xfrm>
            <a:off x="152400" y="5105400"/>
            <a:ext cx="1524000" cy="1524000"/>
          </a:xfrm>
          <a:prstGeom prst="rect">
            <a:avLst/>
          </a:prstGeom>
          <a:ln w="12700">
            <a:miter lim="400000"/>
          </a:ln>
        </p:spPr>
      </p:pic>
      <p:sp>
        <p:nvSpPr>
          <p:cNvPr id="51" name="Title Text"/>
          <p:cNvSpPr txBox="1">
            <a:spLocks noGrp="1"/>
          </p:cNvSpPr>
          <p:nvPr>
            <p:ph type="title"/>
          </p:nvPr>
        </p:nvSpPr>
        <p:spPr>
          <a:xfrm>
            <a:off x="228600" y="5486400"/>
            <a:ext cx="8686800" cy="1184825"/>
          </a:xfrm>
          <a:prstGeom prst="rect">
            <a:avLst/>
          </a:prstGeom>
        </p:spPr>
        <p:txBody>
          <a:bodyPr anchor="t">
            <a:noAutofit/>
          </a:bodyPr>
          <a:lstStyle>
            <a:lvl1pPr>
              <a:defRPr sz="5400"/>
            </a:lvl1pPr>
          </a:lstStyle>
          <a:p>
            <a:r>
              <a:t>Title Text</a:t>
            </a:r>
          </a:p>
        </p:txBody>
      </p:sp>
      <p:pic>
        <p:nvPicPr>
          <p:cNvPr id="52" name="image9.jpeg" descr="image9.jpeg"/>
          <p:cNvPicPr>
            <a:picLocks noChangeAspect="1"/>
          </p:cNvPicPr>
          <p:nvPr/>
        </p:nvPicPr>
        <p:blipFill>
          <a:blip r:embed="rId2">
            <a:extLst/>
          </a:blip>
          <a:stretch>
            <a:fillRect/>
          </a:stretch>
        </p:blipFill>
        <p:spPr>
          <a:xfrm>
            <a:off x="0" y="0"/>
            <a:ext cx="9144000" cy="5791200"/>
          </a:xfrm>
          <a:prstGeom prst="rect">
            <a:avLst/>
          </a:prstGeom>
          <a:ln w="12700">
            <a:miter lim="400000"/>
          </a:ln>
        </p:spPr>
      </p:pic>
      <p:pic>
        <p:nvPicPr>
          <p:cNvPr id="53" name="image7.png" descr="image7.png"/>
          <p:cNvPicPr>
            <a:picLocks noChangeAspect="1"/>
          </p:cNvPicPr>
          <p:nvPr/>
        </p:nvPicPr>
        <p:blipFill>
          <a:blip r:embed="rId4">
            <a:extLst/>
          </a:blip>
          <a:stretch>
            <a:fillRect/>
          </a:stretch>
        </p:blipFill>
        <p:spPr>
          <a:xfrm>
            <a:off x="76200" y="5235575"/>
            <a:ext cx="1414463" cy="1416050"/>
          </a:xfrm>
          <a:prstGeom prst="rect">
            <a:avLst/>
          </a:prstGeom>
          <a:ln w="12700">
            <a:miter lim="400000"/>
          </a:ln>
        </p:spPr>
      </p:pic>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5_Section Header">
    <p:spTree>
      <p:nvGrpSpPr>
        <p:cNvPr id="1" name=""/>
        <p:cNvGrpSpPr/>
        <p:nvPr/>
      </p:nvGrpSpPr>
      <p:grpSpPr>
        <a:xfrm>
          <a:off x="0" y="0"/>
          <a:ext cx="0" cy="0"/>
          <a:chOff x="0" y="0"/>
          <a:chExt cx="0" cy="0"/>
        </a:xfrm>
      </p:grpSpPr>
      <p:pic>
        <p:nvPicPr>
          <p:cNvPr id="61" name="image10.jpg" descr="image10.jpg"/>
          <p:cNvPicPr>
            <a:picLocks noChangeAspect="1"/>
          </p:cNvPicPr>
          <p:nvPr/>
        </p:nvPicPr>
        <p:blipFill>
          <a:blip r:embed="rId2">
            <a:extLst/>
          </a:blip>
          <a:stretch>
            <a:fillRect/>
          </a:stretch>
        </p:blipFill>
        <p:spPr>
          <a:xfrm>
            <a:off x="0" y="0"/>
            <a:ext cx="9144000" cy="5791200"/>
          </a:xfrm>
          <a:prstGeom prst="rect">
            <a:avLst/>
          </a:prstGeom>
          <a:ln w="12700">
            <a:miter lim="400000"/>
          </a:ln>
        </p:spPr>
      </p:pic>
      <p:pic>
        <p:nvPicPr>
          <p:cNvPr id="62" name="Bootstrap Logo-01.png" descr="Bootstrap Logo-01.png"/>
          <p:cNvPicPr>
            <a:picLocks noChangeAspect="1"/>
          </p:cNvPicPr>
          <p:nvPr/>
        </p:nvPicPr>
        <p:blipFill>
          <a:blip r:embed="rId3">
            <a:extLst/>
          </a:blip>
          <a:stretch>
            <a:fillRect/>
          </a:stretch>
        </p:blipFill>
        <p:spPr>
          <a:xfrm>
            <a:off x="152400" y="5105400"/>
            <a:ext cx="1524000" cy="1524000"/>
          </a:xfrm>
          <a:prstGeom prst="rect">
            <a:avLst/>
          </a:prstGeom>
          <a:ln w="12700">
            <a:miter lim="400000"/>
          </a:ln>
        </p:spPr>
      </p:pic>
      <p:sp>
        <p:nvSpPr>
          <p:cNvPr id="63" name="Title Text"/>
          <p:cNvSpPr txBox="1">
            <a:spLocks noGrp="1"/>
          </p:cNvSpPr>
          <p:nvPr>
            <p:ph type="title"/>
          </p:nvPr>
        </p:nvSpPr>
        <p:spPr>
          <a:xfrm>
            <a:off x="228600" y="5486400"/>
            <a:ext cx="8686800" cy="1184825"/>
          </a:xfrm>
          <a:prstGeom prst="rect">
            <a:avLst/>
          </a:prstGeom>
        </p:spPr>
        <p:txBody>
          <a:bodyPr anchor="t">
            <a:noAutofit/>
          </a:bodyPr>
          <a:lstStyle>
            <a:lvl1pPr>
              <a:defRPr sz="5400"/>
            </a:lvl1pPr>
          </a:lstStyle>
          <a:p>
            <a:r>
              <a:t>Title Text</a:t>
            </a:r>
          </a:p>
        </p:txBody>
      </p:sp>
      <p:pic>
        <p:nvPicPr>
          <p:cNvPr id="64" name="image10.jpg" descr="image10.jpg"/>
          <p:cNvPicPr>
            <a:picLocks noChangeAspect="1"/>
          </p:cNvPicPr>
          <p:nvPr/>
        </p:nvPicPr>
        <p:blipFill>
          <a:blip r:embed="rId2">
            <a:extLst/>
          </a:blip>
          <a:stretch>
            <a:fillRect/>
          </a:stretch>
        </p:blipFill>
        <p:spPr>
          <a:xfrm>
            <a:off x="0" y="0"/>
            <a:ext cx="9144000" cy="5791200"/>
          </a:xfrm>
          <a:prstGeom prst="rect">
            <a:avLst/>
          </a:prstGeom>
          <a:ln w="12700">
            <a:miter lim="400000"/>
          </a:ln>
        </p:spPr>
      </p:pic>
      <p:pic>
        <p:nvPicPr>
          <p:cNvPr id="65" name="image7.png" descr="image7.png"/>
          <p:cNvPicPr>
            <a:picLocks noChangeAspect="1"/>
          </p:cNvPicPr>
          <p:nvPr/>
        </p:nvPicPr>
        <p:blipFill>
          <a:blip r:embed="rId4">
            <a:extLst/>
          </a:blip>
          <a:stretch>
            <a:fillRect/>
          </a:stretch>
        </p:blipFill>
        <p:spPr>
          <a:xfrm>
            <a:off x="76200" y="5235575"/>
            <a:ext cx="1414463" cy="1416050"/>
          </a:xfrm>
          <a:prstGeom prst="rect">
            <a:avLst/>
          </a:prstGeom>
          <a:ln w="12700">
            <a:miter lim="400000"/>
          </a:ln>
        </p:spPr>
      </p:pic>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1_Section Header">
    <p:spTree>
      <p:nvGrpSpPr>
        <p:cNvPr id="1" name=""/>
        <p:cNvGrpSpPr/>
        <p:nvPr/>
      </p:nvGrpSpPr>
      <p:grpSpPr>
        <a:xfrm>
          <a:off x="0" y="0"/>
          <a:ext cx="0" cy="0"/>
          <a:chOff x="0" y="0"/>
          <a:chExt cx="0" cy="0"/>
        </a:xfrm>
      </p:grpSpPr>
      <p:pic>
        <p:nvPicPr>
          <p:cNvPr id="73" name="image11.jpeg" descr="image11.jpeg"/>
          <p:cNvPicPr>
            <a:picLocks noChangeAspect="1"/>
          </p:cNvPicPr>
          <p:nvPr/>
        </p:nvPicPr>
        <p:blipFill>
          <a:blip r:embed="rId2">
            <a:extLst/>
          </a:blip>
          <a:stretch>
            <a:fillRect/>
          </a:stretch>
        </p:blipFill>
        <p:spPr>
          <a:xfrm>
            <a:off x="0" y="0"/>
            <a:ext cx="9144000" cy="5943600"/>
          </a:xfrm>
          <a:prstGeom prst="rect">
            <a:avLst/>
          </a:prstGeom>
          <a:ln w="12700">
            <a:miter lim="400000"/>
          </a:ln>
        </p:spPr>
      </p:pic>
      <p:pic>
        <p:nvPicPr>
          <p:cNvPr id="74" name="Bootstrap Logo-01.png" descr="Bootstrap Logo-01.png"/>
          <p:cNvPicPr>
            <a:picLocks noChangeAspect="1"/>
          </p:cNvPicPr>
          <p:nvPr/>
        </p:nvPicPr>
        <p:blipFill>
          <a:blip r:embed="rId3">
            <a:extLst/>
          </a:blip>
          <a:stretch>
            <a:fillRect/>
          </a:stretch>
        </p:blipFill>
        <p:spPr>
          <a:xfrm>
            <a:off x="152400" y="5105400"/>
            <a:ext cx="1524000" cy="1524000"/>
          </a:xfrm>
          <a:prstGeom prst="rect">
            <a:avLst/>
          </a:prstGeom>
          <a:ln w="12700">
            <a:miter lim="400000"/>
          </a:ln>
        </p:spPr>
      </p:pic>
      <p:sp>
        <p:nvSpPr>
          <p:cNvPr id="75" name="Title Text"/>
          <p:cNvSpPr txBox="1">
            <a:spLocks noGrp="1"/>
          </p:cNvSpPr>
          <p:nvPr>
            <p:ph type="title"/>
          </p:nvPr>
        </p:nvSpPr>
        <p:spPr>
          <a:xfrm>
            <a:off x="228600" y="5486400"/>
            <a:ext cx="8686800" cy="1184825"/>
          </a:xfrm>
          <a:prstGeom prst="rect">
            <a:avLst/>
          </a:prstGeom>
        </p:spPr>
        <p:txBody>
          <a:bodyPr anchor="t">
            <a:noAutofit/>
          </a:bodyPr>
          <a:lstStyle>
            <a:lvl1pPr>
              <a:defRPr sz="5400"/>
            </a:lvl1pPr>
          </a:lstStyle>
          <a:p>
            <a:r>
              <a:t>Title Text</a:t>
            </a:r>
          </a:p>
        </p:txBody>
      </p:sp>
      <p:pic>
        <p:nvPicPr>
          <p:cNvPr id="76" name="image11.jpeg" descr="image11.jpeg"/>
          <p:cNvPicPr>
            <a:picLocks noChangeAspect="1"/>
          </p:cNvPicPr>
          <p:nvPr/>
        </p:nvPicPr>
        <p:blipFill>
          <a:blip r:embed="rId2">
            <a:extLst/>
          </a:blip>
          <a:stretch>
            <a:fillRect/>
          </a:stretch>
        </p:blipFill>
        <p:spPr>
          <a:xfrm>
            <a:off x="0" y="0"/>
            <a:ext cx="9144000" cy="5943600"/>
          </a:xfrm>
          <a:prstGeom prst="rect">
            <a:avLst/>
          </a:prstGeom>
          <a:ln w="12700">
            <a:miter lim="400000"/>
          </a:ln>
        </p:spPr>
      </p:pic>
      <p:pic>
        <p:nvPicPr>
          <p:cNvPr id="77" name="image7.png" descr="image7.png"/>
          <p:cNvPicPr>
            <a:picLocks noChangeAspect="1"/>
          </p:cNvPicPr>
          <p:nvPr/>
        </p:nvPicPr>
        <p:blipFill>
          <a:blip r:embed="rId4">
            <a:extLst/>
          </a:blip>
          <a:stretch>
            <a:fillRect/>
          </a:stretch>
        </p:blipFill>
        <p:spPr>
          <a:xfrm>
            <a:off x="76200" y="5235575"/>
            <a:ext cx="1414463" cy="1416050"/>
          </a:xfrm>
          <a:prstGeom prst="rect">
            <a:avLst/>
          </a:prstGeom>
          <a:ln w="12700">
            <a:miter lim="400000"/>
          </a:ln>
        </p:spPr>
      </p:pic>
      <p:sp>
        <p:nvSpPr>
          <p:cNvPr id="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2_Section Header">
    <p:spTree>
      <p:nvGrpSpPr>
        <p:cNvPr id="1" name=""/>
        <p:cNvGrpSpPr/>
        <p:nvPr/>
      </p:nvGrpSpPr>
      <p:grpSpPr>
        <a:xfrm>
          <a:off x="0" y="0"/>
          <a:ext cx="0" cy="0"/>
          <a:chOff x="0" y="0"/>
          <a:chExt cx="0" cy="0"/>
        </a:xfrm>
      </p:grpSpPr>
      <p:pic>
        <p:nvPicPr>
          <p:cNvPr id="85" name="image12.jpg" descr="image12.jpg"/>
          <p:cNvPicPr>
            <a:picLocks noChangeAspect="1"/>
          </p:cNvPicPr>
          <p:nvPr/>
        </p:nvPicPr>
        <p:blipFill>
          <a:blip r:embed="rId2">
            <a:extLst/>
          </a:blip>
          <a:stretch>
            <a:fillRect/>
          </a:stretch>
        </p:blipFill>
        <p:spPr>
          <a:xfrm>
            <a:off x="0" y="-7939"/>
            <a:ext cx="9144000" cy="6056314"/>
          </a:xfrm>
          <a:prstGeom prst="rect">
            <a:avLst/>
          </a:prstGeom>
          <a:ln w="12700">
            <a:miter lim="400000"/>
          </a:ln>
        </p:spPr>
      </p:pic>
      <p:sp>
        <p:nvSpPr>
          <p:cNvPr id="86" name="Title Text"/>
          <p:cNvSpPr txBox="1">
            <a:spLocks noGrp="1"/>
          </p:cNvSpPr>
          <p:nvPr>
            <p:ph type="title"/>
          </p:nvPr>
        </p:nvSpPr>
        <p:spPr>
          <a:xfrm>
            <a:off x="228600" y="5486400"/>
            <a:ext cx="8686800" cy="1184825"/>
          </a:xfrm>
          <a:prstGeom prst="rect">
            <a:avLst/>
          </a:prstGeom>
        </p:spPr>
        <p:txBody>
          <a:bodyPr anchor="t">
            <a:noAutofit/>
          </a:bodyPr>
          <a:lstStyle>
            <a:lvl1pPr>
              <a:defRPr sz="5400"/>
            </a:lvl1pPr>
          </a:lstStyle>
          <a:p>
            <a:r>
              <a:t>Title Text</a:t>
            </a:r>
          </a:p>
        </p:txBody>
      </p:sp>
      <p:pic>
        <p:nvPicPr>
          <p:cNvPr id="87" name="image12.jpg" descr="image12.jpg"/>
          <p:cNvPicPr>
            <a:picLocks noChangeAspect="1"/>
          </p:cNvPicPr>
          <p:nvPr/>
        </p:nvPicPr>
        <p:blipFill>
          <a:blip r:embed="rId2">
            <a:extLst/>
          </a:blip>
          <a:stretch>
            <a:fillRect/>
          </a:stretch>
        </p:blipFill>
        <p:spPr>
          <a:xfrm>
            <a:off x="0" y="-7939"/>
            <a:ext cx="9144000" cy="6056314"/>
          </a:xfrm>
          <a:prstGeom prst="rect">
            <a:avLst/>
          </a:prstGeom>
          <a:ln w="12700">
            <a:miter lim="400000"/>
          </a:ln>
        </p:spPr>
      </p:pic>
      <p:pic>
        <p:nvPicPr>
          <p:cNvPr id="88" name="image3.png" descr="image3.png"/>
          <p:cNvPicPr>
            <a:picLocks noChangeAspect="1"/>
          </p:cNvPicPr>
          <p:nvPr/>
        </p:nvPicPr>
        <p:blipFill>
          <a:blip r:embed="rId3">
            <a:extLst/>
          </a:blip>
          <a:stretch>
            <a:fillRect/>
          </a:stretch>
        </p:blipFill>
        <p:spPr>
          <a:xfrm>
            <a:off x="29817" y="4257261"/>
            <a:ext cx="2637184" cy="2637183"/>
          </a:xfrm>
          <a:prstGeom prst="rect">
            <a:avLst/>
          </a:prstGeom>
          <a:ln w="12700">
            <a:miter lim="400000"/>
          </a:ln>
        </p:spPr>
      </p:pic>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6_Section Header">
    <p:spTree>
      <p:nvGrpSpPr>
        <p:cNvPr id="1" name=""/>
        <p:cNvGrpSpPr/>
        <p:nvPr/>
      </p:nvGrpSpPr>
      <p:grpSpPr>
        <a:xfrm>
          <a:off x="0" y="0"/>
          <a:ext cx="0" cy="0"/>
          <a:chOff x="0" y="0"/>
          <a:chExt cx="0" cy="0"/>
        </a:xfrm>
      </p:grpSpPr>
      <p:pic>
        <p:nvPicPr>
          <p:cNvPr id="96" name="image13.jpg" descr="image13.jpg"/>
          <p:cNvPicPr>
            <a:picLocks noChangeAspect="1"/>
          </p:cNvPicPr>
          <p:nvPr/>
        </p:nvPicPr>
        <p:blipFill>
          <a:blip r:embed="rId2">
            <a:extLst/>
          </a:blip>
          <a:stretch>
            <a:fillRect/>
          </a:stretch>
        </p:blipFill>
        <p:spPr>
          <a:xfrm>
            <a:off x="0" y="-17464"/>
            <a:ext cx="9144000" cy="5867781"/>
          </a:xfrm>
          <a:prstGeom prst="rect">
            <a:avLst/>
          </a:prstGeom>
          <a:ln w="12700">
            <a:miter lim="400000"/>
          </a:ln>
        </p:spPr>
      </p:pic>
      <p:pic>
        <p:nvPicPr>
          <p:cNvPr id="97" name="Bootstrap Logo-01.png" descr="Bootstrap Logo-01.png"/>
          <p:cNvPicPr>
            <a:picLocks noChangeAspect="1"/>
          </p:cNvPicPr>
          <p:nvPr/>
        </p:nvPicPr>
        <p:blipFill>
          <a:blip r:embed="rId3">
            <a:extLst/>
          </a:blip>
          <a:stretch>
            <a:fillRect/>
          </a:stretch>
        </p:blipFill>
        <p:spPr>
          <a:xfrm>
            <a:off x="152400" y="5105400"/>
            <a:ext cx="1524000" cy="1524000"/>
          </a:xfrm>
          <a:prstGeom prst="rect">
            <a:avLst/>
          </a:prstGeom>
          <a:ln w="12700">
            <a:miter lim="400000"/>
          </a:ln>
        </p:spPr>
      </p:pic>
      <p:sp>
        <p:nvSpPr>
          <p:cNvPr id="98" name="Title Text"/>
          <p:cNvSpPr txBox="1">
            <a:spLocks noGrp="1"/>
          </p:cNvSpPr>
          <p:nvPr>
            <p:ph type="title"/>
          </p:nvPr>
        </p:nvSpPr>
        <p:spPr>
          <a:xfrm>
            <a:off x="228600" y="5486400"/>
            <a:ext cx="8686800" cy="1184825"/>
          </a:xfrm>
          <a:prstGeom prst="rect">
            <a:avLst/>
          </a:prstGeom>
        </p:spPr>
        <p:txBody>
          <a:bodyPr anchor="t">
            <a:noAutofit/>
          </a:bodyPr>
          <a:lstStyle>
            <a:lvl1pPr>
              <a:defRPr sz="5400"/>
            </a:lvl1pPr>
          </a:lstStyle>
          <a:p>
            <a:r>
              <a:t>Title Text</a:t>
            </a:r>
          </a:p>
        </p:txBody>
      </p:sp>
      <p:pic>
        <p:nvPicPr>
          <p:cNvPr id="99" name="image14.jpeg" descr="image14.jpeg"/>
          <p:cNvPicPr>
            <a:picLocks noChangeAspect="1"/>
          </p:cNvPicPr>
          <p:nvPr/>
        </p:nvPicPr>
        <p:blipFill>
          <a:blip r:embed="rId4">
            <a:extLst/>
          </a:blip>
          <a:stretch>
            <a:fillRect/>
          </a:stretch>
        </p:blipFill>
        <p:spPr>
          <a:xfrm>
            <a:off x="0" y="-17464"/>
            <a:ext cx="9144000" cy="5867781"/>
          </a:xfrm>
          <a:prstGeom prst="rect">
            <a:avLst/>
          </a:prstGeom>
          <a:ln w="12700">
            <a:miter lim="400000"/>
          </a:ln>
        </p:spPr>
      </p:pic>
      <p:pic>
        <p:nvPicPr>
          <p:cNvPr id="100" name="image7.png" descr="image7.png"/>
          <p:cNvPicPr>
            <a:picLocks noChangeAspect="1"/>
          </p:cNvPicPr>
          <p:nvPr/>
        </p:nvPicPr>
        <p:blipFill>
          <a:blip r:embed="rId5">
            <a:extLst/>
          </a:blip>
          <a:stretch>
            <a:fillRect/>
          </a:stretch>
        </p:blipFill>
        <p:spPr>
          <a:xfrm>
            <a:off x="76200" y="5235575"/>
            <a:ext cx="1414463" cy="1416050"/>
          </a:xfrm>
          <a:prstGeom prst="rect">
            <a:avLst/>
          </a:prstGeom>
          <a:ln w="12700">
            <a:miter lim="400000"/>
          </a:ln>
        </p:spPr>
      </p:pic>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7_Section Header">
    <p:spTree>
      <p:nvGrpSpPr>
        <p:cNvPr id="1" name=""/>
        <p:cNvGrpSpPr/>
        <p:nvPr/>
      </p:nvGrpSpPr>
      <p:grpSpPr>
        <a:xfrm>
          <a:off x="0" y="0"/>
          <a:ext cx="0" cy="0"/>
          <a:chOff x="0" y="0"/>
          <a:chExt cx="0" cy="0"/>
        </a:xfrm>
      </p:grpSpPr>
      <p:pic>
        <p:nvPicPr>
          <p:cNvPr id="108" name="image15.jpg" descr="image15.jpg"/>
          <p:cNvPicPr>
            <a:picLocks noChangeAspect="1"/>
          </p:cNvPicPr>
          <p:nvPr/>
        </p:nvPicPr>
        <p:blipFill>
          <a:blip r:embed="rId2">
            <a:extLst/>
          </a:blip>
          <a:stretch>
            <a:fillRect/>
          </a:stretch>
        </p:blipFill>
        <p:spPr>
          <a:xfrm>
            <a:off x="0" y="0"/>
            <a:ext cx="9144000" cy="6096000"/>
          </a:xfrm>
          <a:prstGeom prst="rect">
            <a:avLst/>
          </a:prstGeom>
          <a:ln w="12700">
            <a:miter lim="400000"/>
          </a:ln>
        </p:spPr>
      </p:pic>
      <p:pic>
        <p:nvPicPr>
          <p:cNvPr id="109" name="Bootstrap Logo-01.png" descr="Bootstrap Logo-01.png"/>
          <p:cNvPicPr>
            <a:picLocks noChangeAspect="1"/>
          </p:cNvPicPr>
          <p:nvPr/>
        </p:nvPicPr>
        <p:blipFill>
          <a:blip r:embed="rId3">
            <a:extLst/>
          </a:blip>
          <a:stretch>
            <a:fillRect/>
          </a:stretch>
        </p:blipFill>
        <p:spPr>
          <a:xfrm>
            <a:off x="152400" y="5105400"/>
            <a:ext cx="1524000" cy="1524000"/>
          </a:xfrm>
          <a:prstGeom prst="rect">
            <a:avLst/>
          </a:prstGeom>
          <a:ln w="12700">
            <a:miter lim="400000"/>
          </a:ln>
        </p:spPr>
      </p:pic>
      <p:sp>
        <p:nvSpPr>
          <p:cNvPr id="110" name="Title Text"/>
          <p:cNvSpPr txBox="1">
            <a:spLocks noGrp="1"/>
          </p:cNvSpPr>
          <p:nvPr>
            <p:ph type="title"/>
          </p:nvPr>
        </p:nvSpPr>
        <p:spPr>
          <a:xfrm>
            <a:off x="228600" y="5486400"/>
            <a:ext cx="8686800" cy="1184825"/>
          </a:xfrm>
          <a:prstGeom prst="rect">
            <a:avLst/>
          </a:prstGeom>
        </p:spPr>
        <p:txBody>
          <a:bodyPr anchor="t">
            <a:noAutofit/>
          </a:bodyPr>
          <a:lstStyle>
            <a:lvl1pPr>
              <a:defRPr sz="5400"/>
            </a:lvl1pPr>
          </a:lstStyle>
          <a:p>
            <a:r>
              <a:t>Title Text</a:t>
            </a:r>
          </a:p>
        </p:txBody>
      </p:sp>
      <p:pic>
        <p:nvPicPr>
          <p:cNvPr id="111" name="image15.jpg" descr="image15.jpg"/>
          <p:cNvPicPr>
            <a:picLocks noChangeAspect="1"/>
          </p:cNvPicPr>
          <p:nvPr/>
        </p:nvPicPr>
        <p:blipFill>
          <a:blip r:embed="rId2">
            <a:extLst/>
          </a:blip>
          <a:stretch>
            <a:fillRect/>
          </a:stretch>
        </p:blipFill>
        <p:spPr>
          <a:xfrm>
            <a:off x="0" y="0"/>
            <a:ext cx="9144000" cy="6096000"/>
          </a:xfrm>
          <a:prstGeom prst="rect">
            <a:avLst/>
          </a:prstGeom>
          <a:ln w="12700">
            <a:miter lim="400000"/>
          </a:ln>
        </p:spPr>
      </p:pic>
      <p:pic>
        <p:nvPicPr>
          <p:cNvPr id="112" name="image7.png" descr="image7.png"/>
          <p:cNvPicPr>
            <a:picLocks noChangeAspect="1"/>
          </p:cNvPicPr>
          <p:nvPr/>
        </p:nvPicPr>
        <p:blipFill>
          <a:blip r:embed="rId4">
            <a:extLst/>
          </a:blip>
          <a:stretch>
            <a:fillRect/>
          </a:stretch>
        </p:blipFill>
        <p:spPr>
          <a:xfrm>
            <a:off x="76200" y="5235575"/>
            <a:ext cx="1414463" cy="1416050"/>
          </a:xfrm>
          <a:prstGeom prst="rect">
            <a:avLst/>
          </a:prstGeom>
          <a:ln w="12700">
            <a:miter lim="400000"/>
          </a:ln>
        </p:spPr>
      </p:pic>
      <p:sp>
        <p:nvSpPr>
          <p:cNvPr id="1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p:cNvSpPr/>
          <p:nvPr/>
        </p:nvSpPr>
        <p:spPr>
          <a:xfrm>
            <a:off x="0" y="914400"/>
            <a:ext cx="9144000" cy="5943600"/>
          </a:xfrm>
          <a:prstGeom prst="rect">
            <a:avLst/>
          </a:prstGeom>
          <a:solidFill>
            <a:srgbClr val="FFFFFF"/>
          </a:solidFill>
          <a:ln w="12700">
            <a:miter lim="400000"/>
          </a:ln>
          <a:effectLst>
            <a:outerShdw blurRad="76200" dist="50800" dir="5400000" rotWithShape="0">
              <a:srgbClr val="4E3B30">
                <a:alpha val="60000"/>
              </a:srgbClr>
            </a:outerShdw>
          </a:effectLst>
        </p:spPr>
        <p:txBody>
          <a:bodyPr lIns="45719" rIns="45719" anchor="ctr"/>
          <a:lstStyle/>
          <a:p>
            <a:pPr algn="ctr">
              <a:defRPr>
                <a:solidFill>
                  <a:srgbClr val="FFFFFF"/>
                </a:solidFill>
              </a:defRPr>
            </a:pPr>
            <a:endParaRPr/>
          </a:p>
        </p:txBody>
      </p:sp>
      <p:sp>
        <p:nvSpPr>
          <p:cNvPr id="3" name="Rectangle"/>
          <p:cNvSpPr/>
          <p:nvPr/>
        </p:nvSpPr>
        <p:spPr>
          <a:xfrm>
            <a:off x="0" y="914400"/>
            <a:ext cx="9144000" cy="5943600"/>
          </a:xfrm>
          <a:prstGeom prst="rect">
            <a:avLst/>
          </a:prstGeom>
          <a:solidFill>
            <a:srgbClr val="FFFFFF"/>
          </a:solidFill>
          <a:ln w="12700">
            <a:miter lim="400000"/>
          </a:ln>
          <a:effectLst>
            <a:outerShdw blurRad="76200" dist="50800" dir="5400000" rotWithShape="0">
              <a:srgbClr val="4E3B30">
                <a:alpha val="60000"/>
              </a:srgbClr>
            </a:outerShdw>
          </a:effectLst>
        </p:spPr>
        <p:txBody>
          <a:bodyPr lIns="45719" rIns="45719" anchor="ctr"/>
          <a:lstStyle/>
          <a:p>
            <a:pPr algn="ctr">
              <a:defRPr>
                <a:solidFill>
                  <a:srgbClr val="FFFFFF"/>
                </a:solidFill>
              </a:defRPr>
            </a:pPr>
            <a:endParaRPr/>
          </a:p>
        </p:txBody>
      </p:sp>
      <p:pic>
        <p:nvPicPr>
          <p:cNvPr id="4" name="image3.png" descr="image3.png"/>
          <p:cNvPicPr>
            <a:picLocks noChangeAspect="1"/>
          </p:cNvPicPr>
          <p:nvPr/>
        </p:nvPicPr>
        <p:blipFill>
          <a:blip r:embed="rId23">
            <a:extLst/>
          </a:blip>
          <a:stretch>
            <a:fillRect/>
          </a:stretch>
        </p:blipFill>
        <p:spPr>
          <a:xfrm>
            <a:off x="86139" y="0"/>
            <a:ext cx="1818862" cy="1818862"/>
          </a:xfrm>
          <a:prstGeom prst="rect">
            <a:avLst/>
          </a:prstGeom>
          <a:ln w="12700">
            <a:miter lim="400000"/>
          </a:ln>
        </p:spPr>
      </p:pic>
      <p:sp>
        <p:nvSpPr>
          <p:cNvPr id="5" name="Rectangle"/>
          <p:cNvSpPr/>
          <p:nvPr/>
        </p:nvSpPr>
        <p:spPr>
          <a:xfrm>
            <a:off x="0" y="914400"/>
            <a:ext cx="9144000" cy="5943600"/>
          </a:xfrm>
          <a:prstGeom prst="rect">
            <a:avLst/>
          </a:prstGeom>
          <a:solidFill>
            <a:srgbClr val="FFFFFF"/>
          </a:solidFill>
          <a:ln w="12700">
            <a:miter lim="400000"/>
          </a:ln>
          <a:effectLst>
            <a:outerShdw blurRad="76200" dist="50800" dir="5400000" rotWithShape="0">
              <a:srgbClr val="4E3B30">
                <a:alpha val="60000"/>
              </a:srgbClr>
            </a:outerShdw>
          </a:effectLst>
        </p:spPr>
        <p:txBody>
          <a:bodyPr lIns="45719" rIns="45719" anchor="ctr"/>
          <a:lstStyle/>
          <a:p>
            <a:pPr algn="ctr">
              <a:defRPr>
                <a:solidFill>
                  <a:srgbClr val="FFFFFF"/>
                </a:solidFill>
              </a:defRPr>
            </a:pPr>
            <a:endParaRPr/>
          </a:p>
        </p:txBody>
      </p:sp>
      <p:pic>
        <p:nvPicPr>
          <p:cNvPr id="6" name="image3.png" descr="image3.png"/>
          <p:cNvPicPr>
            <a:picLocks noChangeAspect="1"/>
          </p:cNvPicPr>
          <p:nvPr/>
        </p:nvPicPr>
        <p:blipFill>
          <a:blip r:embed="rId23">
            <a:extLst/>
          </a:blip>
          <a:stretch>
            <a:fillRect/>
          </a:stretch>
        </p:blipFill>
        <p:spPr>
          <a:xfrm>
            <a:off x="86139" y="0"/>
            <a:ext cx="1818862" cy="1818862"/>
          </a:xfrm>
          <a:prstGeom prst="rect">
            <a:avLst/>
          </a:prstGeom>
          <a:ln w="12700">
            <a:miter lim="400000"/>
          </a:ln>
        </p:spPr>
      </p:pic>
      <p:sp>
        <p:nvSpPr>
          <p:cNvPr id="7" name="Title Text"/>
          <p:cNvSpPr txBox="1">
            <a:spLocks noGrp="1"/>
          </p:cNvSpPr>
          <p:nvPr>
            <p:ph type="title"/>
          </p:nvPr>
        </p:nvSpPr>
        <p:spPr>
          <a:xfrm>
            <a:off x="457200" y="92074"/>
            <a:ext cx="8229600" cy="1508126"/>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p>
            <a:r>
              <a:t>Title Text</a:t>
            </a:r>
          </a:p>
        </p:txBody>
      </p:sp>
      <p:sp>
        <p:nvSpPr>
          <p:cNvPr id="8" name="Body Level One…"/>
          <p:cNvSpPr txBox="1">
            <a:spLocks noGrp="1"/>
          </p:cNvSpPr>
          <p:nvPr>
            <p:ph type="body" idx="1"/>
          </p:nvPr>
        </p:nvSpPr>
        <p:spPr>
          <a:xfrm>
            <a:off x="457200" y="1600200"/>
            <a:ext cx="8229600" cy="5257800"/>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9" name="Slide Number"/>
          <p:cNvSpPr txBox="1">
            <a:spLocks noGrp="1"/>
          </p:cNvSpPr>
          <p:nvPr>
            <p:ph type="sldNum" sz="quarter" idx="2"/>
          </p:nvPr>
        </p:nvSpPr>
        <p:spPr>
          <a:xfrm>
            <a:off x="6553200" y="6356350"/>
            <a:ext cx="2133600" cy="368300"/>
          </a:xfrm>
          <a:prstGeom prst="rect">
            <a:avLst/>
          </a:prstGeom>
          <a:ln w="12700">
            <a:miter lim="400000"/>
          </a:ln>
        </p:spPr>
        <p:txBody>
          <a:bodyPr lIns="45719" rIns="45719">
            <a:spAutoFit/>
          </a:bodyPr>
          <a:lstStyle>
            <a:lvl1pPr algn="r">
              <a:defRPr sz="1200">
                <a:solidFill>
                  <a:srgbClr val="D38E27"/>
                </a:solidFill>
                <a:latin typeface="Arial"/>
                <a:ea typeface="Arial"/>
                <a:cs typeface="Arial"/>
                <a:sym typeface="Aria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ransition spd="med"/>
  <p:txStyles>
    <p:titleStyle>
      <a:lvl1pPr marL="0" marR="0" indent="0" algn="r" defTabSz="914400" rtl="0" latinLnBrk="0">
        <a:lnSpc>
          <a:spcPct val="100000"/>
        </a:lnSpc>
        <a:spcBef>
          <a:spcPts val="0"/>
        </a:spcBef>
        <a:spcAft>
          <a:spcPts val="0"/>
        </a:spcAft>
        <a:buClrTx/>
        <a:buSzTx/>
        <a:buFontTx/>
        <a:buNone/>
        <a:tabLst/>
        <a:defRPr sz="3600" b="1" i="0" u="none" strike="noStrike" cap="none" spc="0" baseline="0">
          <a:ln>
            <a:noFill/>
          </a:ln>
          <a:solidFill>
            <a:srgbClr val="FFFFFF"/>
          </a:solidFill>
          <a:uFillTx/>
          <a:latin typeface="+mj-lt"/>
          <a:ea typeface="+mj-ea"/>
          <a:cs typeface="+mj-cs"/>
          <a:sym typeface="Helvetica"/>
        </a:defRPr>
      </a:lvl1pPr>
      <a:lvl2pPr marL="0" marR="0" indent="0" algn="r" defTabSz="914400" rtl="0" latinLnBrk="0">
        <a:lnSpc>
          <a:spcPct val="100000"/>
        </a:lnSpc>
        <a:spcBef>
          <a:spcPts val="0"/>
        </a:spcBef>
        <a:spcAft>
          <a:spcPts val="0"/>
        </a:spcAft>
        <a:buClrTx/>
        <a:buSzTx/>
        <a:buFontTx/>
        <a:buNone/>
        <a:tabLst/>
        <a:defRPr sz="3600" b="1" i="0" u="none" strike="noStrike" cap="none" spc="0" baseline="0">
          <a:ln>
            <a:noFill/>
          </a:ln>
          <a:solidFill>
            <a:srgbClr val="FFFFFF"/>
          </a:solidFill>
          <a:uFillTx/>
          <a:latin typeface="+mj-lt"/>
          <a:ea typeface="+mj-ea"/>
          <a:cs typeface="+mj-cs"/>
          <a:sym typeface="Helvetica"/>
        </a:defRPr>
      </a:lvl2pPr>
      <a:lvl3pPr marL="0" marR="0" indent="0" algn="r" defTabSz="914400" rtl="0" latinLnBrk="0">
        <a:lnSpc>
          <a:spcPct val="100000"/>
        </a:lnSpc>
        <a:spcBef>
          <a:spcPts val="0"/>
        </a:spcBef>
        <a:spcAft>
          <a:spcPts val="0"/>
        </a:spcAft>
        <a:buClrTx/>
        <a:buSzTx/>
        <a:buFontTx/>
        <a:buNone/>
        <a:tabLst/>
        <a:defRPr sz="3600" b="1" i="0" u="none" strike="noStrike" cap="none" spc="0" baseline="0">
          <a:ln>
            <a:noFill/>
          </a:ln>
          <a:solidFill>
            <a:srgbClr val="FFFFFF"/>
          </a:solidFill>
          <a:uFillTx/>
          <a:latin typeface="+mj-lt"/>
          <a:ea typeface="+mj-ea"/>
          <a:cs typeface="+mj-cs"/>
          <a:sym typeface="Helvetica"/>
        </a:defRPr>
      </a:lvl3pPr>
      <a:lvl4pPr marL="0" marR="0" indent="0" algn="r" defTabSz="914400" rtl="0" latinLnBrk="0">
        <a:lnSpc>
          <a:spcPct val="100000"/>
        </a:lnSpc>
        <a:spcBef>
          <a:spcPts val="0"/>
        </a:spcBef>
        <a:spcAft>
          <a:spcPts val="0"/>
        </a:spcAft>
        <a:buClrTx/>
        <a:buSzTx/>
        <a:buFontTx/>
        <a:buNone/>
        <a:tabLst/>
        <a:defRPr sz="3600" b="1" i="0" u="none" strike="noStrike" cap="none" spc="0" baseline="0">
          <a:ln>
            <a:noFill/>
          </a:ln>
          <a:solidFill>
            <a:srgbClr val="FFFFFF"/>
          </a:solidFill>
          <a:uFillTx/>
          <a:latin typeface="+mj-lt"/>
          <a:ea typeface="+mj-ea"/>
          <a:cs typeface="+mj-cs"/>
          <a:sym typeface="Helvetica"/>
        </a:defRPr>
      </a:lvl4pPr>
      <a:lvl5pPr marL="0" marR="0" indent="0" algn="r" defTabSz="914400" rtl="0" latinLnBrk="0">
        <a:lnSpc>
          <a:spcPct val="100000"/>
        </a:lnSpc>
        <a:spcBef>
          <a:spcPts val="0"/>
        </a:spcBef>
        <a:spcAft>
          <a:spcPts val="0"/>
        </a:spcAft>
        <a:buClrTx/>
        <a:buSzTx/>
        <a:buFontTx/>
        <a:buNone/>
        <a:tabLst/>
        <a:defRPr sz="3600" b="1" i="0" u="none" strike="noStrike" cap="none" spc="0" baseline="0">
          <a:ln>
            <a:noFill/>
          </a:ln>
          <a:solidFill>
            <a:srgbClr val="FFFFFF"/>
          </a:solidFill>
          <a:uFillTx/>
          <a:latin typeface="+mj-lt"/>
          <a:ea typeface="+mj-ea"/>
          <a:cs typeface="+mj-cs"/>
          <a:sym typeface="Helvetica"/>
        </a:defRPr>
      </a:lvl5pPr>
      <a:lvl6pPr marL="0" marR="0" indent="457200" algn="r" defTabSz="914400" rtl="0" latinLnBrk="0">
        <a:lnSpc>
          <a:spcPct val="100000"/>
        </a:lnSpc>
        <a:spcBef>
          <a:spcPts val="0"/>
        </a:spcBef>
        <a:spcAft>
          <a:spcPts val="0"/>
        </a:spcAft>
        <a:buClrTx/>
        <a:buSzTx/>
        <a:buFontTx/>
        <a:buNone/>
        <a:tabLst/>
        <a:defRPr sz="3600" b="1" i="0" u="none" strike="noStrike" cap="none" spc="0" baseline="0">
          <a:ln>
            <a:noFill/>
          </a:ln>
          <a:solidFill>
            <a:srgbClr val="FFFFFF"/>
          </a:solidFill>
          <a:uFillTx/>
          <a:latin typeface="+mj-lt"/>
          <a:ea typeface="+mj-ea"/>
          <a:cs typeface="+mj-cs"/>
          <a:sym typeface="Helvetica"/>
        </a:defRPr>
      </a:lvl6pPr>
      <a:lvl7pPr marL="0" marR="0" indent="914400" algn="r" defTabSz="914400" rtl="0" latinLnBrk="0">
        <a:lnSpc>
          <a:spcPct val="100000"/>
        </a:lnSpc>
        <a:spcBef>
          <a:spcPts val="0"/>
        </a:spcBef>
        <a:spcAft>
          <a:spcPts val="0"/>
        </a:spcAft>
        <a:buClrTx/>
        <a:buSzTx/>
        <a:buFontTx/>
        <a:buNone/>
        <a:tabLst/>
        <a:defRPr sz="3600" b="1" i="0" u="none" strike="noStrike" cap="none" spc="0" baseline="0">
          <a:ln>
            <a:noFill/>
          </a:ln>
          <a:solidFill>
            <a:srgbClr val="FFFFFF"/>
          </a:solidFill>
          <a:uFillTx/>
          <a:latin typeface="+mj-lt"/>
          <a:ea typeface="+mj-ea"/>
          <a:cs typeface="+mj-cs"/>
          <a:sym typeface="Helvetica"/>
        </a:defRPr>
      </a:lvl7pPr>
      <a:lvl8pPr marL="0" marR="0" indent="1371600" algn="r" defTabSz="914400" rtl="0" latinLnBrk="0">
        <a:lnSpc>
          <a:spcPct val="100000"/>
        </a:lnSpc>
        <a:spcBef>
          <a:spcPts val="0"/>
        </a:spcBef>
        <a:spcAft>
          <a:spcPts val="0"/>
        </a:spcAft>
        <a:buClrTx/>
        <a:buSzTx/>
        <a:buFontTx/>
        <a:buNone/>
        <a:tabLst/>
        <a:defRPr sz="3600" b="1" i="0" u="none" strike="noStrike" cap="none" spc="0" baseline="0">
          <a:ln>
            <a:noFill/>
          </a:ln>
          <a:solidFill>
            <a:srgbClr val="FFFFFF"/>
          </a:solidFill>
          <a:uFillTx/>
          <a:latin typeface="+mj-lt"/>
          <a:ea typeface="+mj-ea"/>
          <a:cs typeface="+mj-cs"/>
          <a:sym typeface="Helvetica"/>
        </a:defRPr>
      </a:lvl8pPr>
      <a:lvl9pPr marL="0" marR="0" indent="1828800" algn="r" defTabSz="914400" rtl="0" latinLnBrk="0">
        <a:lnSpc>
          <a:spcPct val="100000"/>
        </a:lnSpc>
        <a:spcBef>
          <a:spcPts val="0"/>
        </a:spcBef>
        <a:spcAft>
          <a:spcPts val="0"/>
        </a:spcAft>
        <a:buClrTx/>
        <a:buSzTx/>
        <a:buFontTx/>
        <a:buNone/>
        <a:tabLst/>
        <a:defRPr sz="3600" b="1" i="0" u="none" strike="noStrike" cap="none" spc="0" baseline="0">
          <a:ln>
            <a:noFill/>
          </a:ln>
          <a:solidFill>
            <a:srgbClr val="FFFFFF"/>
          </a:solidFill>
          <a:uFillTx/>
          <a:latin typeface="+mj-lt"/>
          <a:ea typeface="+mj-ea"/>
          <a:cs typeface="+mj-cs"/>
          <a:sym typeface="Helvetica"/>
        </a:defRPr>
      </a:lvl9pPr>
    </p:titleStyle>
    <p:bodyStyle>
      <a:lvl1pPr marL="342900" marR="0" indent="-342900" algn="l" defTabSz="914400" rtl="0" latinLnBrk="0">
        <a:lnSpc>
          <a:spcPct val="100000"/>
        </a:lnSpc>
        <a:spcBef>
          <a:spcPts val="600"/>
        </a:spcBef>
        <a:spcAft>
          <a:spcPts val="0"/>
        </a:spcAft>
        <a:buClr>
          <a:srgbClr val="FFFFFF"/>
        </a:buClr>
        <a:buSzPct val="70000"/>
        <a:buFontTx/>
        <a:buChar char="▪"/>
        <a:tabLst/>
        <a:defRPr sz="2800" b="0" i="0" u="none" strike="noStrike" cap="none" spc="0" baseline="0">
          <a:ln>
            <a:noFill/>
          </a:ln>
          <a:solidFill>
            <a:srgbClr val="000000"/>
          </a:solidFill>
          <a:uFillTx/>
          <a:latin typeface="+mj-lt"/>
          <a:ea typeface="+mj-ea"/>
          <a:cs typeface="+mj-cs"/>
          <a:sym typeface="Helvetica"/>
        </a:defRPr>
      </a:lvl1pPr>
      <a:lvl2pPr marL="790575" marR="0" indent="-333375" algn="l" defTabSz="914400" rtl="0" latinLnBrk="0">
        <a:lnSpc>
          <a:spcPct val="100000"/>
        </a:lnSpc>
        <a:spcBef>
          <a:spcPts val="600"/>
        </a:spcBef>
        <a:spcAft>
          <a:spcPts val="0"/>
        </a:spcAft>
        <a:buClr>
          <a:srgbClr val="FFFFFF"/>
        </a:buClr>
        <a:buSzPct val="70000"/>
        <a:buFontTx/>
        <a:buChar char="▪"/>
        <a:tabLst/>
        <a:defRPr sz="2800" b="0" i="0" u="none" strike="noStrike" cap="none" spc="0" baseline="0">
          <a:ln>
            <a:noFill/>
          </a:ln>
          <a:solidFill>
            <a:srgbClr val="000000"/>
          </a:solidFill>
          <a:uFillTx/>
          <a:latin typeface="+mj-lt"/>
          <a:ea typeface="+mj-ea"/>
          <a:cs typeface="+mj-cs"/>
          <a:sym typeface="Helvetica"/>
        </a:defRPr>
      </a:lvl2pPr>
      <a:lvl3pPr marL="1234439" marR="0" indent="-320039" algn="l" defTabSz="914400" rtl="0" latinLnBrk="0">
        <a:lnSpc>
          <a:spcPct val="100000"/>
        </a:lnSpc>
        <a:spcBef>
          <a:spcPts val="600"/>
        </a:spcBef>
        <a:spcAft>
          <a:spcPts val="0"/>
        </a:spcAft>
        <a:buClr>
          <a:srgbClr val="FFFFFF"/>
        </a:buClr>
        <a:buSzPct val="70000"/>
        <a:buFontTx/>
        <a:buChar char="▪"/>
        <a:tabLst/>
        <a:defRPr sz="2800" b="0" i="0" u="none" strike="noStrike" cap="none" spc="0" baseline="0">
          <a:ln>
            <a:noFill/>
          </a:ln>
          <a:solidFill>
            <a:srgbClr val="000000"/>
          </a:solidFill>
          <a:uFillTx/>
          <a:latin typeface="+mj-lt"/>
          <a:ea typeface="+mj-ea"/>
          <a:cs typeface="+mj-cs"/>
          <a:sym typeface="Helvetica"/>
        </a:defRPr>
      </a:lvl3pPr>
      <a:lvl4pPr marL="1727200" marR="0" indent="-355600" algn="l" defTabSz="914400" rtl="0" latinLnBrk="0">
        <a:lnSpc>
          <a:spcPct val="100000"/>
        </a:lnSpc>
        <a:spcBef>
          <a:spcPts val="600"/>
        </a:spcBef>
        <a:spcAft>
          <a:spcPts val="0"/>
        </a:spcAft>
        <a:buClr>
          <a:srgbClr val="FFFFFF"/>
        </a:buClr>
        <a:buSzPct val="70000"/>
        <a:buFontTx/>
        <a:buChar char="▪"/>
        <a:tabLst/>
        <a:defRPr sz="2800" b="0" i="0" u="none" strike="noStrike" cap="none" spc="0" baseline="0">
          <a:ln>
            <a:noFill/>
          </a:ln>
          <a:solidFill>
            <a:srgbClr val="000000"/>
          </a:solidFill>
          <a:uFillTx/>
          <a:latin typeface="+mj-lt"/>
          <a:ea typeface="+mj-ea"/>
          <a:cs typeface="+mj-cs"/>
          <a:sym typeface="Helvetica"/>
        </a:defRPr>
      </a:lvl4pPr>
      <a:lvl5pPr marL="2228850" marR="0" indent="-400050" algn="l" defTabSz="914400" rtl="0" latinLnBrk="0">
        <a:lnSpc>
          <a:spcPct val="100000"/>
        </a:lnSpc>
        <a:spcBef>
          <a:spcPts val="600"/>
        </a:spcBef>
        <a:spcAft>
          <a:spcPts val="0"/>
        </a:spcAft>
        <a:buClr>
          <a:srgbClr val="FFFFFF"/>
        </a:buClr>
        <a:buSzPct val="60000"/>
        <a:buFontTx/>
        <a:buChar char="▪"/>
        <a:tabLst/>
        <a:defRPr sz="2800" b="0" i="0" u="none" strike="noStrike" cap="none" spc="0" baseline="0">
          <a:ln>
            <a:noFill/>
          </a:ln>
          <a:solidFill>
            <a:srgbClr val="000000"/>
          </a:solidFill>
          <a:uFillTx/>
          <a:latin typeface="+mj-lt"/>
          <a:ea typeface="+mj-ea"/>
          <a:cs typeface="+mj-cs"/>
          <a:sym typeface="Helvetica"/>
        </a:defRPr>
      </a:lvl5pPr>
      <a:lvl6pPr marL="2641600" marR="0" indent="-355600" algn="l" defTabSz="914400" rtl="0" latinLnBrk="0">
        <a:lnSpc>
          <a:spcPct val="100000"/>
        </a:lnSpc>
        <a:spcBef>
          <a:spcPts val="600"/>
        </a:spcBef>
        <a:spcAft>
          <a:spcPts val="0"/>
        </a:spcAft>
        <a:buClr>
          <a:srgbClr val="FFFFFF"/>
        </a:buClr>
        <a:buSzPct val="60000"/>
        <a:buFontTx/>
        <a:buChar char=""/>
        <a:tabLst/>
        <a:defRPr sz="2800" b="0" i="0" u="none" strike="noStrike" cap="none" spc="0" baseline="0">
          <a:ln>
            <a:noFill/>
          </a:ln>
          <a:solidFill>
            <a:srgbClr val="000000"/>
          </a:solidFill>
          <a:uFillTx/>
          <a:latin typeface="+mj-lt"/>
          <a:ea typeface="+mj-ea"/>
          <a:cs typeface="+mj-cs"/>
          <a:sym typeface="Helvetica"/>
        </a:defRPr>
      </a:lvl6pPr>
      <a:lvl7pPr marL="3143250" marR="0" indent="-400050" algn="l" defTabSz="914400" rtl="0" latinLnBrk="0">
        <a:lnSpc>
          <a:spcPct val="100000"/>
        </a:lnSpc>
        <a:spcBef>
          <a:spcPts val="600"/>
        </a:spcBef>
        <a:spcAft>
          <a:spcPts val="0"/>
        </a:spcAft>
        <a:buClr>
          <a:srgbClr val="FFFFFF"/>
        </a:buClr>
        <a:buSzPct val="60000"/>
        <a:buFontTx/>
        <a:buChar char=""/>
        <a:tabLst/>
        <a:defRPr sz="2800" b="0" i="0" u="none" strike="noStrike" cap="none" spc="0" baseline="0">
          <a:ln>
            <a:noFill/>
          </a:ln>
          <a:solidFill>
            <a:srgbClr val="000000"/>
          </a:solidFill>
          <a:uFillTx/>
          <a:latin typeface="+mj-lt"/>
          <a:ea typeface="+mj-ea"/>
          <a:cs typeface="+mj-cs"/>
          <a:sym typeface="Helvetica"/>
        </a:defRPr>
      </a:lvl7pPr>
      <a:lvl8pPr marL="3600450" marR="0" indent="-400050" algn="l" defTabSz="914400" rtl="0" latinLnBrk="0">
        <a:lnSpc>
          <a:spcPct val="100000"/>
        </a:lnSpc>
        <a:spcBef>
          <a:spcPts val="600"/>
        </a:spcBef>
        <a:spcAft>
          <a:spcPts val="0"/>
        </a:spcAft>
        <a:buClr>
          <a:srgbClr val="FFFFFF"/>
        </a:buClr>
        <a:buSzPct val="60000"/>
        <a:buFontTx/>
        <a:buChar char="◆"/>
        <a:tabLst/>
        <a:defRPr sz="2800" b="0" i="0" u="none" strike="noStrike" cap="none" spc="0" baseline="0">
          <a:ln>
            <a:noFill/>
          </a:ln>
          <a:solidFill>
            <a:srgbClr val="000000"/>
          </a:solidFill>
          <a:uFillTx/>
          <a:latin typeface="+mj-lt"/>
          <a:ea typeface="+mj-ea"/>
          <a:cs typeface="+mj-cs"/>
          <a:sym typeface="Helvetica"/>
        </a:defRPr>
      </a:lvl8pPr>
      <a:lvl9pPr marL="4114800" marR="0" indent="-457200" algn="l" defTabSz="914400" rtl="0" latinLnBrk="0">
        <a:lnSpc>
          <a:spcPct val="100000"/>
        </a:lnSpc>
        <a:spcBef>
          <a:spcPts val="600"/>
        </a:spcBef>
        <a:spcAft>
          <a:spcPts val="0"/>
        </a:spcAft>
        <a:buClr>
          <a:srgbClr val="FFFFFF"/>
        </a:buClr>
        <a:buSzPct val="60000"/>
        <a:buFontTx/>
        <a:buChar char="◼"/>
        <a:tabLst/>
        <a:defRPr sz="2800" b="0" i="0" u="none" strike="noStrike" cap="none" spc="0" baseline="0">
          <a:ln>
            <a:noFill/>
          </a:ln>
          <a:solidFill>
            <a:srgbClr val="000000"/>
          </a:solidFill>
          <a:uFillTx/>
          <a:latin typeface="+mj-lt"/>
          <a:ea typeface="+mj-ea"/>
          <a:cs typeface="+mj-cs"/>
          <a:sym typeface="Helvetica"/>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hyperlink" Target="http://code.pyret.org"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www.BootstrapWorld.org/materials"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code.pyret.org"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hyperlink" Target="http://code.pyret.com"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hyperlink" Target="http://www.htdp.org/"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jpeg"/><Relationship Id="rId7" Type="http://schemas.openxmlformats.org/officeDocument/2006/relationships/image" Target="../media/image61.png"/><Relationship Id="rId2" Type="http://schemas.openxmlformats.org/officeDocument/2006/relationships/notesSlide" Target="../notesSlides/notesSlide64.xml"/><Relationship Id="rId1" Type="http://schemas.openxmlformats.org/officeDocument/2006/relationships/slideLayout" Target="../slideLayouts/slideLayout12.xml"/><Relationship Id="rId6" Type="http://schemas.openxmlformats.org/officeDocument/2006/relationships/image" Target="../media/image60.tif"/><Relationship Id="rId5" Type="http://schemas.openxmlformats.org/officeDocument/2006/relationships/image" Target="../media/image59.jpeg"/><Relationship Id="rId10" Type="http://schemas.openxmlformats.org/officeDocument/2006/relationships/image" Target="../media/image64.png"/><Relationship Id="rId4" Type="http://schemas.openxmlformats.org/officeDocument/2006/relationships/image" Target="../media/image58.jpeg"/><Relationship Id="rId9" Type="http://schemas.openxmlformats.org/officeDocument/2006/relationships/image" Target="../media/image63.png"/></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5.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66.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alpha val="83000"/>
          </a:srgbClr>
        </a:solidFill>
        <a:effectLst/>
      </p:bgPr>
    </p:bg>
    <p:spTree>
      <p:nvGrpSpPr>
        <p:cNvPr id="1" name=""/>
        <p:cNvGrpSpPr/>
        <p:nvPr/>
      </p:nvGrpSpPr>
      <p:grpSpPr>
        <a:xfrm>
          <a:off x="0" y="0"/>
          <a:ext cx="0" cy="0"/>
          <a:chOff x="0" y="0"/>
          <a:chExt cx="0" cy="0"/>
        </a:xfrm>
      </p:grpSpPr>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Programming has functions!"/>
          <p:cNvSpPr txBox="1">
            <a:spLocks noGrp="1"/>
          </p:cNvSpPr>
          <p:nvPr>
            <p:ph type="title"/>
          </p:nvPr>
        </p:nvSpPr>
        <p:spPr>
          <a:prstGeom prst="rect">
            <a:avLst/>
          </a:prstGeom>
        </p:spPr>
        <p:txBody>
          <a:bodyPr/>
          <a:lstStyle/>
          <a:p>
            <a:r>
              <a:t>Programming has functions!</a:t>
            </a:r>
          </a:p>
        </p:txBody>
      </p:sp>
      <p:sp>
        <p:nvSpPr>
          <p:cNvPr id="343" name="Body"/>
          <p:cNvSpPr txBox="1">
            <a:spLocks noGrp="1"/>
          </p:cNvSpPr>
          <p:nvPr>
            <p:ph type="body" idx="1"/>
          </p:nvPr>
        </p:nvSpPr>
        <p:spPr>
          <a:xfrm>
            <a:off x="304800" y="1554162"/>
            <a:ext cx="8686800" cy="4525963"/>
          </a:xfrm>
          <a:prstGeom prst="rect">
            <a:avLst/>
          </a:prstGeom>
        </p:spPr>
        <p:txBody>
          <a:bodyPr>
            <a:normAutofit/>
          </a:bodyPr>
          <a:lstStyle/>
          <a:p>
            <a:endParaRPr/>
          </a:p>
        </p:txBody>
      </p:sp>
      <p:sp>
        <p:nvSpPr>
          <p:cNvPr id="344"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10</a:t>
            </a:fld>
            <a:endParaRPr sz="1200">
              <a:solidFill>
                <a:srgbClr val="D38E27"/>
              </a:solidFill>
              <a:latin typeface="Arial"/>
              <a:ea typeface="Arial"/>
              <a:cs typeface="Arial"/>
              <a:sym typeface="Arial"/>
            </a:endParaRPr>
          </a:p>
        </p:txBody>
      </p:sp>
      <p:pic>
        <p:nvPicPr>
          <p:cNvPr id="345" name="image27.png" descr="image27.png"/>
          <p:cNvPicPr>
            <a:picLocks noChangeAspect="1"/>
          </p:cNvPicPr>
          <p:nvPr/>
        </p:nvPicPr>
        <p:blipFill>
          <a:blip r:embed="rId3">
            <a:extLst/>
          </a:blip>
          <a:stretch>
            <a:fillRect/>
          </a:stretch>
        </p:blipFill>
        <p:spPr>
          <a:xfrm>
            <a:off x="381000" y="1905000"/>
            <a:ext cx="2201864" cy="1762125"/>
          </a:xfrm>
          <a:prstGeom prst="rect">
            <a:avLst/>
          </a:prstGeom>
          <a:ln w="12700">
            <a:miter lim="400000"/>
          </a:ln>
          <a:effectLst>
            <a:outerShdw blurRad="292100" dist="139700" dir="2700000" rotWithShape="0">
              <a:srgbClr val="333333">
                <a:alpha val="64998"/>
              </a:srgbClr>
            </a:outerShdw>
          </a:effectLst>
        </p:spPr>
      </p:pic>
      <p:pic>
        <p:nvPicPr>
          <p:cNvPr id="346" name="ALICE.png" descr="ALICE.png"/>
          <p:cNvPicPr>
            <a:picLocks noChangeAspect="1"/>
          </p:cNvPicPr>
          <p:nvPr/>
        </p:nvPicPr>
        <p:blipFill>
          <a:blip r:embed="rId4">
            <a:extLst/>
          </a:blip>
          <a:stretch>
            <a:fillRect/>
          </a:stretch>
        </p:blipFill>
        <p:spPr>
          <a:xfrm>
            <a:off x="6500812" y="3702050"/>
            <a:ext cx="2108201" cy="2540000"/>
          </a:xfrm>
          <a:prstGeom prst="rect">
            <a:avLst/>
          </a:prstGeom>
          <a:ln w="12700">
            <a:miter lim="400000"/>
          </a:ln>
          <a:effectLst>
            <a:outerShdw blurRad="292100" dist="139700" dir="2700000" rotWithShape="0">
              <a:srgbClr val="333333">
                <a:alpha val="64998"/>
              </a:srgbClr>
            </a:outerShdw>
          </a:effectLst>
        </p:spPr>
      </p:pic>
      <p:pic>
        <p:nvPicPr>
          <p:cNvPr id="347" name="image29.png" descr="image29.png"/>
          <p:cNvPicPr>
            <a:picLocks noChangeAspect="1"/>
          </p:cNvPicPr>
          <p:nvPr/>
        </p:nvPicPr>
        <p:blipFill>
          <a:blip r:embed="rId5">
            <a:extLst/>
          </a:blip>
          <a:stretch>
            <a:fillRect/>
          </a:stretch>
        </p:blipFill>
        <p:spPr>
          <a:xfrm>
            <a:off x="1066800" y="4343400"/>
            <a:ext cx="1589088" cy="2005014"/>
          </a:xfrm>
          <a:prstGeom prst="rect">
            <a:avLst/>
          </a:prstGeom>
          <a:ln w="12700">
            <a:miter lim="400000"/>
          </a:ln>
          <a:effectLst>
            <a:outerShdw blurRad="292100" dist="139700" dir="2700000" rotWithShape="0">
              <a:srgbClr val="333333">
                <a:alpha val="64998"/>
              </a:srgbClr>
            </a:outerShdw>
          </a:effectLst>
        </p:spPr>
      </p:pic>
      <p:pic>
        <p:nvPicPr>
          <p:cNvPr id="348" name="image30.png" descr="image30.png"/>
          <p:cNvPicPr>
            <a:picLocks noChangeAspect="1"/>
          </p:cNvPicPr>
          <p:nvPr/>
        </p:nvPicPr>
        <p:blipFill>
          <a:blip r:embed="rId6">
            <a:extLst/>
          </a:blip>
          <a:stretch>
            <a:fillRect/>
          </a:stretch>
        </p:blipFill>
        <p:spPr>
          <a:xfrm>
            <a:off x="3387725" y="2443163"/>
            <a:ext cx="2251075" cy="2960687"/>
          </a:xfrm>
          <a:prstGeom prst="rect">
            <a:avLst/>
          </a:prstGeom>
          <a:ln w="12700">
            <a:miter lim="400000"/>
          </a:ln>
          <a:effectLst>
            <a:outerShdw blurRad="292100" dist="139700" dir="2700000" rotWithShape="0">
              <a:srgbClr val="333333">
                <a:alpha val="64998"/>
              </a:srgbClr>
            </a:outerShdw>
          </a:effectLst>
        </p:spPr>
      </p:pic>
      <p:pic>
        <p:nvPicPr>
          <p:cNvPr id="349" name="image31.png" descr="image31.png"/>
          <p:cNvPicPr>
            <a:picLocks noChangeAspect="1"/>
          </p:cNvPicPr>
          <p:nvPr/>
        </p:nvPicPr>
        <p:blipFill>
          <a:blip r:embed="rId7">
            <a:extLst/>
          </a:blip>
          <a:stretch>
            <a:fillRect/>
          </a:stretch>
        </p:blipFill>
        <p:spPr>
          <a:xfrm>
            <a:off x="6248400" y="1846263"/>
            <a:ext cx="1473200" cy="1473201"/>
          </a:xfrm>
          <a:prstGeom prst="rect">
            <a:avLst/>
          </a:prstGeom>
          <a:ln w="12700">
            <a:miter lim="400000"/>
          </a:ln>
          <a:effectLst>
            <a:outerShdw blurRad="292100" dist="139700" dir="2700000" rotWithShape="0">
              <a:srgbClr val="333333">
                <a:alpha val="64998"/>
              </a:srgbClr>
            </a:outerShdw>
          </a:effec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345"/>
                                        </p:tgtEl>
                                        <p:attrNameLst>
                                          <p:attrName>style.visibility</p:attrName>
                                        </p:attrNameLst>
                                      </p:cBhvr>
                                      <p:to>
                                        <p:strVal val="visible"/>
                                      </p:to>
                                    </p:set>
                                    <p:anim calcmode="lin" valueType="num">
                                      <p:cBhvr>
                                        <p:cTn id="7" dur="500" fill="hold"/>
                                        <p:tgtEl>
                                          <p:spTgt spid="345"/>
                                        </p:tgtEl>
                                        <p:attrNameLst>
                                          <p:attrName>ppt_x</p:attrName>
                                        </p:attrNameLst>
                                      </p:cBhvr>
                                      <p:tavLst>
                                        <p:tav tm="0">
                                          <p:val>
                                            <p:strVal val="#ppt_x"/>
                                          </p:val>
                                        </p:tav>
                                        <p:tav tm="100000">
                                          <p:val>
                                            <p:strVal val="#ppt_x"/>
                                          </p:val>
                                        </p:tav>
                                      </p:tavLst>
                                    </p:anim>
                                    <p:anim calcmode="lin" valueType="num">
                                      <p:cBhvr>
                                        <p:cTn id="8" dur="500" fill="hold"/>
                                        <p:tgtEl>
                                          <p:spTgt spid="34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2" nodeType="clickEffect">
                                  <p:stCondLst>
                                    <p:cond delay="0"/>
                                  </p:stCondLst>
                                  <p:iterate>
                                    <p:tmAbs val="0"/>
                                  </p:iterate>
                                  <p:childTnLst>
                                    <p:set>
                                      <p:cBhvr>
                                        <p:cTn id="12" fill="hold"/>
                                        <p:tgtEl>
                                          <p:spTgt spid="347"/>
                                        </p:tgtEl>
                                        <p:attrNameLst>
                                          <p:attrName>style.visibility</p:attrName>
                                        </p:attrNameLst>
                                      </p:cBhvr>
                                      <p:to>
                                        <p:strVal val="visible"/>
                                      </p:to>
                                    </p:set>
                                    <p:anim calcmode="lin" valueType="num">
                                      <p:cBhvr>
                                        <p:cTn id="13" dur="500" fill="hold"/>
                                        <p:tgtEl>
                                          <p:spTgt spid="347"/>
                                        </p:tgtEl>
                                        <p:attrNameLst>
                                          <p:attrName>ppt_x</p:attrName>
                                        </p:attrNameLst>
                                      </p:cBhvr>
                                      <p:tavLst>
                                        <p:tav tm="0">
                                          <p:val>
                                            <p:strVal val="#ppt_x"/>
                                          </p:val>
                                        </p:tav>
                                        <p:tav tm="100000">
                                          <p:val>
                                            <p:strVal val="#ppt_x"/>
                                          </p:val>
                                        </p:tav>
                                      </p:tavLst>
                                    </p:anim>
                                    <p:anim calcmode="lin" valueType="num">
                                      <p:cBhvr>
                                        <p:cTn id="14" dur="500" fill="hold"/>
                                        <p:tgtEl>
                                          <p:spTgt spid="347"/>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grpId="3" nodeType="afterEffect">
                                  <p:stCondLst>
                                    <p:cond delay="0"/>
                                  </p:stCondLst>
                                  <p:iterate>
                                    <p:tmAbs val="0"/>
                                  </p:iterate>
                                  <p:childTnLst>
                                    <p:set>
                                      <p:cBhvr>
                                        <p:cTn id="17" fill="hold"/>
                                        <p:tgtEl>
                                          <p:spTgt spid="348"/>
                                        </p:tgtEl>
                                        <p:attrNameLst>
                                          <p:attrName>style.visibility</p:attrName>
                                        </p:attrNameLst>
                                      </p:cBhvr>
                                      <p:to>
                                        <p:strVal val="visible"/>
                                      </p:to>
                                    </p:set>
                                    <p:anim calcmode="lin" valueType="num">
                                      <p:cBhvr>
                                        <p:cTn id="18" dur="500" fill="hold"/>
                                        <p:tgtEl>
                                          <p:spTgt spid="348"/>
                                        </p:tgtEl>
                                        <p:attrNameLst>
                                          <p:attrName>ppt_x</p:attrName>
                                        </p:attrNameLst>
                                      </p:cBhvr>
                                      <p:tavLst>
                                        <p:tav tm="0">
                                          <p:val>
                                            <p:strVal val="#ppt_x"/>
                                          </p:val>
                                        </p:tav>
                                        <p:tav tm="100000">
                                          <p:val>
                                            <p:strVal val="#ppt_x"/>
                                          </p:val>
                                        </p:tav>
                                      </p:tavLst>
                                    </p:anim>
                                    <p:anim calcmode="lin" valueType="num">
                                      <p:cBhvr>
                                        <p:cTn id="19" dur="500" fill="hold"/>
                                        <p:tgtEl>
                                          <p:spTgt spid="348"/>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 presetClass="entr" presetSubtype="4" fill="hold" grpId="4" nodeType="afterEffect">
                                  <p:stCondLst>
                                    <p:cond delay="0"/>
                                  </p:stCondLst>
                                  <p:iterate>
                                    <p:tmAbs val="0"/>
                                  </p:iterate>
                                  <p:childTnLst>
                                    <p:set>
                                      <p:cBhvr>
                                        <p:cTn id="22" fill="hold"/>
                                        <p:tgtEl>
                                          <p:spTgt spid="349"/>
                                        </p:tgtEl>
                                        <p:attrNameLst>
                                          <p:attrName>style.visibility</p:attrName>
                                        </p:attrNameLst>
                                      </p:cBhvr>
                                      <p:to>
                                        <p:strVal val="visible"/>
                                      </p:to>
                                    </p:set>
                                    <p:anim calcmode="lin" valueType="num">
                                      <p:cBhvr>
                                        <p:cTn id="23" dur="500" fill="hold"/>
                                        <p:tgtEl>
                                          <p:spTgt spid="349"/>
                                        </p:tgtEl>
                                        <p:attrNameLst>
                                          <p:attrName>ppt_x</p:attrName>
                                        </p:attrNameLst>
                                      </p:cBhvr>
                                      <p:tavLst>
                                        <p:tav tm="0">
                                          <p:val>
                                            <p:strVal val="#ppt_x"/>
                                          </p:val>
                                        </p:tav>
                                        <p:tav tm="100000">
                                          <p:val>
                                            <p:strVal val="#ppt_x"/>
                                          </p:val>
                                        </p:tav>
                                      </p:tavLst>
                                    </p:anim>
                                    <p:anim calcmode="lin" valueType="num">
                                      <p:cBhvr>
                                        <p:cTn id="24" dur="500" fill="hold"/>
                                        <p:tgtEl>
                                          <p:spTgt spid="349"/>
                                        </p:tgtEl>
                                        <p:attrNameLst>
                                          <p:attrName>ppt_y</p:attrName>
                                        </p:attrNameLst>
                                      </p:cBhvr>
                                      <p:tavLst>
                                        <p:tav tm="0">
                                          <p:val>
                                            <p:strVal val="1+#ppt_h/2"/>
                                          </p:val>
                                        </p:tav>
                                        <p:tav tm="100000">
                                          <p:val>
                                            <p:strVal val="#ppt_y"/>
                                          </p:val>
                                        </p:tav>
                                      </p:tavLst>
                                    </p:anim>
                                  </p:childTnLst>
                                </p:cTn>
                              </p:par>
                            </p:childTnLst>
                          </p:cTn>
                        </p:par>
                        <p:par>
                          <p:cTn id="25" fill="hold">
                            <p:stCondLst>
                              <p:cond delay="1500"/>
                            </p:stCondLst>
                            <p:childTnLst>
                              <p:par>
                                <p:cTn id="26" presetID="2" presetClass="entr" presetSubtype="4" fill="hold" grpId="5" nodeType="afterEffect">
                                  <p:stCondLst>
                                    <p:cond delay="0"/>
                                  </p:stCondLst>
                                  <p:iterate>
                                    <p:tmAbs val="0"/>
                                  </p:iterate>
                                  <p:childTnLst>
                                    <p:set>
                                      <p:cBhvr>
                                        <p:cTn id="27" fill="hold"/>
                                        <p:tgtEl>
                                          <p:spTgt spid="346"/>
                                        </p:tgtEl>
                                        <p:attrNameLst>
                                          <p:attrName>style.visibility</p:attrName>
                                        </p:attrNameLst>
                                      </p:cBhvr>
                                      <p:to>
                                        <p:strVal val="visible"/>
                                      </p:to>
                                    </p:set>
                                    <p:anim calcmode="lin" valueType="num">
                                      <p:cBhvr>
                                        <p:cTn id="28" dur="500" fill="hold"/>
                                        <p:tgtEl>
                                          <p:spTgt spid="346"/>
                                        </p:tgtEl>
                                        <p:attrNameLst>
                                          <p:attrName>ppt_x</p:attrName>
                                        </p:attrNameLst>
                                      </p:cBhvr>
                                      <p:tavLst>
                                        <p:tav tm="0">
                                          <p:val>
                                            <p:strVal val="#ppt_x"/>
                                          </p:val>
                                        </p:tav>
                                        <p:tav tm="100000">
                                          <p:val>
                                            <p:strVal val="#ppt_x"/>
                                          </p:val>
                                        </p:tav>
                                      </p:tavLst>
                                    </p:anim>
                                    <p:anim calcmode="lin" valueType="num">
                                      <p:cBhvr>
                                        <p:cTn id="29" dur="500" fill="hold"/>
                                        <p:tgtEl>
                                          <p:spTgt spid="3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 grpId="1" animBg="1" advAuto="0"/>
      <p:bldP spid="346" grpId="5" animBg="1" advAuto="0"/>
      <p:bldP spid="347" grpId="2" animBg="1" advAuto="0"/>
      <p:bldP spid="348" grpId="3" animBg="1" advAuto="0"/>
      <p:bldP spid="349" grpId="4"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Programming != Math"/>
          <p:cNvSpPr txBox="1">
            <a:spLocks noGrp="1"/>
          </p:cNvSpPr>
          <p:nvPr>
            <p:ph type="title"/>
          </p:nvPr>
        </p:nvSpPr>
        <p:spPr>
          <a:prstGeom prst="rect">
            <a:avLst/>
          </a:prstGeom>
        </p:spPr>
        <p:txBody>
          <a:bodyPr/>
          <a:lstStyle/>
          <a:p>
            <a:r>
              <a:t>Programming != Math</a:t>
            </a:r>
          </a:p>
        </p:txBody>
      </p:sp>
      <p:sp>
        <p:nvSpPr>
          <p:cNvPr id="354"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11</a:t>
            </a:fld>
            <a:endParaRPr sz="1200">
              <a:solidFill>
                <a:srgbClr val="D38E27"/>
              </a:solidFill>
              <a:latin typeface="Arial"/>
              <a:ea typeface="Arial"/>
              <a:cs typeface="Arial"/>
              <a:sym typeface="Arial"/>
            </a:endParaRPr>
          </a:p>
        </p:txBody>
      </p:sp>
      <p:sp>
        <p:nvSpPr>
          <p:cNvPr id="355" name="1 / 2 = ??"/>
          <p:cNvSpPr/>
          <p:nvPr/>
        </p:nvSpPr>
        <p:spPr>
          <a:xfrm>
            <a:off x="1524000" y="1728788"/>
            <a:ext cx="6248400" cy="533241"/>
          </a:xfrm>
          <a:prstGeom prst="rect">
            <a:avLst/>
          </a:prstGeom>
          <a:gradFill>
            <a:gsLst>
              <a:gs pos="0">
                <a:srgbClr val="F2D9D4"/>
              </a:gs>
              <a:gs pos="72000">
                <a:srgbClr val="D8917F"/>
              </a:gs>
              <a:gs pos="100000">
                <a:srgbClr val="D47962"/>
              </a:gs>
            </a:gsLst>
            <a:lin ang="5400000"/>
          </a:gradFill>
          <a:ln w="10000">
            <a:solidFill>
              <a:schemeClr val="accent2"/>
            </a:solidFill>
            <a:miter/>
          </a:ln>
          <a:effectLst>
            <a:outerShdw blurRad="76200" dist="50800" dir="5400000" rotWithShape="0">
              <a:srgbClr val="4E3B30">
                <a:alpha val="59998"/>
              </a:srgbClr>
            </a:outerShdw>
          </a:effectLst>
          <a:extLst>
            <a:ext uri="{C572A759-6A51-4108-AA02-DFA0A04FC94B}">
              <ma14:wrappingTextBoxFlag xmlns="" xmlns:ma14="http://schemas.microsoft.com/office/mac/drawingml/2011/main" val="1"/>
            </a:ext>
          </a:extLst>
        </p:spPr>
        <p:txBody>
          <a:bodyPr lIns="45719" rIns="45719">
            <a:spAutoFit/>
          </a:bodyPr>
          <a:lstStyle>
            <a:lvl1pPr>
              <a:spcBef>
                <a:spcPts val="1000"/>
              </a:spcBef>
              <a:defRPr sz="2800">
                <a:latin typeface="Courier"/>
                <a:ea typeface="Courier"/>
                <a:cs typeface="Courier"/>
                <a:sym typeface="Courier"/>
              </a:defRPr>
            </a:lvl1pPr>
          </a:lstStyle>
          <a:p>
            <a:pPr>
              <a:defRPr sz="2400">
                <a:solidFill>
                  <a:srgbClr val="FFFFFF"/>
                </a:solidFill>
                <a:latin typeface="Arial"/>
                <a:ea typeface="Arial"/>
                <a:cs typeface="Arial"/>
                <a:sym typeface="Arial"/>
              </a:defRPr>
            </a:pPr>
            <a:r>
              <a:rPr sz="2800">
                <a:solidFill>
                  <a:srgbClr val="000000"/>
                </a:solidFill>
                <a:latin typeface="Courier"/>
                <a:ea typeface="Courier"/>
                <a:cs typeface="Courier"/>
                <a:sym typeface="Courier"/>
              </a:rPr>
              <a:t>1 / 2 = ??</a:t>
            </a:r>
          </a:p>
        </p:txBody>
      </p:sp>
      <p:sp>
        <p:nvSpPr>
          <p:cNvPr id="356" name="But there’s a problem..."/>
          <p:cNvSpPr txBox="1"/>
          <p:nvPr/>
        </p:nvSpPr>
        <p:spPr>
          <a:xfrm>
            <a:off x="448004" y="152400"/>
            <a:ext cx="8686801" cy="637540"/>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r">
              <a:defRPr sz="3600" b="1">
                <a:solidFill>
                  <a:srgbClr val="FFFFFF"/>
                </a:solidFill>
                <a:latin typeface="+mj-lt"/>
                <a:ea typeface="+mj-ea"/>
                <a:cs typeface="+mj-cs"/>
                <a:sym typeface="Helvetica"/>
              </a:defRPr>
            </a:lvl1pPr>
          </a:lstStyle>
          <a:p>
            <a:pPr>
              <a:defRPr sz="5400">
                <a:latin typeface="Futura Condensed"/>
                <a:ea typeface="Futura Condensed"/>
                <a:cs typeface="Futura Condensed"/>
                <a:sym typeface="Futura Condensed"/>
              </a:defRPr>
            </a:pPr>
            <a:r>
              <a:rPr sz="3600">
                <a:latin typeface="+mj-lt"/>
                <a:ea typeface="+mj-ea"/>
                <a:cs typeface="+mj-cs"/>
                <a:sym typeface="Helvetica"/>
              </a:rPr>
              <a:t>But there’s a problem...</a:t>
            </a:r>
          </a:p>
        </p:txBody>
      </p:sp>
      <p:sp>
        <p:nvSpPr>
          <p:cNvPr id="357" name="x = 10…"/>
          <p:cNvSpPr/>
          <p:nvPr/>
        </p:nvSpPr>
        <p:spPr>
          <a:xfrm>
            <a:off x="1524000" y="2643188"/>
            <a:ext cx="6248400" cy="965041"/>
          </a:xfrm>
          <a:prstGeom prst="rect">
            <a:avLst/>
          </a:prstGeom>
          <a:gradFill>
            <a:gsLst>
              <a:gs pos="0">
                <a:srgbClr val="F2D9D4"/>
              </a:gs>
              <a:gs pos="72000">
                <a:srgbClr val="D8917F"/>
              </a:gs>
              <a:gs pos="100000">
                <a:srgbClr val="D47962"/>
              </a:gs>
            </a:gsLst>
            <a:lin ang="5400000"/>
          </a:gradFill>
          <a:ln w="10000">
            <a:solidFill>
              <a:schemeClr val="accent2"/>
            </a:solidFill>
            <a:miter/>
          </a:ln>
          <a:effectLst>
            <a:outerShdw blurRad="76200" dist="50800" dir="5400000" rotWithShape="0">
              <a:srgbClr val="4E3B30">
                <a:alpha val="59998"/>
              </a:srgbClr>
            </a:outerShdw>
          </a:effectLst>
          <a:extLst>
            <a:ext uri="{C572A759-6A51-4108-AA02-DFA0A04FC94B}">
              <ma14:wrappingTextBoxFlag xmlns="" xmlns:ma14="http://schemas.microsoft.com/office/mac/drawingml/2011/main" val="1"/>
            </a:ext>
          </a:extLst>
        </p:spPr>
        <p:txBody>
          <a:bodyPr lIns="45719" rIns="45719">
            <a:spAutoFit/>
          </a:bodyPr>
          <a:lstStyle/>
          <a:p>
            <a:pPr>
              <a:defRPr>
                <a:solidFill>
                  <a:srgbClr val="FFFFFF"/>
                </a:solidFill>
                <a:latin typeface="Arial"/>
                <a:ea typeface="Arial"/>
                <a:cs typeface="Arial"/>
                <a:sym typeface="Arial"/>
              </a:defRPr>
            </a:pPr>
            <a:r>
              <a:rPr sz="2800">
                <a:solidFill>
                  <a:srgbClr val="000000"/>
                </a:solidFill>
                <a:latin typeface="Courier"/>
                <a:ea typeface="Courier"/>
                <a:cs typeface="Courier"/>
                <a:sym typeface="Courier"/>
              </a:rPr>
              <a:t>x = 10</a:t>
            </a:r>
          </a:p>
          <a:p>
            <a:pPr>
              <a:defRPr>
                <a:solidFill>
                  <a:srgbClr val="FFFFFF"/>
                </a:solidFill>
                <a:latin typeface="Arial"/>
                <a:ea typeface="Arial"/>
                <a:cs typeface="Arial"/>
                <a:sym typeface="Arial"/>
              </a:defRPr>
            </a:pPr>
            <a:r>
              <a:rPr sz="2800">
                <a:solidFill>
                  <a:srgbClr val="000000"/>
                </a:solidFill>
                <a:latin typeface="Courier"/>
                <a:ea typeface="Courier"/>
                <a:cs typeface="Courier"/>
                <a:sym typeface="Courier"/>
              </a:rPr>
              <a:t>x = x + 2</a:t>
            </a:r>
          </a:p>
        </p:txBody>
      </p:sp>
      <p:sp>
        <p:nvSpPr>
          <p:cNvPr id="358" name="foo = 0…"/>
          <p:cNvSpPr/>
          <p:nvPr/>
        </p:nvSpPr>
        <p:spPr>
          <a:xfrm>
            <a:off x="1524000" y="3898900"/>
            <a:ext cx="6248400" cy="1828640"/>
          </a:xfrm>
          <a:prstGeom prst="rect">
            <a:avLst/>
          </a:prstGeom>
          <a:gradFill>
            <a:gsLst>
              <a:gs pos="0">
                <a:srgbClr val="F2D9D4"/>
              </a:gs>
              <a:gs pos="72000">
                <a:srgbClr val="D8917F"/>
              </a:gs>
              <a:gs pos="100000">
                <a:srgbClr val="D47962"/>
              </a:gs>
            </a:gsLst>
            <a:lin ang="5400000"/>
          </a:gradFill>
          <a:ln w="10000">
            <a:solidFill>
              <a:schemeClr val="accent2"/>
            </a:solidFill>
            <a:miter/>
          </a:ln>
          <a:effectLst>
            <a:outerShdw blurRad="76200" dist="50800" dir="5400000" rotWithShape="0">
              <a:srgbClr val="4E3B30">
                <a:alpha val="59998"/>
              </a:srgbClr>
            </a:outerShdw>
          </a:effectLst>
          <a:extLst>
            <a:ext uri="{C572A759-6A51-4108-AA02-DFA0A04FC94B}">
              <ma14:wrappingTextBoxFlag xmlns="" xmlns:ma14="http://schemas.microsoft.com/office/mac/drawingml/2011/main" val="1"/>
            </a:ext>
          </a:extLst>
        </p:spPr>
        <p:txBody>
          <a:bodyPr lIns="45719" rIns="45719">
            <a:spAutoFit/>
          </a:bodyPr>
          <a:lstStyle/>
          <a:p>
            <a:pPr>
              <a:defRPr>
                <a:solidFill>
                  <a:srgbClr val="FFFFFF"/>
                </a:solidFill>
                <a:latin typeface="Arial"/>
                <a:ea typeface="Arial"/>
                <a:cs typeface="Arial"/>
                <a:sym typeface="Arial"/>
              </a:defRPr>
            </a:pPr>
            <a:r>
              <a:rPr sz="2800">
                <a:solidFill>
                  <a:srgbClr val="000000"/>
                </a:solidFill>
                <a:latin typeface="Courier"/>
                <a:ea typeface="Courier"/>
                <a:cs typeface="Courier"/>
                <a:sym typeface="Courier"/>
              </a:rPr>
              <a:t>foo = 0</a:t>
            </a:r>
          </a:p>
          <a:p>
            <a:pPr>
              <a:defRPr>
                <a:solidFill>
                  <a:srgbClr val="FFFFFF"/>
                </a:solidFill>
                <a:latin typeface="Arial"/>
                <a:ea typeface="Arial"/>
                <a:cs typeface="Arial"/>
                <a:sym typeface="Arial"/>
              </a:defRPr>
            </a:pPr>
            <a:r>
              <a:rPr sz="2800">
                <a:solidFill>
                  <a:srgbClr val="000000"/>
                </a:solidFill>
                <a:latin typeface="Courier"/>
                <a:ea typeface="Courier"/>
                <a:cs typeface="Courier"/>
                <a:sym typeface="Courier"/>
              </a:rPr>
              <a:t>function f(x){</a:t>
            </a:r>
          </a:p>
          <a:p>
            <a:pPr>
              <a:defRPr>
                <a:solidFill>
                  <a:srgbClr val="FFFFFF"/>
                </a:solidFill>
                <a:latin typeface="Arial"/>
                <a:ea typeface="Arial"/>
                <a:cs typeface="Arial"/>
                <a:sym typeface="Arial"/>
              </a:defRPr>
            </a:pPr>
            <a:r>
              <a:rPr sz="2800">
                <a:solidFill>
                  <a:srgbClr val="000000"/>
                </a:solidFill>
                <a:latin typeface="Courier"/>
                <a:ea typeface="Courier"/>
                <a:cs typeface="Courier"/>
                <a:sym typeface="Courier"/>
              </a:rPr>
              <a:t>  return foo++</a:t>
            </a:r>
          </a:p>
          <a:p>
            <a:pPr>
              <a:defRPr>
                <a:solidFill>
                  <a:srgbClr val="FFFFFF"/>
                </a:solidFill>
                <a:latin typeface="Arial"/>
                <a:ea typeface="Arial"/>
                <a:cs typeface="Arial"/>
                <a:sym typeface="Arial"/>
              </a:defRPr>
            </a:pPr>
            <a:r>
              <a:rPr sz="2800">
                <a:solidFill>
                  <a:srgbClr val="000000"/>
                </a:solidFill>
                <a:latin typeface="Courier"/>
                <a:ea typeface="Courier"/>
                <a:cs typeface="Courier"/>
                <a:sym typeface="Courier"/>
              </a:rPr>
              <a:t>}</a:t>
            </a:r>
          </a:p>
        </p:txBody>
      </p:sp>
      <p:pic>
        <p:nvPicPr>
          <p:cNvPr id="359" name="image32.png" descr="image32.png"/>
          <p:cNvPicPr>
            <a:picLocks noChangeAspect="1"/>
          </p:cNvPicPr>
          <p:nvPr/>
        </p:nvPicPr>
        <p:blipFill>
          <a:blip r:embed="rId3">
            <a:extLst/>
          </a:blip>
          <a:stretch>
            <a:fillRect/>
          </a:stretch>
        </p:blipFill>
        <p:spPr>
          <a:xfrm>
            <a:off x="7086600" y="5105400"/>
            <a:ext cx="1752600" cy="17526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xit" fill="hold" grpId="1" nodeType="clickEffect">
                                  <p:stCondLst>
                                    <p:cond delay="0"/>
                                  </p:stCondLst>
                                  <p:iterate>
                                    <p:tmAbs val="0"/>
                                  </p:iterate>
                                  <p:childTnLst>
                                    <p:animEffect transition="out" filter="dissolve">
                                      <p:cBhvr>
                                        <p:cTn id="6" dur="500" fill="hold"/>
                                        <p:tgtEl>
                                          <p:spTgt spid="356"/>
                                        </p:tgtEl>
                                      </p:cBhvr>
                                    </p:animEffect>
                                    <p:set>
                                      <p:cBhvr>
                                        <p:cTn id="7" fill="hold">
                                          <p:stCondLst>
                                            <p:cond delay="499"/>
                                          </p:stCondLst>
                                        </p:cTn>
                                        <p:tgtEl>
                                          <p:spTgt spid="356"/>
                                        </p:tgtEl>
                                        <p:attrNameLst>
                                          <p:attrName>style.visibility</p:attrName>
                                        </p:attrNameLst>
                                      </p:cBhvr>
                                      <p:to>
                                        <p:strVal val="hidden"/>
                                      </p:to>
                                    </p:set>
                                  </p:childTnLst>
                                </p:cTn>
                              </p:par>
                            </p:childTnLst>
                          </p:cTn>
                        </p:par>
                        <p:par>
                          <p:cTn id="8" fill="hold">
                            <p:stCondLst>
                              <p:cond delay="500"/>
                            </p:stCondLst>
                            <p:childTnLst>
                              <p:par>
                                <p:cTn id="9" presetID="9" presetClass="entr" fill="hold" grpId="2" nodeType="afterEffect">
                                  <p:stCondLst>
                                    <p:cond delay="0"/>
                                  </p:stCondLst>
                                  <p:iterate>
                                    <p:tmAbs val="0"/>
                                  </p:iterate>
                                  <p:childTnLst>
                                    <p:set>
                                      <p:cBhvr>
                                        <p:cTn id="10" fill="hold"/>
                                        <p:tgtEl>
                                          <p:spTgt spid="353"/>
                                        </p:tgtEl>
                                        <p:attrNameLst>
                                          <p:attrName>style.visibility</p:attrName>
                                        </p:attrNameLst>
                                      </p:cBhvr>
                                      <p:to>
                                        <p:strVal val="visible"/>
                                      </p:to>
                                    </p:set>
                                    <p:animEffect transition="in" filter="dissolve">
                                      <p:cBhvr>
                                        <p:cTn id="11" dur="500"/>
                                        <p:tgtEl>
                                          <p:spTgt spid="353"/>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fill="hold" grpId="3" nodeType="clickEffect">
                                  <p:stCondLst>
                                    <p:cond delay="0"/>
                                  </p:stCondLst>
                                  <p:iterate>
                                    <p:tmAbs val="0"/>
                                  </p:iterate>
                                  <p:childTnLst>
                                    <p:set>
                                      <p:cBhvr>
                                        <p:cTn id="15" fill="hold"/>
                                        <p:tgtEl>
                                          <p:spTgt spid="355"/>
                                        </p:tgtEl>
                                        <p:attrNameLst>
                                          <p:attrName>style.visibility</p:attrName>
                                        </p:attrNameLst>
                                      </p:cBhvr>
                                      <p:to>
                                        <p:strVal val="visible"/>
                                      </p:to>
                                    </p:set>
                                    <p:animEffect transition="in" filter="dissolve">
                                      <p:cBhvr>
                                        <p:cTn id="16" dur="500"/>
                                        <p:tgtEl>
                                          <p:spTgt spid="355"/>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fill="hold" grpId="4" nodeType="clickEffect">
                                  <p:stCondLst>
                                    <p:cond delay="0"/>
                                  </p:stCondLst>
                                  <p:iterate>
                                    <p:tmAbs val="0"/>
                                  </p:iterate>
                                  <p:childTnLst>
                                    <p:set>
                                      <p:cBhvr>
                                        <p:cTn id="20" fill="hold"/>
                                        <p:tgtEl>
                                          <p:spTgt spid="357"/>
                                        </p:tgtEl>
                                        <p:attrNameLst>
                                          <p:attrName>style.visibility</p:attrName>
                                        </p:attrNameLst>
                                      </p:cBhvr>
                                      <p:to>
                                        <p:strVal val="visible"/>
                                      </p:to>
                                    </p:set>
                                    <p:animEffect transition="in" filter="dissolve">
                                      <p:cBhvr>
                                        <p:cTn id="21" dur="500"/>
                                        <p:tgtEl>
                                          <p:spTgt spid="357"/>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fill="hold" grpId="5" nodeType="clickEffect">
                                  <p:stCondLst>
                                    <p:cond delay="0"/>
                                  </p:stCondLst>
                                  <p:iterate>
                                    <p:tmAbs val="0"/>
                                  </p:iterate>
                                  <p:childTnLst>
                                    <p:set>
                                      <p:cBhvr>
                                        <p:cTn id="25" fill="hold"/>
                                        <p:tgtEl>
                                          <p:spTgt spid="358"/>
                                        </p:tgtEl>
                                        <p:attrNameLst>
                                          <p:attrName>style.visibility</p:attrName>
                                        </p:attrNameLst>
                                      </p:cBhvr>
                                      <p:to>
                                        <p:strVal val="visible"/>
                                      </p:to>
                                    </p:set>
                                    <p:animEffect transition="in" filter="dissolve">
                                      <p:cBhvr>
                                        <p:cTn id="26" dur="500"/>
                                        <p:tgtEl>
                                          <p:spTgt spid="358"/>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6" nodeType="clickEffect">
                                  <p:stCondLst>
                                    <p:cond delay="0"/>
                                  </p:stCondLst>
                                  <p:iterate>
                                    <p:tmAbs val="0"/>
                                  </p:iterate>
                                  <p:childTnLst>
                                    <p:set>
                                      <p:cBhvr>
                                        <p:cTn id="30" fill="hold"/>
                                        <p:tgtEl>
                                          <p:spTgt spid="3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 grpId="2" animBg="1" advAuto="0"/>
      <p:bldP spid="355" grpId="3" animBg="1" advAuto="0"/>
      <p:bldP spid="356" grpId="1" animBg="1" advAuto="0"/>
      <p:bldP spid="357" grpId="4" animBg="1" advAuto="0"/>
      <p:bldP spid="358" grpId="5" animBg="1" advAuto="0"/>
      <p:bldP spid="359" grpId="6" animBg="1" advAuto="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3" name="Agenda"/>
          <p:cNvSpPr txBox="1">
            <a:spLocks noGrp="1"/>
          </p:cNvSpPr>
          <p:nvPr>
            <p:ph type="title"/>
          </p:nvPr>
        </p:nvSpPr>
        <p:spPr>
          <a:prstGeom prst="rect">
            <a:avLst/>
          </a:prstGeom>
        </p:spPr>
        <p:txBody>
          <a:bodyPr/>
          <a:lstStyle/>
          <a:p>
            <a:r>
              <a:t>Agenda</a:t>
            </a:r>
          </a:p>
        </p:txBody>
      </p:sp>
      <p:sp>
        <p:nvSpPr>
          <p:cNvPr id="364" name="Theory…"/>
          <p:cNvSpPr txBox="1">
            <a:spLocks noGrp="1"/>
          </p:cNvSpPr>
          <p:nvPr>
            <p:ph type="body" idx="1"/>
          </p:nvPr>
        </p:nvSpPr>
        <p:spPr>
          <a:xfrm>
            <a:off x="304800" y="1143000"/>
            <a:ext cx="8686800" cy="4525963"/>
          </a:xfrm>
          <a:prstGeom prst="rect">
            <a:avLst/>
          </a:prstGeom>
        </p:spPr>
        <p:txBody>
          <a:bodyPr>
            <a:normAutofit lnSpcReduction="10000"/>
          </a:bodyPr>
          <a:lstStyle/>
          <a:p>
            <a:pPr marL="0" indent="0" algn="ctr" defTabSz="896111">
              <a:lnSpc>
                <a:spcPct val="150000"/>
              </a:lnSpc>
              <a:spcBef>
                <a:spcPts val="1100"/>
              </a:spcBef>
              <a:buSzTx/>
              <a:buFont typeface="Wingdings"/>
              <a:buNone/>
              <a:tabLst>
                <a:tab pos="1447800" algn="l"/>
              </a:tabLst>
              <a:defRPr sz="2744"/>
            </a:pPr>
            <a:r>
              <a:rPr sz="4704"/>
              <a:t>Theory</a:t>
            </a:r>
          </a:p>
          <a:p>
            <a:pPr marL="0" indent="0" algn="ctr" defTabSz="896111">
              <a:lnSpc>
                <a:spcPct val="150000"/>
              </a:lnSpc>
              <a:spcBef>
                <a:spcPts val="1100"/>
              </a:spcBef>
              <a:buSzTx/>
              <a:buFont typeface="Wingdings"/>
              <a:buNone/>
              <a:tabLst>
                <a:tab pos="1447800" algn="l"/>
              </a:tabLst>
              <a:defRPr sz="2744"/>
            </a:pPr>
            <a:r>
              <a:rPr sz="4704"/>
              <a:t>Overview</a:t>
            </a:r>
          </a:p>
          <a:p>
            <a:pPr marL="0" indent="0" algn="ctr" defTabSz="896111">
              <a:lnSpc>
                <a:spcPct val="150000"/>
              </a:lnSpc>
              <a:spcBef>
                <a:spcPts val="1100"/>
              </a:spcBef>
              <a:buSzTx/>
              <a:buFont typeface="Wingdings"/>
              <a:buNone/>
              <a:tabLst>
                <a:tab pos="1447800" algn="l"/>
              </a:tabLst>
              <a:defRPr sz="2744"/>
            </a:pPr>
            <a:r>
              <a:rPr sz="4704"/>
              <a:t>Practice</a:t>
            </a:r>
          </a:p>
          <a:p>
            <a:pPr marL="0" indent="0" algn="ctr" defTabSz="896111">
              <a:lnSpc>
                <a:spcPct val="150000"/>
              </a:lnSpc>
              <a:spcBef>
                <a:spcPts val="1100"/>
              </a:spcBef>
              <a:buSzTx/>
              <a:buFont typeface="Wingdings"/>
              <a:buNone/>
              <a:tabLst>
                <a:tab pos="1447800" algn="l"/>
              </a:tabLst>
              <a:defRPr sz="2744"/>
            </a:pPr>
            <a:r>
              <a:rPr sz="4704"/>
              <a:t>Pedagogy</a:t>
            </a:r>
          </a:p>
        </p:txBody>
      </p:sp>
      <p:sp>
        <p:nvSpPr>
          <p:cNvPr id="365"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12</a:t>
            </a:fld>
            <a:endParaRPr sz="1200">
              <a:solidFill>
                <a:srgbClr val="D38E27"/>
              </a:solidFill>
              <a:latin typeface="Arial"/>
              <a:ea typeface="Arial"/>
              <a:cs typeface="Arial"/>
              <a:sym typeface="Arial"/>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9" name="Grades 6-7:     First Exposure to Algebra…"/>
          <p:cNvSpPr txBox="1"/>
          <p:nvPr/>
        </p:nvSpPr>
        <p:spPr>
          <a:xfrm>
            <a:off x="706437" y="2392363"/>
            <a:ext cx="7496176" cy="2293754"/>
          </a:xfrm>
          <a:prstGeom prst="rect">
            <a:avLst/>
          </a:prstGeom>
          <a:ln w="12700">
            <a:miter lim="400000"/>
          </a:ln>
          <a:extLst>
            <a:ext uri="{C572A759-6A51-4108-AA02-DFA0A04FC94B}">
              <ma14:wrappingTextBoxFlag xmlns="" xmlns:ma14="http://schemas.microsoft.com/office/mac/drawingml/2011/main" val="1"/>
            </a:ext>
          </a:extLst>
        </p:spPr>
        <p:txBody>
          <a:bodyPr lIns="40820" tIns="40820" rIns="40820" bIns="40820">
            <a:spAutoFit/>
          </a:bodyPr>
          <a:lstStyle/>
          <a:p>
            <a:pPr>
              <a:spcBef>
                <a:spcPts val="600"/>
              </a:spcBef>
              <a:tabLst>
                <a:tab pos="723900" algn="l"/>
                <a:tab pos="1447800" algn="l"/>
                <a:tab pos="2171700" algn="l"/>
                <a:tab pos="2895600" algn="l"/>
                <a:tab pos="3619500" algn="l"/>
                <a:tab pos="4343400" algn="l"/>
                <a:tab pos="5067300" algn="l"/>
                <a:tab pos="5791200" algn="l"/>
                <a:tab pos="6515100" algn="l"/>
                <a:tab pos="7239000" algn="l"/>
                <a:tab pos="7962900" algn="l"/>
              </a:tabLst>
              <a:defRPr sz="2800">
                <a:latin typeface="+mj-lt"/>
                <a:ea typeface="+mj-ea"/>
                <a:cs typeface="+mj-cs"/>
                <a:sym typeface="Helvetica"/>
              </a:defRPr>
            </a:pPr>
            <a:r>
              <a:rPr sz="2500" b="1">
                <a:latin typeface="Arial"/>
                <a:ea typeface="Arial"/>
                <a:cs typeface="Arial"/>
                <a:sym typeface="Arial"/>
              </a:rPr>
              <a:t>Grades 6-7: </a:t>
            </a:r>
            <a:r>
              <a:rPr sz="2500">
                <a:latin typeface="Arial"/>
                <a:ea typeface="Arial"/>
                <a:cs typeface="Arial"/>
                <a:sym typeface="Arial"/>
              </a:rPr>
              <a:t>    First Exposure to Algebra</a:t>
            </a:r>
          </a:p>
          <a:p>
            <a:pPr>
              <a:spcBef>
                <a:spcPts val="600"/>
              </a:spcBef>
              <a:tabLst>
                <a:tab pos="723900" algn="l"/>
                <a:tab pos="1447800" algn="l"/>
                <a:tab pos="2171700" algn="l"/>
                <a:tab pos="2895600" algn="l"/>
                <a:tab pos="3619500" algn="l"/>
                <a:tab pos="4343400" algn="l"/>
                <a:tab pos="5067300" algn="l"/>
                <a:tab pos="5791200" algn="l"/>
                <a:tab pos="6515100" algn="l"/>
                <a:tab pos="7239000" algn="l"/>
                <a:tab pos="7962900" algn="l"/>
              </a:tabLst>
              <a:defRPr sz="2800">
                <a:latin typeface="+mj-lt"/>
                <a:ea typeface="+mj-ea"/>
                <a:cs typeface="+mj-cs"/>
                <a:sym typeface="Helvetica"/>
              </a:defRPr>
            </a:pPr>
            <a:endParaRPr>
              <a:solidFill>
                <a:srgbClr val="FFFFFF"/>
              </a:solidFill>
              <a:latin typeface="Arial"/>
              <a:ea typeface="Arial"/>
              <a:cs typeface="Arial"/>
              <a:sym typeface="Arial"/>
            </a:endParaRPr>
          </a:p>
          <a:p>
            <a:pPr>
              <a:spcBef>
                <a:spcPts val="600"/>
              </a:spcBef>
              <a:tabLst>
                <a:tab pos="723900" algn="l"/>
                <a:tab pos="1447800" algn="l"/>
                <a:tab pos="2171700" algn="l"/>
                <a:tab pos="2895600" algn="l"/>
                <a:tab pos="3619500" algn="l"/>
                <a:tab pos="4343400" algn="l"/>
                <a:tab pos="5067300" algn="l"/>
                <a:tab pos="5791200" algn="l"/>
                <a:tab pos="6515100" algn="l"/>
                <a:tab pos="7239000" algn="l"/>
                <a:tab pos="7962900" algn="l"/>
              </a:tabLst>
              <a:defRPr sz="2800">
                <a:latin typeface="+mj-lt"/>
                <a:ea typeface="+mj-ea"/>
                <a:cs typeface="+mj-cs"/>
                <a:sym typeface="Helvetica"/>
              </a:defRPr>
            </a:pPr>
            <a:r>
              <a:rPr sz="2500" b="1">
                <a:latin typeface="Arial"/>
                <a:ea typeface="Arial"/>
                <a:cs typeface="Arial"/>
                <a:sym typeface="Arial"/>
              </a:rPr>
              <a:t>Grades 8-10:	</a:t>
            </a:r>
            <a:r>
              <a:rPr sz="2500">
                <a:latin typeface="Arial"/>
                <a:ea typeface="Arial"/>
                <a:cs typeface="Arial"/>
                <a:sym typeface="Arial"/>
              </a:rPr>
              <a:t> Algebra Enrichment</a:t>
            </a:r>
          </a:p>
          <a:p>
            <a:pPr>
              <a:spcBef>
                <a:spcPts val="600"/>
              </a:spcBef>
              <a:tabLst>
                <a:tab pos="723900" algn="l"/>
                <a:tab pos="1447800" algn="l"/>
                <a:tab pos="2171700" algn="l"/>
                <a:tab pos="2895600" algn="l"/>
                <a:tab pos="3619500" algn="l"/>
                <a:tab pos="4343400" algn="l"/>
                <a:tab pos="5067300" algn="l"/>
                <a:tab pos="5791200" algn="l"/>
                <a:tab pos="6515100" algn="l"/>
                <a:tab pos="7239000" algn="l"/>
                <a:tab pos="7962900" algn="l"/>
              </a:tabLst>
              <a:defRPr sz="2800">
                <a:latin typeface="+mj-lt"/>
                <a:ea typeface="+mj-ea"/>
                <a:cs typeface="+mj-cs"/>
                <a:sym typeface="Helvetica"/>
              </a:defRPr>
            </a:pPr>
            <a:endParaRPr>
              <a:solidFill>
                <a:srgbClr val="FFFFFF"/>
              </a:solidFill>
              <a:latin typeface="Arial"/>
              <a:ea typeface="Arial"/>
              <a:cs typeface="Arial"/>
              <a:sym typeface="Arial"/>
            </a:endParaRPr>
          </a:p>
          <a:p>
            <a:pPr>
              <a:spcBef>
                <a:spcPts val="600"/>
              </a:spcBef>
              <a:tabLst>
                <a:tab pos="723900" algn="l"/>
                <a:tab pos="1447800" algn="l"/>
                <a:tab pos="2171700" algn="l"/>
                <a:tab pos="2895600" algn="l"/>
                <a:tab pos="3619500" algn="l"/>
                <a:tab pos="4343400" algn="l"/>
                <a:tab pos="5067300" algn="l"/>
                <a:tab pos="5791200" algn="l"/>
                <a:tab pos="6515100" algn="l"/>
                <a:tab pos="7239000" algn="l"/>
                <a:tab pos="7962900" algn="l"/>
              </a:tabLst>
              <a:defRPr sz="2800">
                <a:latin typeface="+mj-lt"/>
                <a:ea typeface="+mj-ea"/>
                <a:cs typeface="+mj-cs"/>
                <a:sym typeface="Helvetica"/>
              </a:defRPr>
            </a:pPr>
            <a:r>
              <a:rPr sz="2500" b="1">
                <a:latin typeface="Arial"/>
                <a:ea typeface="Arial"/>
                <a:cs typeface="Arial"/>
                <a:sym typeface="Arial"/>
              </a:rPr>
              <a:t>Grades 11-12:</a:t>
            </a:r>
            <a:r>
              <a:rPr sz="2500">
                <a:latin typeface="Arial"/>
                <a:ea typeface="Arial"/>
                <a:cs typeface="Arial"/>
                <a:sym typeface="Arial"/>
              </a:rPr>
              <a:t>  Algebra Remediation</a:t>
            </a:r>
          </a:p>
        </p:txBody>
      </p:sp>
      <p:sp>
        <p:nvSpPr>
          <p:cNvPr id="370" name="Who is Bootstrap for?"/>
          <p:cNvSpPr txBox="1">
            <a:spLocks noGrp="1"/>
          </p:cNvSpPr>
          <p:nvPr>
            <p:ph type="title"/>
          </p:nvPr>
        </p:nvSpPr>
        <p:spPr>
          <a:prstGeom prst="rect">
            <a:avLst/>
          </a:prstGeom>
        </p:spPr>
        <p:txBody>
          <a:bodyPr/>
          <a:lstStyle/>
          <a:p>
            <a:r>
              <a:t>Who is Bootstrap for?</a:t>
            </a:r>
          </a:p>
        </p:txBody>
      </p:sp>
      <p:sp>
        <p:nvSpPr>
          <p:cNvPr id="371"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13</a:t>
            </a:fld>
            <a:endParaRPr sz="1200">
              <a:solidFill>
                <a:srgbClr val="D38E27"/>
              </a:solidFill>
              <a:latin typeface="Arial"/>
              <a:ea typeface="Arial"/>
              <a:cs typeface="Arial"/>
              <a:sym typeface="Arial"/>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6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69">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369">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369">
                                            <p:txEl>
                                              <p:pRg st="2" end="2"/>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1" nodeType="afterEffect">
                                  <p:stCondLst>
                                    <p:cond delay="0"/>
                                  </p:stCondLst>
                                  <p:iterate>
                                    <p:tmAbs val="0"/>
                                  </p:iterate>
                                  <p:childTnLst>
                                    <p:set>
                                      <p:cBhvr>
                                        <p:cTn id="18" fill="hold"/>
                                        <p:tgtEl>
                                          <p:spTgt spid="36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36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1" build="p" bldLvl="5" animBg="1" advAuto="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5" name="Bootstrap Materials"/>
          <p:cNvSpPr txBox="1">
            <a:spLocks noGrp="1"/>
          </p:cNvSpPr>
          <p:nvPr>
            <p:ph type="title"/>
          </p:nvPr>
        </p:nvSpPr>
        <p:spPr>
          <a:prstGeom prst="rect">
            <a:avLst/>
          </a:prstGeom>
        </p:spPr>
        <p:txBody>
          <a:bodyPr/>
          <a:lstStyle>
            <a:lvl1pPr>
              <a:defRPr cap="small"/>
            </a:lvl1pPr>
          </a:lstStyle>
          <a:p>
            <a:pPr>
              <a:defRPr cap="none"/>
            </a:pPr>
            <a:r>
              <a:rPr cap="small"/>
              <a:t>Bootstrap Materials</a:t>
            </a:r>
          </a:p>
        </p:txBody>
      </p:sp>
      <p:sp>
        <p:nvSpPr>
          <p:cNvPr id="376" name="Software: In the cloud, or on your machine.…"/>
          <p:cNvSpPr txBox="1">
            <a:spLocks noGrp="1"/>
          </p:cNvSpPr>
          <p:nvPr>
            <p:ph type="body" idx="1"/>
          </p:nvPr>
        </p:nvSpPr>
        <p:spPr>
          <a:xfrm>
            <a:off x="304800" y="1722438"/>
            <a:ext cx="8686800" cy="4525963"/>
          </a:xfrm>
          <a:prstGeom prst="rect">
            <a:avLst/>
          </a:prstGeom>
        </p:spPr>
        <p:txBody>
          <a:bodyPr>
            <a:normAutofit/>
          </a:bodyPr>
          <a:lstStyle/>
          <a:p>
            <a:pPr>
              <a:spcBef>
                <a:spcPts val="2400"/>
              </a:spcBef>
            </a:pPr>
            <a:r>
              <a:rPr b="1"/>
              <a:t>Software</a:t>
            </a:r>
            <a:r>
              <a:t>: In the cloud, or on your machine.</a:t>
            </a:r>
          </a:p>
          <a:p>
            <a:pPr>
              <a:spcBef>
                <a:spcPts val="2400"/>
              </a:spcBef>
            </a:pPr>
            <a:r>
              <a:rPr b="1"/>
              <a:t>Lesson Plans</a:t>
            </a:r>
            <a:r>
              <a:t>: Detailed[*] curricula, student handouts, integrated workbooks, and supplemental activities(Open new tab: www.bootstrapworld.org)</a:t>
            </a:r>
            <a:endParaRPr u="sng"/>
          </a:p>
          <a:p>
            <a:pPr>
              <a:spcBef>
                <a:spcPts val="2400"/>
              </a:spcBef>
            </a:pPr>
            <a:r>
              <a:rPr b="1"/>
              <a:t>Standards</a:t>
            </a:r>
            <a:r>
              <a:t>: All lessons are aligned to National and State Standards for </a:t>
            </a:r>
            <a:r>
              <a:rPr u="sng"/>
              <a:t>Mathematics</a:t>
            </a:r>
            <a:r>
              <a:t>.</a:t>
            </a:r>
          </a:p>
          <a:p>
            <a:pPr>
              <a:spcBef>
                <a:spcPts val="2400"/>
              </a:spcBef>
            </a:pPr>
            <a:r>
              <a:rPr b="1"/>
              <a:t>Language</a:t>
            </a:r>
            <a:r>
              <a:t>: Algebraic semantics, simple syntax, rich media and integrated testing</a:t>
            </a:r>
          </a:p>
        </p:txBody>
      </p:sp>
      <p:sp>
        <p:nvSpPr>
          <p:cNvPr id="377"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14</a:t>
            </a:fld>
            <a:endParaRPr sz="1200">
              <a:solidFill>
                <a:srgbClr val="D38E27"/>
              </a:solidFill>
              <a:latin typeface="Arial"/>
              <a:ea typeface="Arial"/>
              <a:cs typeface="Arial"/>
              <a:sym typeface="Arial"/>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376">
                                            <p:bg/>
                                          </p:spTgt>
                                        </p:tgtEl>
                                        <p:attrNameLst>
                                          <p:attrName>style.visibility</p:attrName>
                                        </p:attrNameLst>
                                      </p:cBhvr>
                                      <p:to>
                                        <p:strVal val="visible"/>
                                      </p:to>
                                    </p:set>
                                    <p:animEffect transition="in" filter="dissolve">
                                      <p:cBhvr>
                                        <p:cTn id="7" dur="500"/>
                                        <p:tgtEl>
                                          <p:spTgt spid="376">
                                            <p:bg/>
                                          </p:spTgt>
                                        </p:tgtEl>
                                      </p:cBhvr>
                                    </p:animEffect>
                                  </p:childTnLst>
                                </p:cTn>
                              </p:par>
                              <p:par>
                                <p:cTn id="8" presetID="9" presetClass="entr" presetSubtype="0" fill="hold" grpId="1" nodeType="withEffect">
                                  <p:stCondLst>
                                    <p:cond delay="0"/>
                                  </p:stCondLst>
                                  <p:iterate>
                                    <p:tmAbs val="0"/>
                                  </p:iterate>
                                  <p:childTnLst>
                                    <p:set>
                                      <p:cBhvr>
                                        <p:cTn id="9" fill="hold"/>
                                        <p:tgtEl>
                                          <p:spTgt spid="376">
                                            <p:txEl>
                                              <p:pRg st="0" end="0"/>
                                            </p:txEl>
                                          </p:spTgt>
                                        </p:tgtEl>
                                        <p:attrNameLst>
                                          <p:attrName>style.visibility</p:attrName>
                                        </p:attrNameLst>
                                      </p:cBhvr>
                                      <p:to>
                                        <p:strVal val="visible"/>
                                      </p:to>
                                    </p:set>
                                    <p:animEffect transition="in" filter="dissolve">
                                      <p:cBhvr>
                                        <p:cTn id="10" dur="500"/>
                                        <p:tgtEl>
                                          <p:spTgt spid="37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fill="hold" grpId="1" nodeType="clickEffect">
                                  <p:stCondLst>
                                    <p:cond delay="0"/>
                                  </p:stCondLst>
                                  <p:iterate>
                                    <p:tmAbs val="0"/>
                                  </p:iterate>
                                  <p:childTnLst>
                                    <p:set>
                                      <p:cBhvr>
                                        <p:cTn id="14" fill="hold"/>
                                        <p:tgtEl>
                                          <p:spTgt spid="376">
                                            <p:txEl>
                                              <p:pRg st="1" end="1"/>
                                            </p:txEl>
                                          </p:spTgt>
                                        </p:tgtEl>
                                        <p:attrNameLst>
                                          <p:attrName>style.visibility</p:attrName>
                                        </p:attrNameLst>
                                      </p:cBhvr>
                                      <p:to>
                                        <p:strVal val="visible"/>
                                      </p:to>
                                    </p:set>
                                    <p:animEffect transition="in" filter="dissolve">
                                      <p:cBhvr>
                                        <p:cTn id="15" dur="500"/>
                                        <p:tgtEl>
                                          <p:spTgt spid="376">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fill="hold" grpId="1" nodeType="clickEffect">
                                  <p:stCondLst>
                                    <p:cond delay="0"/>
                                  </p:stCondLst>
                                  <p:iterate>
                                    <p:tmAbs val="0"/>
                                  </p:iterate>
                                  <p:childTnLst>
                                    <p:set>
                                      <p:cBhvr>
                                        <p:cTn id="19" fill="hold"/>
                                        <p:tgtEl>
                                          <p:spTgt spid="376">
                                            <p:txEl>
                                              <p:pRg st="2" end="2"/>
                                            </p:txEl>
                                          </p:spTgt>
                                        </p:tgtEl>
                                        <p:attrNameLst>
                                          <p:attrName>style.visibility</p:attrName>
                                        </p:attrNameLst>
                                      </p:cBhvr>
                                      <p:to>
                                        <p:strVal val="visible"/>
                                      </p:to>
                                    </p:set>
                                    <p:animEffect transition="in" filter="dissolve">
                                      <p:cBhvr>
                                        <p:cTn id="20" dur="500"/>
                                        <p:tgtEl>
                                          <p:spTgt spid="37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fill="hold" grpId="1" nodeType="clickEffect">
                                  <p:stCondLst>
                                    <p:cond delay="0"/>
                                  </p:stCondLst>
                                  <p:iterate>
                                    <p:tmAbs val="0"/>
                                  </p:iterate>
                                  <p:childTnLst>
                                    <p:set>
                                      <p:cBhvr>
                                        <p:cTn id="24" fill="hold"/>
                                        <p:tgtEl>
                                          <p:spTgt spid="376">
                                            <p:txEl>
                                              <p:pRg st="3" end="3"/>
                                            </p:txEl>
                                          </p:spTgt>
                                        </p:tgtEl>
                                        <p:attrNameLst>
                                          <p:attrName>style.visibility</p:attrName>
                                        </p:attrNameLst>
                                      </p:cBhvr>
                                      <p:to>
                                        <p:strVal val="visible"/>
                                      </p:to>
                                    </p:set>
                                    <p:animEffect transition="in" filter="dissolve">
                                      <p:cBhvr>
                                        <p:cTn id="25" dur="500"/>
                                        <p:tgtEl>
                                          <p:spTgt spid="37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 grpId="1" build="p" animBg="1" advAuto="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1" name="10,000 Foot View"/>
          <p:cNvSpPr txBox="1">
            <a:spLocks noGrp="1"/>
          </p:cNvSpPr>
          <p:nvPr>
            <p:ph type="title"/>
          </p:nvPr>
        </p:nvSpPr>
        <p:spPr>
          <a:prstGeom prst="rect">
            <a:avLst/>
          </a:prstGeom>
        </p:spPr>
        <p:txBody>
          <a:bodyPr/>
          <a:lstStyle/>
          <a:p>
            <a:r>
              <a:t>10,000 Foot View</a:t>
            </a:r>
          </a:p>
        </p:txBody>
      </p:sp>
      <p:sp>
        <p:nvSpPr>
          <p:cNvPr id="382" name="Brainstorming, and Circles of Evaluation…"/>
          <p:cNvSpPr txBox="1">
            <a:spLocks noGrp="1"/>
          </p:cNvSpPr>
          <p:nvPr>
            <p:ph type="body" idx="1"/>
          </p:nvPr>
        </p:nvSpPr>
        <p:spPr>
          <a:xfrm>
            <a:off x="304800" y="1554162"/>
            <a:ext cx="8686800" cy="4525963"/>
          </a:xfrm>
          <a:prstGeom prst="rect">
            <a:avLst/>
          </a:prstGeom>
        </p:spPr>
        <p:txBody>
          <a:bodyPr>
            <a:normAutofit/>
          </a:bodyPr>
          <a:lstStyle/>
          <a:p>
            <a:pPr marL="293914" indent="-293914">
              <a:spcBef>
                <a:spcPts val="500"/>
              </a:spcBef>
            </a:pPr>
            <a:r>
              <a:rPr sz="2400"/>
              <a:t>Brainstorming, and Circles of Evaluation</a:t>
            </a:r>
          </a:p>
          <a:p>
            <a:pPr marL="293914" indent="-293914">
              <a:spcBef>
                <a:spcPts val="500"/>
              </a:spcBef>
            </a:pPr>
            <a:r>
              <a:rPr sz="2400"/>
              <a:t>Datatypes, Domain &amp;Range</a:t>
            </a:r>
          </a:p>
        </p:txBody>
      </p:sp>
      <p:sp>
        <p:nvSpPr>
          <p:cNvPr id="383" name="Slide Number"/>
          <p:cNvSpPr txBox="1">
            <a:spLocks noGrp="1"/>
          </p:cNvSpPr>
          <p:nvPr>
            <p:ph type="sldNum" sz="quarter" idx="2"/>
          </p:nvPr>
        </p:nvSpPr>
        <p:spPr>
          <a:xfrm>
            <a:off x="8229600" y="6477000"/>
            <a:ext cx="758825" cy="264255"/>
          </a:xfrm>
          <a:prstGeom prst="rect">
            <a:avLst/>
          </a:prstGeom>
          <a:extLst>
            <a:ext uri="{C572A759-6A51-4108-AA02-DFA0A04FC94B}">
              <ma14:wrappingTextBoxFlag xmlns="" xmlns:ma14="http://schemas.microsoft.com/office/mac/drawingml/2011/main"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15</a:t>
            </a:fld>
            <a:endParaRPr sz="1200">
              <a:solidFill>
                <a:srgbClr val="D38E27"/>
              </a:solidFill>
              <a:latin typeface="Arial"/>
              <a:ea typeface="Arial"/>
              <a:cs typeface="Arial"/>
              <a:sym typeface="Arial"/>
            </a:endParaRPr>
          </a:p>
        </p:txBody>
      </p:sp>
      <p:grpSp>
        <p:nvGrpSpPr>
          <p:cNvPr id="400" name="Group"/>
          <p:cNvGrpSpPr/>
          <p:nvPr/>
        </p:nvGrpSpPr>
        <p:grpSpPr>
          <a:xfrm>
            <a:off x="990599" y="3352800"/>
            <a:ext cx="6248401" cy="1828800"/>
            <a:chOff x="0" y="0"/>
            <a:chExt cx="6248400" cy="1828800"/>
          </a:xfrm>
        </p:grpSpPr>
        <p:grpSp>
          <p:nvGrpSpPr>
            <p:cNvPr id="398" name="Group"/>
            <p:cNvGrpSpPr/>
            <p:nvPr/>
          </p:nvGrpSpPr>
          <p:grpSpPr>
            <a:xfrm>
              <a:off x="-1" y="0"/>
              <a:ext cx="1828801" cy="1828800"/>
              <a:chOff x="0" y="0"/>
              <a:chExt cx="1828800" cy="1828800"/>
            </a:xfrm>
          </p:grpSpPr>
          <p:sp>
            <p:nvSpPr>
              <p:cNvPr id="384" name="Circle"/>
              <p:cNvSpPr/>
              <p:nvPr/>
            </p:nvSpPr>
            <p:spPr>
              <a:xfrm>
                <a:off x="0" y="0"/>
                <a:ext cx="1828800" cy="1828800"/>
              </a:xfrm>
              <a:prstGeom prst="ellipse">
                <a:avLst/>
              </a:prstGeom>
              <a:solidFill>
                <a:srgbClr val="FFFFFF"/>
              </a:solidFill>
              <a:ln w="9525" cap="flat">
                <a:solidFill>
                  <a:srgbClr val="000000"/>
                </a:solidFill>
                <a:prstDash val="solid"/>
                <a:round/>
              </a:ln>
              <a:effectLst/>
            </p:spPr>
            <p:txBody>
              <a:bodyPr wrap="square" lIns="45719" tIns="45719" rIns="45719" bIns="45719" numCol="1" anchor="t">
                <a:noAutofit/>
              </a:bodyPr>
              <a:lstStyle/>
              <a:p>
                <a:pPr>
                  <a:defRPr>
                    <a:solidFill>
                      <a:srgbClr val="FFFFFF"/>
                    </a:solidFill>
                    <a:latin typeface="Times New Roman"/>
                    <a:ea typeface="Times New Roman"/>
                    <a:cs typeface="Times New Roman"/>
                    <a:sym typeface="Times New Roman"/>
                  </a:defRPr>
                </a:pPr>
                <a:endParaRPr/>
              </a:p>
            </p:txBody>
          </p:sp>
          <p:grpSp>
            <p:nvGrpSpPr>
              <p:cNvPr id="393" name="Group"/>
              <p:cNvGrpSpPr/>
              <p:nvPr/>
            </p:nvGrpSpPr>
            <p:grpSpPr>
              <a:xfrm>
                <a:off x="685800" y="708025"/>
                <a:ext cx="914400" cy="914400"/>
                <a:chOff x="0" y="0"/>
                <a:chExt cx="914400" cy="914400"/>
              </a:xfrm>
            </p:grpSpPr>
            <p:sp>
              <p:nvSpPr>
                <p:cNvPr id="385" name="Circle"/>
                <p:cNvSpPr/>
                <p:nvPr/>
              </p:nvSpPr>
              <p:spPr>
                <a:xfrm>
                  <a:off x="0" y="0"/>
                  <a:ext cx="914400" cy="914400"/>
                </a:xfrm>
                <a:prstGeom prst="ellipse">
                  <a:avLst/>
                </a:prstGeom>
                <a:solidFill>
                  <a:srgbClr val="FFFFFF"/>
                </a:solidFill>
                <a:ln w="9525" cap="flat">
                  <a:solidFill>
                    <a:srgbClr val="000000"/>
                  </a:solidFill>
                  <a:prstDash val="solid"/>
                  <a:round/>
                </a:ln>
                <a:effectLst/>
              </p:spPr>
              <p:txBody>
                <a:bodyPr wrap="square" lIns="45719" tIns="45719" rIns="45719" bIns="45719" numCol="1" anchor="t">
                  <a:noAutofit/>
                </a:bodyPr>
                <a:lstStyle/>
                <a:p>
                  <a:pPr>
                    <a:defRPr>
                      <a:solidFill>
                        <a:srgbClr val="FFFFFF"/>
                      </a:solidFill>
                      <a:latin typeface="Arial"/>
                      <a:ea typeface="Arial"/>
                      <a:cs typeface="Arial"/>
                      <a:sym typeface="Arial"/>
                    </a:defRPr>
                  </a:pPr>
                  <a:endParaRPr/>
                </a:p>
              </p:txBody>
            </p:sp>
            <p:grpSp>
              <p:nvGrpSpPr>
                <p:cNvPr id="388" name="Group"/>
                <p:cNvGrpSpPr/>
                <p:nvPr/>
              </p:nvGrpSpPr>
              <p:grpSpPr>
                <a:xfrm>
                  <a:off x="393700" y="59689"/>
                  <a:ext cx="292100" cy="397511"/>
                  <a:chOff x="0" y="0"/>
                  <a:chExt cx="292100" cy="397510"/>
                </a:xfrm>
              </p:grpSpPr>
              <p:sp>
                <p:nvSpPr>
                  <p:cNvPr id="386" name="Rectangle"/>
                  <p:cNvSpPr/>
                  <p:nvPr/>
                </p:nvSpPr>
                <p:spPr>
                  <a:xfrm>
                    <a:off x="0" y="-1"/>
                    <a:ext cx="292100" cy="397512"/>
                  </a:xfrm>
                  <a:prstGeom prst="rect">
                    <a:avLst/>
                  </a:prstGeom>
                  <a:solidFill>
                    <a:srgbClr val="FFFFFF"/>
                  </a:solidFill>
                  <a:ln w="12700" cap="flat">
                    <a:noFill/>
                    <a:miter lim="400000"/>
                  </a:ln>
                  <a:effectLst/>
                </p:spPr>
                <p:txBody>
                  <a:bodyPr wrap="square" lIns="45719" tIns="45719" rIns="45719" bIns="45719" numCol="1" anchor="t">
                    <a:noAutofit/>
                  </a:bodyPr>
                  <a:lstStyle/>
                  <a:p>
                    <a:pPr>
                      <a:defRPr sz="2800">
                        <a:latin typeface="+mj-lt"/>
                        <a:ea typeface="+mj-ea"/>
                        <a:cs typeface="+mj-cs"/>
                        <a:sym typeface="Helvetica"/>
                      </a:defRPr>
                    </a:pPr>
                    <a:endParaRPr/>
                  </a:p>
                </p:txBody>
              </p:sp>
              <p:sp>
                <p:nvSpPr>
                  <p:cNvPr id="387" name="*"/>
                  <p:cNvSpPr txBox="1"/>
                  <p:nvPr/>
                </p:nvSpPr>
                <p:spPr>
                  <a:xfrm>
                    <a:off x="0" y="-1"/>
                    <a:ext cx="292100" cy="32995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a:latin typeface="Times New Roman"/>
                        <a:ea typeface="Times New Roman"/>
                        <a:cs typeface="Times New Roman"/>
                        <a:sym typeface="Times New Roman"/>
                      </a:defRPr>
                    </a:lvl1pPr>
                  </a:lstStyle>
                  <a:p>
                    <a:pPr>
                      <a:defRPr sz="2800">
                        <a:latin typeface="+mj-lt"/>
                        <a:ea typeface="+mj-ea"/>
                        <a:cs typeface="+mj-cs"/>
                        <a:sym typeface="Helvetica"/>
                      </a:defRPr>
                    </a:pPr>
                    <a:r>
                      <a:rPr sz="2400">
                        <a:latin typeface="Times New Roman"/>
                        <a:ea typeface="Times New Roman"/>
                        <a:cs typeface="Times New Roman"/>
                        <a:sym typeface="Times New Roman"/>
                      </a:rPr>
                      <a:t>*</a:t>
                    </a:r>
                  </a:p>
                </p:txBody>
              </p:sp>
            </p:grpSp>
            <p:grpSp>
              <p:nvGrpSpPr>
                <p:cNvPr id="391" name="Group"/>
                <p:cNvGrpSpPr/>
                <p:nvPr/>
              </p:nvGrpSpPr>
              <p:grpSpPr>
                <a:xfrm>
                  <a:off x="152400" y="402589"/>
                  <a:ext cx="292100" cy="397511"/>
                  <a:chOff x="0" y="0"/>
                  <a:chExt cx="292100" cy="397510"/>
                </a:xfrm>
              </p:grpSpPr>
              <p:sp>
                <p:nvSpPr>
                  <p:cNvPr id="389" name="Rectangle"/>
                  <p:cNvSpPr/>
                  <p:nvPr/>
                </p:nvSpPr>
                <p:spPr>
                  <a:xfrm>
                    <a:off x="0" y="-1"/>
                    <a:ext cx="292100" cy="397512"/>
                  </a:xfrm>
                  <a:prstGeom prst="rect">
                    <a:avLst/>
                  </a:prstGeom>
                  <a:solidFill>
                    <a:srgbClr val="FFFFFF"/>
                  </a:solidFill>
                  <a:ln w="12700" cap="flat">
                    <a:noFill/>
                    <a:miter lim="400000"/>
                  </a:ln>
                  <a:effectLst/>
                </p:spPr>
                <p:txBody>
                  <a:bodyPr wrap="square" lIns="45719" tIns="45719" rIns="45719" bIns="45719" numCol="1" anchor="t">
                    <a:noAutofit/>
                  </a:bodyPr>
                  <a:lstStyle/>
                  <a:p>
                    <a:pPr>
                      <a:defRPr sz="2800">
                        <a:latin typeface="+mj-lt"/>
                        <a:ea typeface="+mj-ea"/>
                        <a:cs typeface="+mj-cs"/>
                        <a:sym typeface="Helvetica"/>
                      </a:defRPr>
                    </a:pPr>
                    <a:endParaRPr/>
                  </a:p>
                </p:txBody>
              </p:sp>
              <p:sp>
                <p:nvSpPr>
                  <p:cNvPr id="390" name="2"/>
                  <p:cNvSpPr txBox="1"/>
                  <p:nvPr/>
                </p:nvSpPr>
                <p:spPr>
                  <a:xfrm>
                    <a:off x="0" y="-1"/>
                    <a:ext cx="292100" cy="32995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a:latin typeface="Times New Roman"/>
                        <a:ea typeface="Times New Roman"/>
                        <a:cs typeface="Times New Roman"/>
                        <a:sym typeface="Times New Roman"/>
                      </a:defRPr>
                    </a:lvl1pPr>
                  </a:lstStyle>
                  <a:p>
                    <a:pPr>
                      <a:defRPr sz="2800">
                        <a:latin typeface="+mj-lt"/>
                        <a:ea typeface="+mj-ea"/>
                        <a:cs typeface="+mj-cs"/>
                        <a:sym typeface="Helvetica"/>
                      </a:defRPr>
                    </a:pPr>
                    <a:r>
                      <a:rPr sz="2400">
                        <a:latin typeface="Times New Roman"/>
                        <a:ea typeface="Times New Roman"/>
                        <a:cs typeface="Times New Roman"/>
                        <a:sym typeface="Times New Roman"/>
                      </a:rPr>
                      <a:t>2</a:t>
                    </a:r>
                  </a:p>
                </p:txBody>
              </p:sp>
            </p:grpSp>
            <p:sp>
              <p:nvSpPr>
                <p:cNvPr id="392" name="3"/>
                <p:cNvSpPr txBox="1"/>
                <p:nvPr/>
              </p:nvSpPr>
              <p:spPr>
                <a:xfrm>
                  <a:off x="584200" y="415290"/>
                  <a:ext cx="292100" cy="3299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a:latin typeface="Times New Roman"/>
                      <a:ea typeface="Times New Roman"/>
                      <a:cs typeface="Times New Roman"/>
                      <a:sym typeface="Times New Roman"/>
                    </a:defRPr>
                  </a:lvl1pPr>
                </a:lstStyle>
                <a:p>
                  <a:pPr>
                    <a:defRPr sz="2800">
                      <a:latin typeface="+mj-lt"/>
                      <a:ea typeface="+mj-ea"/>
                      <a:cs typeface="+mj-cs"/>
                      <a:sym typeface="Helvetica"/>
                    </a:defRPr>
                  </a:pPr>
                  <a:r>
                    <a:rPr sz="2400">
                      <a:latin typeface="Times New Roman"/>
                      <a:ea typeface="Times New Roman"/>
                      <a:cs typeface="Times New Roman"/>
                      <a:sym typeface="Times New Roman"/>
                    </a:rPr>
                    <a:t>3</a:t>
                  </a:r>
                </a:p>
              </p:txBody>
            </p:sp>
          </p:grpSp>
          <p:sp>
            <p:nvSpPr>
              <p:cNvPr id="394" name="9"/>
              <p:cNvSpPr txBox="1"/>
              <p:nvPr/>
            </p:nvSpPr>
            <p:spPr>
              <a:xfrm>
                <a:off x="189891" y="685800"/>
                <a:ext cx="495909" cy="42139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a:latin typeface="Times New Roman"/>
                    <a:ea typeface="Times New Roman"/>
                    <a:cs typeface="Times New Roman"/>
                    <a:sym typeface="Times New Roman"/>
                  </a:defRPr>
                </a:lvl1pPr>
              </a:lstStyle>
              <a:p>
                <a:pPr>
                  <a:defRPr sz="2800">
                    <a:latin typeface="+mj-lt"/>
                    <a:ea typeface="+mj-ea"/>
                    <a:cs typeface="+mj-cs"/>
                    <a:sym typeface="Helvetica"/>
                  </a:defRPr>
                </a:pPr>
                <a:r>
                  <a:rPr sz="2400">
                    <a:latin typeface="Times New Roman"/>
                    <a:ea typeface="Times New Roman"/>
                    <a:cs typeface="Times New Roman"/>
                    <a:sym typeface="Times New Roman"/>
                  </a:rPr>
                  <a:t>9</a:t>
                </a:r>
              </a:p>
            </p:txBody>
          </p:sp>
          <p:grpSp>
            <p:nvGrpSpPr>
              <p:cNvPr id="397" name="Group"/>
              <p:cNvGrpSpPr/>
              <p:nvPr/>
            </p:nvGrpSpPr>
            <p:grpSpPr>
              <a:xfrm>
                <a:off x="685800" y="228599"/>
                <a:ext cx="457200" cy="457201"/>
                <a:chOff x="0" y="0"/>
                <a:chExt cx="457200" cy="457200"/>
              </a:xfrm>
            </p:grpSpPr>
            <p:sp>
              <p:nvSpPr>
                <p:cNvPr id="395" name="Square"/>
                <p:cNvSpPr/>
                <p:nvPr/>
              </p:nvSpPr>
              <p:spPr>
                <a:xfrm>
                  <a:off x="0" y="0"/>
                  <a:ext cx="457200" cy="457200"/>
                </a:xfrm>
                <a:prstGeom prst="rect">
                  <a:avLst/>
                </a:prstGeom>
                <a:solidFill>
                  <a:srgbClr val="FFFFFF"/>
                </a:solidFill>
                <a:ln w="12700" cap="flat">
                  <a:noFill/>
                  <a:miter lim="400000"/>
                </a:ln>
                <a:effectLst/>
              </p:spPr>
              <p:txBody>
                <a:bodyPr wrap="square" lIns="45719" tIns="45719" rIns="45719" bIns="45719" numCol="1" anchor="t">
                  <a:noAutofit/>
                </a:bodyPr>
                <a:lstStyle/>
                <a:p>
                  <a:pPr>
                    <a:defRPr sz="2800">
                      <a:latin typeface="+mj-lt"/>
                      <a:ea typeface="+mj-ea"/>
                      <a:cs typeface="+mj-cs"/>
                      <a:sym typeface="Helvetica"/>
                    </a:defRPr>
                  </a:pPr>
                  <a:endParaRPr/>
                </a:p>
              </p:txBody>
            </p:sp>
            <p:sp>
              <p:nvSpPr>
                <p:cNvPr id="396" name="/"/>
                <p:cNvSpPr txBox="1"/>
                <p:nvPr/>
              </p:nvSpPr>
              <p:spPr>
                <a:xfrm>
                  <a:off x="0" y="0"/>
                  <a:ext cx="457200" cy="42139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a:latin typeface="Times New Roman"/>
                      <a:ea typeface="Times New Roman"/>
                      <a:cs typeface="Times New Roman"/>
                      <a:sym typeface="Times New Roman"/>
                    </a:defRPr>
                  </a:lvl1pPr>
                </a:lstStyle>
                <a:p>
                  <a:pPr>
                    <a:defRPr sz="2800">
                      <a:latin typeface="+mj-lt"/>
                      <a:ea typeface="+mj-ea"/>
                      <a:cs typeface="+mj-cs"/>
                      <a:sym typeface="Helvetica"/>
                    </a:defRPr>
                  </a:pPr>
                  <a:r>
                    <a:rPr sz="2400">
                      <a:latin typeface="Times New Roman"/>
                      <a:ea typeface="Times New Roman"/>
                      <a:cs typeface="Times New Roman"/>
                      <a:sym typeface="Times New Roman"/>
                    </a:rPr>
                    <a:t>/</a:t>
                  </a:r>
                </a:p>
              </p:txBody>
            </p:sp>
          </p:grpSp>
        </p:grpSp>
        <p:sp>
          <p:nvSpPr>
            <p:cNvPr id="399" name="=  f(9, g(2, 3))"/>
            <p:cNvSpPr txBox="1"/>
            <p:nvPr/>
          </p:nvSpPr>
          <p:spPr>
            <a:xfrm>
              <a:off x="1981200" y="609599"/>
              <a:ext cx="4267200" cy="76999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defRPr sz="2800">
                  <a:latin typeface="+mj-lt"/>
                  <a:ea typeface="+mj-ea"/>
                  <a:cs typeface="+mj-cs"/>
                  <a:sym typeface="Helvetica"/>
                </a:defRPr>
              </a:pPr>
              <a:r>
                <a:rPr sz="4800">
                  <a:latin typeface="Arial"/>
                  <a:ea typeface="Arial"/>
                  <a:cs typeface="Arial"/>
                  <a:sym typeface="Arial"/>
                </a:rPr>
                <a:t> =  </a:t>
              </a:r>
              <a:r>
                <a:rPr sz="4800" i="1">
                  <a:latin typeface="Arial"/>
                  <a:ea typeface="Arial"/>
                  <a:cs typeface="Arial"/>
                  <a:sym typeface="Arial"/>
                </a:rPr>
                <a:t>f</a:t>
              </a:r>
              <a:r>
                <a:rPr sz="4800">
                  <a:latin typeface="Arial"/>
                  <a:ea typeface="Arial"/>
                  <a:cs typeface="Arial"/>
                  <a:sym typeface="Arial"/>
                </a:rPr>
                <a:t>(9, </a:t>
              </a:r>
              <a:r>
                <a:rPr sz="4800" i="1">
                  <a:latin typeface="Arial"/>
                  <a:ea typeface="Arial"/>
                  <a:cs typeface="Arial"/>
                  <a:sym typeface="Arial"/>
                </a:rPr>
                <a:t>g</a:t>
              </a:r>
              <a:r>
                <a:rPr sz="4800">
                  <a:latin typeface="Arial"/>
                  <a:ea typeface="Arial"/>
                  <a:cs typeface="Arial"/>
                  <a:sym typeface="Arial"/>
                </a:rPr>
                <a:t>(2, 3))</a:t>
              </a:r>
            </a:p>
          </p:txBody>
        </p:sp>
      </p:grpSp>
    </p:spTree>
  </p:cSld>
  <p:clrMapOvr>
    <a:masterClrMapping/>
  </p:clrMapOvr>
  <p:transition spd="med" advClick="0" advTm="8000"/>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382">
                                            <p:bg/>
                                          </p:spTgt>
                                        </p:tgtEl>
                                        <p:attrNameLst>
                                          <p:attrName>style.visibility</p:attrName>
                                        </p:attrNameLst>
                                      </p:cBhvr>
                                      <p:to>
                                        <p:strVal val="visible"/>
                                      </p:to>
                                    </p:set>
                                    <p:animEffect transition="in" filter="dissolve">
                                      <p:cBhvr>
                                        <p:cTn id="7" dur="500"/>
                                        <p:tgtEl>
                                          <p:spTgt spid="382">
                                            <p:bg/>
                                          </p:spTgt>
                                        </p:tgtEl>
                                      </p:cBhvr>
                                    </p:animEffect>
                                  </p:childTnLst>
                                </p:cTn>
                              </p:par>
                              <p:par>
                                <p:cTn id="8" presetID="9" presetClass="entr" presetSubtype="0" fill="hold" grpId="1" nodeType="withEffect">
                                  <p:stCondLst>
                                    <p:cond delay="0"/>
                                  </p:stCondLst>
                                  <p:iterate>
                                    <p:tmAbs val="0"/>
                                  </p:iterate>
                                  <p:childTnLst>
                                    <p:set>
                                      <p:cBhvr>
                                        <p:cTn id="9" fill="hold"/>
                                        <p:tgtEl>
                                          <p:spTgt spid="382">
                                            <p:txEl>
                                              <p:pRg st="0" end="0"/>
                                            </p:txEl>
                                          </p:spTgt>
                                        </p:tgtEl>
                                        <p:attrNameLst>
                                          <p:attrName>style.visibility</p:attrName>
                                        </p:attrNameLst>
                                      </p:cBhvr>
                                      <p:to>
                                        <p:strVal val="visible"/>
                                      </p:to>
                                    </p:set>
                                    <p:animEffect transition="in" filter="dissolve">
                                      <p:cBhvr>
                                        <p:cTn id="10" dur="500"/>
                                        <p:tgtEl>
                                          <p:spTgt spid="38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fill="hold" grpId="2" nodeType="clickEffect">
                                  <p:stCondLst>
                                    <p:cond delay="0"/>
                                  </p:stCondLst>
                                  <p:iterate>
                                    <p:tmAbs val="0"/>
                                  </p:iterate>
                                  <p:childTnLst>
                                    <p:set>
                                      <p:cBhvr>
                                        <p:cTn id="14" fill="hold"/>
                                        <p:tgtEl>
                                          <p:spTgt spid="400"/>
                                        </p:tgtEl>
                                        <p:attrNameLst>
                                          <p:attrName>style.visibility</p:attrName>
                                        </p:attrNameLst>
                                      </p:cBhvr>
                                      <p:to>
                                        <p:strVal val="visible"/>
                                      </p:to>
                                    </p:set>
                                    <p:animEffect transition="in" filter="dissolve">
                                      <p:cBhvr>
                                        <p:cTn id="15" dur="500"/>
                                        <p:tgtEl>
                                          <p:spTgt spid="400"/>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fill="hold" grpId="1" nodeType="clickEffect">
                                  <p:stCondLst>
                                    <p:cond delay="0"/>
                                  </p:stCondLst>
                                  <p:iterate>
                                    <p:tmAbs val="0"/>
                                  </p:iterate>
                                  <p:childTnLst>
                                    <p:set>
                                      <p:cBhvr>
                                        <p:cTn id="19" fill="hold"/>
                                        <p:tgtEl>
                                          <p:spTgt spid="382">
                                            <p:txEl>
                                              <p:pRg st="1" end="1"/>
                                            </p:txEl>
                                          </p:spTgt>
                                        </p:tgtEl>
                                        <p:attrNameLst>
                                          <p:attrName>style.visibility</p:attrName>
                                        </p:attrNameLst>
                                      </p:cBhvr>
                                      <p:to>
                                        <p:strVal val="visible"/>
                                      </p:to>
                                    </p:set>
                                    <p:animEffect transition="in" filter="dissolve">
                                      <p:cBhvr>
                                        <p:cTn id="20" dur="500"/>
                                        <p:tgtEl>
                                          <p:spTgt spid="38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2" grpId="1" build="p" animBg="1" advAuto="0"/>
      <p:bldP spid="400" grpId="2" animBg="1" advAuto="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4" name="10,000 Foot View"/>
          <p:cNvSpPr txBox="1">
            <a:spLocks noGrp="1"/>
          </p:cNvSpPr>
          <p:nvPr>
            <p:ph type="title"/>
          </p:nvPr>
        </p:nvSpPr>
        <p:spPr>
          <a:prstGeom prst="rect">
            <a:avLst/>
          </a:prstGeom>
        </p:spPr>
        <p:txBody>
          <a:bodyPr/>
          <a:lstStyle/>
          <a:p>
            <a:r>
              <a:t>10,000 Foot View</a:t>
            </a:r>
          </a:p>
        </p:txBody>
      </p:sp>
      <p:sp>
        <p:nvSpPr>
          <p:cNvPr id="405" name="Brainstorming, and Circles of Evaluation…"/>
          <p:cNvSpPr txBox="1">
            <a:spLocks noGrp="1"/>
          </p:cNvSpPr>
          <p:nvPr>
            <p:ph type="body" idx="1"/>
          </p:nvPr>
        </p:nvSpPr>
        <p:spPr>
          <a:xfrm>
            <a:off x="304800" y="1722438"/>
            <a:ext cx="8686800" cy="4525963"/>
          </a:xfrm>
          <a:prstGeom prst="rect">
            <a:avLst/>
          </a:prstGeom>
        </p:spPr>
        <p:txBody>
          <a:bodyPr>
            <a:normAutofit/>
          </a:bodyPr>
          <a:lstStyle/>
          <a:p>
            <a:pPr marL="293914" indent="-293914">
              <a:spcBef>
                <a:spcPts val="500"/>
              </a:spcBef>
            </a:pPr>
            <a:r>
              <a:rPr sz="2400"/>
              <a:t>Brainstorming, and Circles of Evaluation</a:t>
            </a:r>
          </a:p>
          <a:p>
            <a:pPr marL="293914" indent="-293914">
              <a:spcBef>
                <a:spcPts val="500"/>
              </a:spcBef>
            </a:pPr>
            <a:r>
              <a:rPr sz="2400"/>
              <a:t>Datatypes, Domain &amp;Range</a:t>
            </a:r>
          </a:p>
          <a:p>
            <a:pPr marL="293914" indent="-293914">
              <a:spcBef>
                <a:spcPts val="500"/>
              </a:spcBef>
            </a:pPr>
            <a:r>
              <a:rPr sz="2400"/>
              <a:t>Defining Functions</a:t>
            </a:r>
          </a:p>
          <a:p>
            <a:pPr marL="293914" indent="-293914">
              <a:spcBef>
                <a:spcPts val="500"/>
              </a:spcBef>
            </a:pPr>
            <a:r>
              <a:rPr sz="2400"/>
              <a:t>Animating your Game</a:t>
            </a:r>
          </a:p>
        </p:txBody>
      </p:sp>
      <p:sp>
        <p:nvSpPr>
          <p:cNvPr id="406"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16</a:t>
            </a:fld>
            <a:endParaRPr sz="1200">
              <a:solidFill>
                <a:srgbClr val="D38E27"/>
              </a:solidFill>
              <a:latin typeface="Arial"/>
              <a:ea typeface="Arial"/>
              <a:cs typeface="Arial"/>
              <a:sym typeface="Arial"/>
            </a:endParaRPr>
          </a:p>
        </p:txBody>
      </p:sp>
      <p:pic>
        <p:nvPicPr>
          <p:cNvPr id="407" name="image33.png" descr="image33.png"/>
          <p:cNvPicPr>
            <a:picLocks noChangeAspect="1"/>
          </p:cNvPicPr>
          <p:nvPr/>
        </p:nvPicPr>
        <p:blipFill>
          <a:blip r:embed="rId3">
            <a:extLst/>
          </a:blip>
          <a:stretch>
            <a:fillRect/>
          </a:stretch>
        </p:blipFill>
        <p:spPr>
          <a:xfrm>
            <a:off x="866775" y="3733800"/>
            <a:ext cx="1770064" cy="2830514"/>
          </a:xfrm>
          <a:prstGeom prst="rect">
            <a:avLst/>
          </a:prstGeom>
          <a:ln>
            <a:solidFill>
              <a:srgbClr val="000000"/>
            </a:solidFill>
            <a:miter/>
          </a:ln>
        </p:spPr>
      </p:pic>
      <p:sp>
        <p:nvSpPr>
          <p:cNvPr id="408" name="height : Number -&gt; Number"/>
          <p:cNvSpPr txBox="1"/>
          <p:nvPr/>
        </p:nvSpPr>
        <p:spPr>
          <a:xfrm>
            <a:off x="3352800" y="3810000"/>
            <a:ext cx="4572000"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i="1">
                <a:latin typeface="Arial"/>
                <a:ea typeface="Arial"/>
                <a:cs typeface="Arial"/>
                <a:sym typeface="Arial"/>
              </a:defRPr>
            </a:lvl1pPr>
          </a:lstStyle>
          <a:p>
            <a:pPr>
              <a:defRPr sz="2800" i="0">
                <a:latin typeface="+mj-lt"/>
                <a:ea typeface="+mj-ea"/>
                <a:cs typeface="+mj-cs"/>
                <a:sym typeface="Helvetica"/>
              </a:defRPr>
            </a:pPr>
            <a:r>
              <a:rPr sz="2400" i="1">
                <a:latin typeface="Arial"/>
                <a:ea typeface="Arial"/>
                <a:cs typeface="Arial"/>
                <a:sym typeface="Arial"/>
              </a:rPr>
              <a:t>height : Number -&gt; Number</a:t>
            </a:r>
          </a:p>
        </p:txBody>
      </p:sp>
      <p:graphicFrame>
        <p:nvGraphicFramePr>
          <p:cNvPr id="409" name="Table"/>
          <p:cNvGraphicFramePr/>
          <p:nvPr/>
        </p:nvGraphicFramePr>
        <p:xfrm>
          <a:off x="3505200" y="4419600"/>
          <a:ext cx="3657600" cy="1114425"/>
        </p:xfrm>
        <a:graphic>
          <a:graphicData uri="http://schemas.openxmlformats.org/drawingml/2006/table">
            <a:tbl>
              <a:tblPr>
                <a:tableStyleId>{4C3C2611-4C71-4FC5-86AE-919BDF0F9419}</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tblGrid>
              <a:tr h="371475">
                <a:tc>
                  <a:txBody>
                    <a:bodyPr/>
                    <a:lstStyle/>
                    <a:p>
                      <a:pPr algn="l">
                        <a:defRPr sz="2400" b="0" i="0">
                          <a:latin typeface="+mj-lt"/>
                          <a:ea typeface="+mj-ea"/>
                          <a:cs typeface="+mj-cs"/>
                          <a:sym typeface="Helvetica"/>
                        </a:defRPr>
                      </a:pPr>
                      <a:r>
                        <a:rPr sz="1800">
                          <a:latin typeface="Franklin Gothic Book"/>
                          <a:ea typeface="Franklin Gothic Book"/>
                          <a:cs typeface="Franklin Gothic Book"/>
                          <a:sym typeface="Franklin Gothic Book"/>
                        </a:rPr>
                        <a:t>height(1)</a:t>
                      </a:r>
                    </a:p>
                  </a:txBody>
                  <a:tcPr marL="45720" marR="45720" horzOverflow="overflow">
                    <a:lnL w="12700">
                      <a:solidFill>
                        <a:schemeClr val="accent5"/>
                      </a:solidFill>
                    </a:lnL>
                    <a:lnR w="12700">
                      <a:solidFill>
                        <a:schemeClr val="accent5"/>
                      </a:solidFill>
                    </a:lnR>
                    <a:lnT w="12700">
                      <a:solidFill>
                        <a:schemeClr val="accent5"/>
                      </a:solidFill>
                    </a:lnT>
                    <a:lnB w="12700">
                      <a:solidFill>
                        <a:schemeClr val="accent5"/>
                      </a:solidFill>
                    </a:lnB>
                    <a:solidFill>
                      <a:srgbClr val="F0EFEC"/>
                    </a:solidFill>
                  </a:tcPr>
                </a:tc>
                <a:tc>
                  <a:txBody>
                    <a:bodyPr/>
                    <a:lstStyle/>
                    <a:p>
                      <a:pPr algn="l">
                        <a:defRPr sz="2400" b="0" i="0">
                          <a:latin typeface="+mj-lt"/>
                          <a:ea typeface="+mj-ea"/>
                          <a:cs typeface="+mj-cs"/>
                          <a:sym typeface="Helvetica"/>
                        </a:defRPr>
                      </a:pPr>
                      <a:r>
                        <a:rPr sz="1800">
                          <a:latin typeface="Franklin Gothic Book"/>
                          <a:ea typeface="Franklin Gothic Book"/>
                          <a:cs typeface="Franklin Gothic Book"/>
                          <a:sym typeface="Franklin Gothic Book"/>
                        </a:rPr>
                        <a:t>7 * 1</a:t>
                      </a:r>
                    </a:p>
                  </a:txBody>
                  <a:tcPr marL="45720" marR="45720" horzOverflow="overflow">
                    <a:lnL w="12700">
                      <a:solidFill>
                        <a:schemeClr val="accent5"/>
                      </a:solidFill>
                    </a:lnL>
                    <a:lnR w="12700">
                      <a:solidFill>
                        <a:schemeClr val="accent5"/>
                      </a:solidFill>
                    </a:lnR>
                    <a:lnT w="12700">
                      <a:solidFill>
                        <a:schemeClr val="accent5"/>
                      </a:solidFill>
                    </a:lnT>
                    <a:lnB w="12700">
                      <a:solidFill>
                        <a:schemeClr val="accent5"/>
                      </a:solidFill>
                    </a:lnB>
                    <a:solidFill>
                      <a:srgbClr val="F0EFEC"/>
                    </a:solidFill>
                  </a:tcPr>
                </a:tc>
                <a:extLst>
                  <a:ext uri="{0D108BD9-81ED-4DB2-BD59-A6C34878D82A}">
                    <a16:rowId xmlns:a16="http://schemas.microsoft.com/office/drawing/2014/main" val="10000"/>
                  </a:ext>
                </a:extLst>
              </a:tr>
              <a:tr h="371475">
                <a:tc>
                  <a:txBody>
                    <a:bodyPr/>
                    <a:lstStyle/>
                    <a:p>
                      <a:pPr algn="l">
                        <a:defRPr sz="2400" b="0" i="0">
                          <a:latin typeface="+mj-lt"/>
                          <a:ea typeface="+mj-ea"/>
                          <a:cs typeface="+mj-cs"/>
                          <a:sym typeface="Helvetica"/>
                        </a:defRPr>
                      </a:pPr>
                      <a:r>
                        <a:rPr sz="1800">
                          <a:latin typeface="Franklin Gothic Book"/>
                          <a:ea typeface="Franklin Gothic Book"/>
                          <a:cs typeface="Franklin Gothic Book"/>
                          <a:sym typeface="Franklin Gothic Book"/>
                        </a:rPr>
                        <a:t>height(2)</a:t>
                      </a:r>
                    </a:p>
                  </a:txBody>
                  <a:tcPr marL="45720" marR="45720" horzOverflow="overflow">
                    <a:lnL w="12700">
                      <a:solidFill>
                        <a:schemeClr val="accent5"/>
                      </a:solidFill>
                    </a:lnL>
                    <a:lnR w="12700">
                      <a:solidFill>
                        <a:schemeClr val="accent5"/>
                      </a:solidFill>
                    </a:lnR>
                    <a:lnT w="12700">
                      <a:solidFill>
                        <a:schemeClr val="accent5"/>
                      </a:solidFill>
                    </a:lnT>
                    <a:lnB w="12700">
                      <a:solidFill>
                        <a:schemeClr val="accent5"/>
                      </a:solidFill>
                    </a:lnB>
                    <a:solidFill>
                      <a:srgbClr val="E0DDD6"/>
                    </a:solidFill>
                  </a:tcPr>
                </a:tc>
                <a:tc>
                  <a:txBody>
                    <a:bodyPr/>
                    <a:lstStyle/>
                    <a:p>
                      <a:pPr algn="l">
                        <a:defRPr sz="2400" b="0" i="0">
                          <a:latin typeface="+mj-lt"/>
                          <a:ea typeface="+mj-ea"/>
                          <a:cs typeface="+mj-cs"/>
                          <a:sym typeface="Helvetica"/>
                        </a:defRPr>
                      </a:pPr>
                      <a:r>
                        <a:rPr sz="1800">
                          <a:latin typeface="Franklin Gothic Book"/>
                          <a:ea typeface="Franklin Gothic Book"/>
                          <a:cs typeface="Franklin Gothic Book"/>
                          <a:sym typeface="Franklin Gothic Book"/>
                        </a:rPr>
                        <a:t>7 * 2</a:t>
                      </a:r>
                    </a:p>
                  </a:txBody>
                  <a:tcPr marL="45720" marR="45720" horzOverflow="overflow">
                    <a:lnL w="12700">
                      <a:solidFill>
                        <a:schemeClr val="accent5"/>
                      </a:solidFill>
                    </a:lnL>
                    <a:lnR w="12700">
                      <a:solidFill>
                        <a:schemeClr val="accent5"/>
                      </a:solidFill>
                    </a:lnR>
                    <a:lnT w="12700">
                      <a:solidFill>
                        <a:schemeClr val="accent5"/>
                      </a:solidFill>
                    </a:lnT>
                    <a:lnB w="12700">
                      <a:solidFill>
                        <a:schemeClr val="accent5"/>
                      </a:solidFill>
                    </a:lnB>
                    <a:solidFill>
                      <a:srgbClr val="E0DDD6"/>
                    </a:solidFill>
                  </a:tcPr>
                </a:tc>
                <a:extLst>
                  <a:ext uri="{0D108BD9-81ED-4DB2-BD59-A6C34878D82A}">
                    <a16:rowId xmlns:a16="http://schemas.microsoft.com/office/drawing/2014/main" val="10001"/>
                  </a:ext>
                </a:extLst>
              </a:tr>
              <a:tr h="371475">
                <a:tc>
                  <a:txBody>
                    <a:bodyPr/>
                    <a:lstStyle/>
                    <a:p>
                      <a:pPr algn="l">
                        <a:defRPr sz="2400" b="0" i="0">
                          <a:latin typeface="+mj-lt"/>
                          <a:ea typeface="+mj-ea"/>
                          <a:cs typeface="+mj-cs"/>
                          <a:sym typeface="Helvetica"/>
                        </a:defRPr>
                      </a:pPr>
                      <a:r>
                        <a:rPr sz="1800">
                          <a:latin typeface="Franklin Gothic Book"/>
                          <a:ea typeface="Franklin Gothic Book"/>
                          <a:cs typeface="Franklin Gothic Book"/>
                          <a:sym typeface="Franklin Gothic Book"/>
                        </a:rPr>
                        <a:t>height(3)</a:t>
                      </a:r>
                    </a:p>
                  </a:txBody>
                  <a:tcPr marL="45720" marR="45720" horzOverflow="overflow">
                    <a:lnL w="12700">
                      <a:solidFill>
                        <a:schemeClr val="accent5"/>
                      </a:solidFill>
                    </a:lnL>
                    <a:lnR w="12700">
                      <a:solidFill>
                        <a:schemeClr val="accent5"/>
                      </a:solidFill>
                    </a:lnR>
                    <a:lnT w="12700">
                      <a:solidFill>
                        <a:schemeClr val="accent5"/>
                      </a:solidFill>
                    </a:lnT>
                    <a:lnB w="12700">
                      <a:solidFill>
                        <a:schemeClr val="accent5"/>
                      </a:solidFill>
                    </a:lnB>
                    <a:solidFill>
                      <a:srgbClr val="F0EFEC"/>
                    </a:solidFill>
                  </a:tcPr>
                </a:tc>
                <a:tc>
                  <a:txBody>
                    <a:bodyPr/>
                    <a:lstStyle/>
                    <a:p>
                      <a:pPr algn="l">
                        <a:defRPr sz="2400" b="0" i="0">
                          <a:latin typeface="+mj-lt"/>
                          <a:ea typeface="+mj-ea"/>
                          <a:cs typeface="+mj-cs"/>
                          <a:sym typeface="Helvetica"/>
                        </a:defRPr>
                      </a:pPr>
                      <a:r>
                        <a:rPr sz="1800">
                          <a:latin typeface="Franklin Gothic Book"/>
                          <a:ea typeface="Franklin Gothic Book"/>
                          <a:cs typeface="Franklin Gothic Book"/>
                          <a:sym typeface="Franklin Gothic Book"/>
                        </a:rPr>
                        <a:t>7 * 3</a:t>
                      </a:r>
                    </a:p>
                  </a:txBody>
                  <a:tcPr marL="45720" marR="45720" horzOverflow="overflow">
                    <a:lnL w="12700">
                      <a:solidFill>
                        <a:schemeClr val="accent5"/>
                      </a:solidFill>
                    </a:lnL>
                    <a:lnR w="12700">
                      <a:solidFill>
                        <a:schemeClr val="accent5"/>
                      </a:solidFill>
                    </a:lnR>
                    <a:lnT w="12700">
                      <a:solidFill>
                        <a:schemeClr val="accent5"/>
                      </a:solidFill>
                    </a:lnT>
                    <a:lnB w="12700">
                      <a:solidFill>
                        <a:schemeClr val="accent5"/>
                      </a:solidFill>
                    </a:lnB>
                    <a:solidFill>
                      <a:srgbClr val="F0EFEC"/>
                    </a:solidFill>
                  </a:tcPr>
                </a:tc>
                <a:extLst>
                  <a:ext uri="{0D108BD9-81ED-4DB2-BD59-A6C34878D82A}">
                    <a16:rowId xmlns:a16="http://schemas.microsoft.com/office/drawing/2014/main" val="10002"/>
                  </a:ext>
                </a:extLst>
              </a:tr>
            </a:tbl>
          </a:graphicData>
        </a:graphic>
      </p:graphicFrame>
      <p:sp>
        <p:nvSpPr>
          <p:cNvPr id="410" name="height(t) = 7 * t"/>
          <p:cNvSpPr txBox="1"/>
          <p:nvPr/>
        </p:nvSpPr>
        <p:spPr>
          <a:xfrm>
            <a:off x="3429000" y="5638800"/>
            <a:ext cx="3810000"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a:latin typeface="Arial"/>
                <a:ea typeface="Arial"/>
                <a:cs typeface="Arial"/>
                <a:sym typeface="Arial"/>
              </a:defRPr>
            </a:lvl1pPr>
          </a:lstStyle>
          <a:p>
            <a:pPr>
              <a:defRPr sz="2800">
                <a:latin typeface="+mj-lt"/>
                <a:ea typeface="+mj-ea"/>
                <a:cs typeface="+mj-cs"/>
                <a:sym typeface="Helvetica"/>
              </a:defRPr>
            </a:pPr>
            <a:r>
              <a:rPr sz="2400">
                <a:latin typeface="Arial"/>
                <a:ea typeface="Arial"/>
                <a:cs typeface="Arial"/>
                <a:sym typeface="Arial"/>
              </a:rPr>
              <a:t>height(t) = 7 * t</a:t>
            </a:r>
          </a:p>
        </p:txBody>
      </p:sp>
    </p:spTree>
  </p:cSld>
  <p:clrMapOvr>
    <a:masterClrMapping/>
  </p:clrMapOvr>
  <p:transition spd="slow" advClick="0" advTm="8000">
    <p:dissolve/>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409"/>
                                        </p:tgtEl>
                                        <p:attrNameLst>
                                          <p:attrName>style.visibility</p:attrName>
                                        </p:attrNameLst>
                                      </p:cBhvr>
                                      <p:to>
                                        <p:strVal val="visible"/>
                                      </p:to>
                                    </p:set>
                                    <p:animEffect transition="in" filter="dissolve">
                                      <p:cBhvr>
                                        <p:cTn id="7" dur="500"/>
                                        <p:tgtEl>
                                          <p:spTgt spid="409"/>
                                        </p:tgtEl>
                                      </p:cBhvr>
                                    </p:animEffect>
                                  </p:childTnLst>
                                </p:cTn>
                              </p:par>
                            </p:childTnLst>
                          </p:cTn>
                        </p:par>
                        <p:par>
                          <p:cTn id="8" fill="hold">
                            <p:stCondLst>
                              <p:cond delay="500"/>
                            </p:stCondLst>
                            <p:childTnLst>
                              <p:par>
                                <p:cTn id="9" presetID="9" presetClass="entr" fill="hold" grpId="2" nodeType="afterEffect">
                                  <p:stCondLst>
                                    <p:cond delay="0"/>
                                  </p:stCondLst>
                                  <p:iterate>
                                    <p:tmAbs val="0"/>
                                  </p:iterate>
                                  <p:childTnLst>
                                    <p:set>
                                      <p:cBhvr>
                                        <p:cTn id="10" fill="hold"/>
                                        <p:tgtEl>
                                          <p:spTgt spid="410"/>
                                        </p:tgtEl>
                                        <p:attrNameLst>
                                          <p:attrName>style.visibility</p:attrName>
                                        </p:attrNameLst>
                                      </p:cBhvr>
                                      <p:to>
                                        <p:strVal val="visible"/>
                                      </p:to>
                                    </p:set>
                                    <p:animEffect transition="in" filter="dissolve">
                                      <p:cBhvr>
                                        <p:cTn id="11" dur="500"/>
                                        <p:tgtEl>
                                          <p:spTgt spid="410"/>
                                        </p:tgtEl>
                                      </p:cBhvr>
                                    </p:animEffect>
                                  </p:childTnLst>
                                </p:cTn>
                              </p:par>
                            </p:childTnLst>
                          </p:cTn>
                        </p:par>
                        <p:par>
                          <p:cTn id="12" fill="hold">
                            <p:stCondLst>
                              <p:cond delay="1000"/>
                            </p:stCondLst>
                            <p:childTnLst>
                              <p:par>
                                <p:cTn id="13" presetID="9" presetClass="entr" fill="hold" grpId="3" nodeType="afterEffect">
                                  <p:stCondLst>
                                    <p:cond delay="0"/>
                                  </p:stCondLst>
                                  <p:iterate>
                                    <p:tmAbs val="0"/>
                                  </p:iterate>
                                  <p:childTnLst>
                                    <p:set>
                                      <p:cBhvr>
                                        <p:cTn id="14" fill="hold"/>
                                        <p:tgtEl>
                                          <p:spTgt spid="408"/>
                                        </p:tgtEl>
                                        <p:attrNameLst>
                                          <p:attrName>style.visibility</p:attrName>
                                        </p:attrNameLst>
                                      </p:cBhvr>
                                      <p:to>
                                        <p:strVal val="visible"/>
                                      </p:to>
                                    </p:set>
                                    <p:animEffect transition="in" filter="dissolve">
                                      <p:cBhvr>
                                        <p:cTn id="15" dur="500"/>
                                        <p:tgtEl>
                                          <p:spTgt spid="408"/>
                                        </p:tgtEl>
                                      </p:cBhvr>
                                    </p:animEffect>
                                  </p:childTnLst>
                                </p:cTn>
                              </p:par>
                            </p:childTnLst>
                          </p:cTn>
                        </p:par>
                        <p:par>
                          <p:cTn id="16" fill="hold">
                            <p:stCondLst>
                              <p:cond delay="1500"/>
                            </p:stCondLst>
                            <p:childTnLst>
                              <p:par>
                                <p:cTn id="17" presetID="9" presetClass="entr" fill="hold" grpId="4" nodeType="afterEffect">
                                  <p:stCondLst>
                                    <p:cond delay="0"/>
                                  </p:stCondLst>
                                  <p:iterate>
                                    <p:tmAbs val="0"/>
                                  </p:iterate>
                                  <p:childTnLst>
                                    <p:set>
                                      <p:cBhvr>
                                        <p:cTn id="18" fill="hold"/>
                                        <p:tgtEl>
                                          <p:spTgt spid="407"/>
                                        </p:tgtEl>
                                        <p:attrNameLst>
                                          <p:attrName>style.visibility</p:attrName>
                                        </p:attrNameLst>
                                      </p:cBhvr>
                                      <p:to>
                                        <p:strVal val="visible"/>
                                      </p:to>
                                    </p:set>
                                    <p:animEffect transition="in" filter="dissolve">
                                      <p:cBhvr>
                                        <p:cTn id="19" dur="500"/>
                                        <p:tgtEl>
                                          <p:spTgt spid="407"/>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fill="hold" grpId="5" nodeType="clickEffect">
                                  <p:stCondLst>
                                    <p:cond delay="0"/>
                                  </p:stCondLst>
                                  <p:iterate>
                                    <p:tmAbs val="0"/>
                                  </p:iterate>
                                  <p:childTnLst>
                                    <p:set>
                                      <p:cBhvr>
                                        <p:cTn id="23" fill="hold"/>
                                        <p:tgtEl>
                                          <p:spTgt spid="405">
                                            <p:txEl>
                                              <p:pRg st="3" end="3"/>
                                            </p:txEl>
                                          </p:spTgt>
                                        </p:tgtEl>
                                        <p:attrNameLst>
                                          <p:attrName>style.visibility</p:attrName>
                                        </p:attrNameLst>
                                      </p:cBhvr>
                                      <p:to>
                                        <p:strVal val="visible"/>
                                      </p:to>
                                    </p:set>
                                    <p:animEffect transition="in" filter="dissolve">
                                      <p:cBhvr>
                                        <p:cTn id="24" dur="500"/>
                                        <p:tgtEl>
                                          <p:spTgt spid="40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 grpId="5" build="p" bldLvl="5" animBg="1" advAuto="0"/>
      <p:bldP spid="407" grpId="4" animBg="1" advAuto="0"/>
      <p:bldP spid="408" grpId="3" animBg="1" advAuto="0"/>
      <p:bldP spid="409" grpId="1" animBg="1" advAuto="0"/>
      <p:bldP spid="410" grpId="2" animBg="1" advAuto="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4" name="10,000 Foot View"/>
          <p:cNvSpPr txBox="1">
            <a:spLocks noGrp="1"/>
          </p:cNvSpPr>
          <p:nvPr>
            <p:ph type="title"/>
          </p:nvPr>
        </p:nvSpPr>
        <p:spPr>
          <a:prstGeom prst="rect">
            <a:avLst/>
          </a:prstGeom>
        </p:spPr>
        <p:txBody>
          <a:bodyPr/>
          <a:lstStyle/>
          <a:p>
            <a:r>
              <a:t>10,000 Foot View</a:t>
            </a:r>
          </a:p>
        </p:txBody>
      </p:sp>
      <p:sp>
        <p:nvSpPr>
          <p:cNvPr id="415" name="Brainstorming, and Circles of Evaluation…"/>
          <p:cNvSpPr txBox="1">
            <a:spLocks noGrp="1"/>
          </p:cNvSpPr>
          <p:nvPr>
            <p:ph type="body" idx="1"/>
          </p:nvPr>
        </p:nvSpPr>
        <p:spPr>
          <a:xfrm>
            <a:off x="228600" y="1535825"/>
            <a:ext cx="8686800" cy="4525963"/>
          </a:xfrm>
          <a:prstGeom prst="rect">
            <a:avLst/>
          </a:prstGeom>
        </p:spPr>
        <p:txBody>
          <a:bodyPr>
            <a:normAutofit/>
          </a:bodyPr>
          <a:lstStyle/>
          <a:p>
            <a:pPr marL="293914" indent="-293914">
              <a:spcBef>
                <a:spcPts val="500"/>
              </a:spcBef>
            </a:pPr>
            <a:r>
              <a:rPr sz="2400"/>
              <a:t>Brainstorming, and Circles of Evaluation</a:t>
            </a:r>
          </a:p>
          <a:p>
            <a:pPr marL="293914" indent="-293914">
              <a:spcBef>
                <a:spcPts val="500"/>
              </a:spcBef>
            </a:pPr>
            <a:r>
              <a:rPr sz="2400"/>
              <a:t>Datatypes, Domain &amp;Range</a:t>
            </a:r>
          </a:p>
          <a:p>
            <a:pPr marL="293914" indent="-293914">
              <a:spcBef>
                <a:spcPts val="500"/>
              </a:spcBef>
            </a:pPr>
            <a:r>
              <a:rPr sz="2400"/>
              <a:t>Defining Functions</a:t>
            </a:r>
          </a:p>
          <a:p>
            <a:pPr marL="293914" indent="-293914">
              <a:spcBef>
                <a:spcPts val="500"/>
              </a:spcBef>
            </a:pPr>
            <a:r>
              <a:rPr sz="2400"/>
              <a:t>Animating your Game</a:t>
            </a:r>
          </a:p>
          <a:p>
            <a:pPr marL="293914" indent="-293914">
              <a:spcBef>
                <a:spcPts val="500"/>
              </a:spcBef>
            </a:pPr>
            <a:r>
              <a:rPr sz="2400"/>
              <a:t>Booleans and Inequalities</a:t>
            </a:r>
          </a:p>
          <a:p>
            <a:pPr marL="293914" indent="-293914">
              <a:spcBef>
                <a:spcPts val="500"/>
              </a:spcBef>
            </a:pPr>
            <a:r>
              <a:rPr sz="2400"/>
              <a:t>Piecewise Functions</a:t>
            </a:r>
          </a:p>
        </p:txBody>
      </p:sp>
      <p:sp>
        <p:nvSpPr>
          <p:cNvPr id="416"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17</a:t>
            </a:fld>
            <a:endParaRPr sz="1200">
              <a:solidFill>
                <a:srgbClr val="D38E27"/>
              </a:solidFill>
              <a:latin typeface="Arial"/>
              <a:ea typeface="Arial"/>
              <a:cs typeface="Arial"/>
              <a:sym typeface="Arial"/>
            </a:endParaRPr>
          </a:p>
        </p:txBody>
      </p:sp>
      <p:pic>
        <p:nvPicPr>
          <p:cNvPr id="417" name="image34.pdf" descr="image34.pdf"/>
          <p:cNvPicPr>
            <a:picLocks noChangeAspect="1"/>
          </p:cNvPicPr>
          <p:nvPr/>
        </p:nvPicPr>
        <p:blipFill>
          <a:blip r:embed="rId3">
            <a:extLst/>
          </a:blip>
          <a:stretch>
            <a:fillRect/>
          </a:stretch>
        </p:blipFill>
        <p:spPr>
          <a:xfrm>
            <a:off x="587375" y="4949825"/>
            <a:ext cx="8299450" cy="1527175"/>
          </a:xfrm>
          <a:prstGeom prst="rect">
            <a:avLst/>
          </a:prstGeom>
          <a:ln w="12700">
            <a:miter lim="400000"/>
          </a:ln>
        </p:spPr>
      </p:pic>
      <p:grpSp>
        <p:nvGrpSpPr>
          <p:cNvPr id="422" name="Group"/>
          <p:cNvGrpSpPr/>
          <p:nvPr/>
        </p:nvGrpSpPr>
        <p:grpSpPr>
          <a:xfrm>
            <a:off x="1131093" y="2175088"/>
            <a:ext cx="7034214" cy="2418510"/>
            <a:chOff x="0" y="0"/>
            <a:chExt cx="7034213" cy="2418509"/>
          </a:xfrm>
        </p:grpSpPr>
        <p:grpSp>
          <p:nvGrpSpPr>
            <p:cNvPr id="420" name="Group"/>
            <p:cNvGrpSpPr/>
            <p:nvPr/>
          </p:nvGrpSpPr>
          <p:grpSpPr>
            <a:xfrm>
              <a:off x="0" y="0"/>
              <a:ext cx="3124220" cy="2418510"/>
              <a:chOff x="0" y="0"/>
              <a:chExt cx="3124219" cy="2418509"/>
            </a:xfrm>
          </p:grpSpPr>
          <p:pic>
            <p:nvPicPr>
              <p:cNvPr id="418" name="image36.png" descr="image36.png"/>
              <p:cNvPicPr>
                <a:picLocks noChangeAspect="1"/>
              </p:cNvPicPr>
              <p:nvPr/>
            </p:nvPicPr>
            <p:blipFill>
              <a:blip r:embed="rId4">
                <a:extLst/>
              </a:blip>
              <a:stretch>
                <a:fillRect/>
              </a:stretch>
            </p:blipFill>
            <p:spPr>
              <a:xfrm>
                <a:off x="0" y="0"/>
                <a:ext cx="3006744" cy="1752813"/>
              </a:xfrm>
              <a:prstGeom prst="rect">
                <a:avLst/>
              </a:prstGeom>
              <a:ln w="9525" cap="flat">
                <a:solidFill>
                  <a:srgbClr val="000000"/>
                </a:solidFill>
                <a:prstDash val="solid"/>
                <a:miter lim="800000"/>
              </a:ln>
              <a:effectLst/>
            </p:spPr>
          </p:pic>
          <p:sp>
            <p:nvSpPr>
              <p:cNvPr id="419" name="0 &lt; f(x) &lt; 640"/>
              <p:cNvSpPr txBox="1"/>
              <p:nvPr/>
            </p:nvSpPr>
            <p:spPr>
              <a:xfrm>
                <a:off x="76200" y="1981440"/>
                <a:ext cx="3048020" cy="43707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a:solidFill>
                      <a:srgbClr val="FFFFFF"/>
                    </a:solidFill>
                    <a:latin typeface="Arial"/>
                    <a:ea typeface="Arial"/>
                    <a:cs typeface="Arial"/>
                    <a:sym typeface="Arial"/>
                  </a:defRPr>
                </a:lvl1pPr>
              </a:lstStyle>
              <a:p>
                <a:pPr>
                  <a:defRPr sz="2800">
                    <a:solidFill>
                      <a:srgbClr val="000000"/>
                    </a:solidFill>
                    <a:latin typeface="+mj-lt"/>
                    <a:ea typeface="+mj-ea"/>
                    <a:cs typeface="+mj-cs"/>
                    <a:sym typeface="Helvetica"/>
                  </a:defRPr>
                </a:pPr>
                <a:r>
                  <a:rPr sz="2400">
                    <a:solidFill>
                      <a:srgbClr val="FFFFFF"/>
                    </a:solidFill>
                    <a:latin typeface="Arial"/>
                    <a:ea typeface="Arial"/>
                    <a:cs typeface="Arial"/>
                    <a:sym typeface="Arial"/>
                  </a:rPr>
                  <a:t>0 &lt; f(x) &lt; 640</a:t>
                </a:r>
              </a:p>
            </p:txBody>
          </p:sp>
        </p:grpSp>
        <p:pic>
          <p:nvPicPr>
            <p:cNvPr id="421" name="image37.png" descr="image37.png"/>
            <p:cNvPicPr>
              <a:picLocks noChangeAspect="1"/>
            </p:cNvPicPr>
            <p:nvPr/>
          </p:nvPicPr>
          <p:blipFill>
            <a:blip r:embed="rId5">
              <a:extLst/>
            </a:blip>
            <a:stretch>
              <a:fillRect/>
            </a:stretch>
          </p:blipFill>
          <p:spPr>
            <a:xfrm>
              <a:off x="4191000" y="34924"/>
              <a:ext cx="2843214" cy="1985964"/>
            </a:xfrm>
            <a:prstGeom prst="rect">
              <a:avLst/>
            </a:prstGeom>
            <a:ln w="9525" cap="flat">
              <a:solidFill>
                <a:srgbClr val="000000"/>
              </a:solidFill>
              <a:prstDash val="solid"/>
              <a:miter lim="800000"/>
            </a:ln>
            <a:effectLst>
              <a:outerShdw blurRad="50800" dist="38100" dir="2700000" rotWithShape="0">
                <a:srgbClr val="000000">
                  <a:alpha val="39998"/>
                </a:srgbClr>
              </a:outerShdw>
            </a:effectLst>
          </p:spPr>
        </p:pic>
      </p:grpSp>
      <p:pic>
        <p:nvPicPr>
          <p:cNvPr id="423" name="Screen Shot 2018-01-29 at 1.36.57 AM.png" descr="Screen Shot 2018-01-29 at 1.36.57 AM.png"/>
          <p:cNvPicPr>
            <a:picLocks noChangeAspect="1"/>
          </p:cNvPicPr>
          <p:nvPr/>
        </p:nvPicPr>
        <p:blipFill>
          <a:blip r:embed="rId6">
            <a:extLst/>
          </a:blip>
          <a:stretch>
            <a:fillRect/>
          </a:stretch>
        </p:blipFill>
        <p:spPr>
          <a:xfrm>
            <a:off x="570287" y="4288806"/>
            <a:ext cx="8333626" cy="2254645"/>
          </a:xfrm>
          <a:prstGeom prst="rect">
            <a:avLst/>
          </a:prstGeom>
          <a:ln w="12700">
            <a:miter lim="400000"/>
          </a:ln>
        </p:spPr>
      </p:pic>
    </p:spTree>
  </p:cSld>
  <p:clrMapOvr>
    <a:masterClrMapping/>
  </p:clrMapOvr>
  <p:transition spd="slow">
    <p:dissolve/>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422"/>
                                        </p:tgtEl>
                                        <p:attrNameLst>
                                          <p:attrName>style.visibility</p:attrName>
                                        </p:attrNameLst>
                                      </p:cBhvr>
                                      <p:to>
                                        <p:strVal val="visible"/>
                                      </p:to>
                                    </p:set>
                                    <p:animEffect transition="in" filter="dissolve">
                                      <p:cBhvr>
                                        <p:cTn id="7" dur="500"/>
                                        <p:tgtEl>
                                          <p:spTgt spid="4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fill="hold" grpId="2" nodeType="clickEffect">
                                  <p:stCondLst>
                                    <p:cond delay="0"/>
                                  </p:stCondLst>
                                  <p:iterate>
                                    <p:tmAbs val="0"/>
                                  </p:iterate>
                                  <p:childTnLst>
                                    <p:animEffect transition="out" filter="dissolve">
                                      <p:cBhvr>
                                        <p:cTn id="11" dur="500" fill="hold"/>
                                        <p:tgtEl>
                                          <p:spTgt spid="422"/>
                                        </p:tgtEl>
                                      </p:cBhvr>
                                    </p:animEffect>
                                    <p:set>
                                      <p:cBhvr>
                                        <p:cTn id="12" fill="hold">
                                          <p:stCondLst>
                                            <p:cond delay="499"/>
                                          </p:stCondLst>
                                        </p:cTn>
                                        <p:tgtEl>
                                          <p:spTgt spid="42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ntr" fill="hold" grpId="3" nodeType="clickEffect">
                                  <p:stCondLst>
                                    <p:cond delay="0"/>
                                  </p:stCondLst>
                                  <p:iterate>
                                    <p:tmAbs val="0"/>
                                  </p:iterate>
                                  <p:childTnLst>
                                    <p:set>
                                      <p:cBhvr>
                                        <p:cTn id="16" fill="hold"/>
                                        <p:tgtEl>
                                          <p:spTgt spid="415">
                                            <p:txEl>
                                              <p:pRg st="5" end="5"/>
                                            </p:txEl>
                                          </p:spTgt>
                                        </p:tgtEl>
                                        <p:attrNameLst>
                                          <p:attrName>style.visibility</p:attrName>
                                        </p:attrNameLst>
                                      </p:cBhvr>
                                      <p:to>
                                        <p:strVal val="visible"/>
                                      </p:to>
                                    </p:set>
                                    <p:animEffect transition="in" filter="dissolve">
                                      <p:cBhvr>
                                        <p:cTn id="17" dur="500"/>
                                        <p:tgtEl>
                                          <p:spTgt spid="415">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fill="hold" grpId="4" nodeType="clickEffect">
                                  <p:stCondLst>
                                    <p:cond delay="0"/>
                                  </p:stCondLst>
                                  <p:iterate>
                                    <p:tmAbs val="0"/>
                                  </p:iterate>
                                  <p:childTnLst>
                                    <p:set>
                                      <p:cBhvr>
                                        <p:cTn id="21" fill="hold"/>
                                        <p:tgtEl>
                                          <p:spTgt spid="417"/>
                                        </p:tgtEl>
                                        <p:attrNameLst>
                                          <p:attrName>style.visibility</p:attrName>
                                        </p:attrNameLst>
                                      </p:cBhvr>
                                      <p:to>
                                        <p:strVal val="visible"/>
                                      </p:to>
                                    </p:set>
                                    <p:animEffect transition="in" filter="dissolve">
                                      <p:cBhvr>
                                        <p:cTn id="22" dur="500"/>
                                        <p:tgtEl>
                                          <p:spTgt spid="41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xit" fill="hold" grpId="5" nodeType="clickEffect">
                                  <p:stCondLst>
                                    <p:cond delay="0"/>
                                  </p:stCondLst>
                                  <p:iterate>
                                    <p:tmAbs val="0"/>
                                  </p:iterate>
                                  <p:childTnLst>
                                    <p:animEffect transition="out" filter="dissolve">
                                      <p:cBhvr>
                                        <p:cTn id="26" dur="500" fill="hold"/>
                                        <p:tgtEl>
                                          <p:spTgt spid="417"/>
                                        </p:tgtEl>
                                      </p:cBhvr>
                                    </p:animEffect>
                                    <p:set>
                                      <p:cBhvr>
                                        <p:cTn id="27" fill="hold">
                                          <p:stCondLst>
                                            <p:cond delay="499"/>
                                          </p:stCondLst>
                                        </p:cTn>
                                        <p:tgtEl>
                                          <p:spTgt spid="4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 grpId="3" build="p" bldLvl="5" animBg="1" advAuto="0"/>
      <p:bldP spid="417" grpId="4" animBg="1" advAuto="0"/>
      <p:bldP spid="417" grpId="5" animBg="1" advAuto="0"/>
      <p:bldP spid="422" grpId="1" animBg="1" advAuto="0"/>
      <p:bldP spid="422" grpId="2" animBg="1" advAuto="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7" name="10,000 Foot View"/>
          <p:cNvSpPr txBox="1">
            <a:spLocks noGrp="1"/>
          </p:cNvSpPr>
          <p:nvPr>
            <p:ph type="title"/>
          </p:nvPr>
        </p:nvSpPr>
        <p:spPr>
          <a:prstGeom prst="rect">
            <a:avLst/>
          </a:prstGeom>
        </p:spPr>
        <p:txBody>
          <a:bodyPr/>
          <a:lstStyle/>
          <a:p>
            <a:r>
              <a:t>10,000 Foot View</a:t>
            </a:r>
          </a:p>
        </p:txBody>
      </p:sp>
      <p:sp>
        <p:nvSpPr>
          <p:cNvPr id="428" name="Brainstorming, and Circles of Evaluation…"/>
          <p:cNvSpPr txBox="1">
            <a:spLocks noGrp="1"/>
          </p:cNvSpPr>
          <p:nvPr>
            <p:ph type="body" idx="1"/>
          </p:nvPr>
        </p:nvSpPr>
        <p:spPr>
          <a:xfrm>
            <a:off x="304800" y="1722438"/>
            <a:ext cx="8686800" cy="4525963"/>
          </a:xfrm>
          <a:prstGeom prst="rect">
            <a:avLst/>
          </a:prstGeom>
        </p:spPr>
        <p:txBody>
          <a:bodyPr>
            <a:normAutofit/>
          </a:bodyPr>
          <a:lstStyle/>
          <a:p>
            <a:pPr marL="293914" indent="-293914">
              <a:spcBef>
                <a:spcPts val="500"/>
              </a:spcBef>
            </a:pPr>
            <a:r>
              <a:rPr sz="2400"/>
              <a:t>Brainstorming, and Circles of Evaluation</a:t>
            </a:r>
          </a:p>
          <a:p>
            <a:pPr marL="293914" indent="-293914">
              <a:spcBef>
                <a:spcPts val="500"/>
              </a:spcBef>
            </a:pPr>
            <a:r>
              <a:rPr sz="2400"/>
              <a:t>Datatypes, Domain &amp;Range</a:t>
            </a:r>
          </a:p>
          <a:p>
            <a:pPr marL="293914" indent="-293914">
              <a:spcBef>
                <a:spcPts val="500"/>
              </a:spcBef>
            </a:pPr>
            <a:r>
              <a:rPr sz="2400"/>
              <a:t>Defining Functions</a:t>
            </a:r>
          </a:p>
          <a:p>
            <a:pPr marL="293914" indent="-293914">
              <a:spcBef>
                <a:spcPts val="500"/>
              </a:spcBef>
            </a:pPr>
            <a:r>
              <a:rPr sz="2400"/>
              <a:t>Animating your Game</a:t>
            </a:r>
          </a:p>
          <a:p>
            <a:pPr marL="293914" indent="-293914">
              <a:spcBef>
                <a:spcPts val="500"/>
              </a:spcBef>
            </a:pPr>
            <a:r>
              <a:rPr sz="2400"/>
              <a:t>Booleans and Inequalities</a:t>
            </a:r>
          </a:p>
          <a:p>
            <a:pPr marL="293914" indent="-293914">
              <a:spcBef>
                <a:spcPts val="500"/>
              </a:spcBef>
            </a:pPr>
            <a:r>
              <a:rPr sz="2400"/>
              <a:t>Piecewise Functions</a:t>
            </a:r>
          </a:p>
          <a:p>
            <a:pPr marL="293914" indent="-293914">
              <a:spcBef>
                <a:spcPts val="500"/>
              </a:spcBef>
            </a:pPr>
            <a:r>
              <a:rPr sz="2400"/>
              <a:t>Pythagorean Theorem</a:t>
            </a:r>
          </a:p>
          <a:p>
            <a:pPr marL="293914" indent="-293914">
              <a:spcBef>
                <a:spcPts val="500"/>
              </a:spcBef>
            </a:pPr>
            <a:r>
              <a:rPr sz="2400"/>
              <a:t>Game Release Party!</a:t>
            </a:r>
          </a:p>
        </p:txBody>
      </p:sp>
      <p:sp>
        <p:nvSpPr>
          <p:cNvPr id="429"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18</a:t>
            </a:fld>
            <a:endParaRPr sz="1200">
              <a:solidFill>
                <a:srgbClr val="D38E27"/>
              </a:solidFill>
              <a:latin typeface="Arial"/>
              <a:ea typeface="Arial"/>
              <a:cs typeface="Arial"/>
              <a:sym typeface="Arial"/>
            </a:endParaRPr>
          </a:p>
        </p:txBody>
      </p:sp>
      <p:grpSp>
        <p:nvGrpSpPr>
          <p:cNvPr id="432" name="Group"/>
          <p:cNvGrpSpPr/>
          <p:nvPr/>
        </p:nvGrpSpPr>
        <p:grpSpPr>
          <a:xfrm>
            <a:off x="6324600" y="1904999"/>
            <a:ext cx="2705100" cy="4114801"/>
            <a:chOff x="0" y="0"/>
            <a:chExt cx="2705100" cy="4114800"/>
          </a:xfrm>
        </p:grpSpPr>
        <p:pic>
          <p:nvPicPr>
            <p:cNvPr id="430" name="image38.png" descr="image38.png"/>
            <p:cNvPicPr>
              <a:picLocks noChangeAspect="1"/>
            </p:cNvPicPr>
            <p:nvPr/>
          </p:nvPicPr>
          <p:blipFill>
            <a:blip r:embed="rId3">
              <a:extLst/>
            </a:blip>
            <a:stretch>
              <a:fillRect/>
            </a:stretch>
          </p:blipFill>
          <p:spPr>
            <a:xfrm>
              <a:off x="304800" y="-1"/>
              <a:ext cx="2260600" cy="1689101"/>
            </a:xfrm>
            <a:prstGeom prst="rect">
              <a:avLst/>
            </a:prstGeom>
            <a:ln w="12700" cap="flat">
              <a:noFill/>
              <a:miter lim="400000"/>
            </a:ln>
            <a:effectLst/>
          </p:spPr>
        </p:pic>
        <p:pic>
          <p:nvPicPr>
            <p:cNvPr id="431" name="image39.png" descr="image39.png"/>
            <p:cNvPicPr>
              <a:picLocks noChangeAspect="1"/>
            </p:cNvPicPr>
            <p:nvPr/>
          </p:nvPicPr>
          <p:blipFill>
            <a:blip r:embed="rId4">
              <a:extLst/>
            </a:blip>
            <a:stretch>
              <a:fillRect/>
            </a:stretch>
          </p:blipFill>
          <p:spPr>
            <a:xfrm>
              <a:off x="0" y="1663700"/>
              <a:ext cx="2705100" cy="2451100"/>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432"/>
                                        </p:tgtEl>
                                        <p:attrNameLst>
                                          <p:attrName>style.visibility</p:attrName>
                                        </p:attrNameLst>
                                      </p:cBhvr>
                                      <p:to>
                                        <p:strVal val="visible"/>
                                      </p:to>
                                    </p:set>
                                    <p:animEffect transition="in" filter="dissolve">
                                      <p:cBhvr>
                                        <p:cTn id="7" dur="500"/>
                                        <p:tgtEl>
                                          <p:spTgt spid="43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2" nodeType="clickEffect">
                                  <p:stCondLst>
                                    <p:cond delay="0"/>
                                  </p:stCondLst>
                                  <p:iterate>
                                    <p:tmAbs val="0"/>
                                  </p:iterate>
                                  <p:childTnLst>
                                    <p:set>
                                      <p:cBhvr>
                                        <p:cTn id="11" fill="hold"/>
                                        <p:tgtEl>
                                          <p:spTgt spid="428">
                                            <p:txEl>
                                              <p:pRg st="7" end="7"/>
                                            </p:txEl>
                                          </p:spTgt>
                                        </p:tgtEl>
                                        <p:attrNameLst>
                                          <p:attrName>style.visibility</p:attrName>
                                        </p:attrNameLst>
                                      </p:cBhvr>
                                      <p:to>
                                        <p:strVal val="visible"/>
                                      </p:to>
                                    </p:set>
                                    <p:animEffect transition="in" filter="dissolve">
                                      <p:cBhvr>
                                        <p:cTn id="12" dur="500"/>
                                        <p:tgtEl>
                                          <p:spTgt spid="42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 grpId="2" build="p" bldLvl="5" animBg="1" advAuto="0"/>
      <p:bldP spid="432" grpId="1" animBg="1" advAuto="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6" name="Agenda"/>
          <p:cNvSpPr txBox="1">
            <a:spLocks noGrp="1"/>
          </p:cNvSpPr>
          <p:nvPr>
            <p:ph type="title"/>
          </p:nvPr>
        </p:nvSpPr>
        <p:spPr>
          <a:prstGeom prst="rect">
            <a:avLst/>
          </a:prstGeom>
        </p:spPr>
        <p:txBody>
          <a:bodyPr/>
          <a:lstStyle/>
          <a:p>
            <a:r>
              <a:t>Agenda</a:t>
            </a:r>
          </a:p>
        </p:txBody>
      </p:sp>
      <p:sp>
        <p:nvSpPr>
          <p:cNvPr id="437" name="Introduction…"/>
          <p:cNvSpPr txBox="1">
            <a:spLocks noGrp="1"/>
          </p:cNvSpPr>
          <p:nvPr>
            <p:ph type="body" idx="1"/>
          </p:nvPr>
        </p:nvSpPr>
        <p:spPr>
          <a:xfrm>
            <a:off x="304800" y="1143000"/>
            <a:ext cx="8686800" cy="4525963"/>
          </a:xfrm>
          <a:prstGeom prst="rect">
            <a:avLst/>
          </a:prstGeom>
        </p:spPr>
        <p:txBody>
          <a:bodyPr>
            <a:normAutofit lnSpcReduction="10000"/>
          </a:bodyPr>
          <a:lstStyle/>
          <a:p>
            <a:pPr marL="0" indent="0" algn="ctr" defTabSz="896111">
              <a:lnSpc>
                <a:spcPct val="150000"/>
              </a:lnSpc>
              <a:spcBef>
                <a:spcPts val="1100"/>
              </a:spcBef>
              <a:buSzTx/>
              <a:buFont typeface="Wingdings"/>
              <a:buNone/>
              <a:tabLst>
                <a:tab pos="1447800" algn="l"/>
              </a:tabLst>
              <a:defRPr sz="2744"/>
            </a:pPr>
            <a:r>
              <a:rPr sz="4704"/>
              <a:t>Introduction</a:t>
            </a:r>
          </a:p>
          <a:p>
            <a:pPr marL="0" indent="0" algn="ctr" defTabSz="896111">
              <a:lnSpc>
                <a:spcPct val="150000"/>
              </a:lnSpc>
              <a:spcBef>
                <a:spcPts val="1100"/>
              </a:spcBef>
              <a:buSzTx/>
              <a:buFont typeface="Wingdings"/>
              <a:buNone/>
              <a:tabLst>
                <a:tab pos="1447800" algn="l"/>
              </a:tabLst>
              <a:defRPr sz="2744"/>
            </a:pPr>
            <a:r>
              <a:rPr sz="4704"/>
              <a:t>Theory</a:t>
            </a:r>
          </a:p>
          <a:p>
            <a:pPr marL="0" indent="0" algn="ctr" defTabSz="896111">
              <a:lnSpc>
                <a:spcPct val="150000"/>
              </a:lnSpc>
              <a:spcBef>
                <a:spcPts val="1100"/>
              </a:spcBef>
              <a:buSzTx/>
              <a:buFont typeface="Wingdings"/>
              <a:buNone/>
              <a:tabLst>
                <a:tab pos="1447800" algn="l"/>
              </a:tabLst>
              <a:defRPr sz="2744"/>
            </a:pPr>
            <a:r>
              <a:rPr sz="4704"/>
              <a:t>Practice</a:t>
            </a:r>
          </a:p>
          <a:p>
            <a:pPr marL="0" indent="0" algn="ctr" defTabSz="896111">
              <a:lnSpc>
                <a:spcPct val="150000"/>
              </a:lnSpc>
              <a:spcBef>
                <a:spcPts val="1100"/>
              </a:spcBef>
              <a:buSzTx/>
              <a:buFont typeface="Wingdings"/>
              <a:buNone/>
              <a:tabLst>
                <a:tab pos="1447800" algn="l"/>
              </a:tabLst>
              <a:defRPr sz="2744"/>
            </a:pPr>
            <a:r>
              <a:rPr sz="4704"/>
              <a:t>Pedagogy</a:t>
            </a:r>
          </a:p>
        </p:txBody>
      </p:sp>
      <p:sp>
        <p:nvSpPr>
          <p:cNvPr id="438"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19</a:t>
            </a:fld>
            <a:endParaRPr sz="1200">
              <a:solidFill>
                <a:srgbClr val="D38E27"/>
              </a:solidFill>
              <a:latin typeface="Arial"/>
              <a:ea typeface="Arial"/>
              <a:cs typeface="Arial"/>
              <a:sym typeface="Arial"/>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8" name="image17.png" descr="image17.png"/>
          <p:cNvPicPr>
            <a:picLocks noChangeAspect="1"/>
          </p:cNvPicPr>
          <p:nvPr/>
        </p:nvPicPr>
        <p:blipFill>
          <a:blip r:embed="rId3">
            <a:extLst/>
          </a:blip>
          <a:stretch>
            <a:fillRect/>
          </a:stretch>
        </p:blipFill>
        <p:spPr>
          <a:xfrm>
            <a:off x="990600" y="1868488"/>
            <a:ext cx="7240589" cy="4379913"/>
          </a:xfrm>
          <a:prstGeom prst="rect">
            <a:avLst/>
          </a:prstGeom>
          <a:ln w="12700">
            <a:miter lim="400000"/>
          </a:ln>
        </p:spPr>
      </p:pic>
      <p:sp>
        <p:nvSpPr>
          <p:cNvPr id="249" name="Quote Bubble"/>
          <p:cNvSpPr/>
          <p:nvPr/>
        </p:nvSpPr>
        <p:spPr>
          <a:xfrm>
            <a:off x="454025" y="3163888"/>
            <a:ext cx="609600" cy="609601"/>
          </a:xfrm>
          <a:prstGeom prst="wedgeEllipseCallout">
            <a:avLst>
              <a:gd name="adj1" fmla="val 76394"/>
              <a:gd name="adj2" fmla="val 73597"/>
            </a:avLst>
          </a:prstGeom>
          <a:gradFill>
            <a:gsLst>
              <a:gs pos="0">
                <a:srgbClr val="92D050"/>
              </a:gs>
              <a:gs pos="6984">
                <a:srgbClr val="92D050"/>
              </a:gs>
              <a:gs pos="72000">
                <a:srgbClr val="00B050"/>
              </a:gs>
              <a:gs pos="100000">
                <a:srgbClr val="92D050"/>
              </a:gs>
            </a:gsLst>
            <a:lin ang="5400000"/>
          </a:gradFill>
          <a:ln w="10000">
            <a:solidFill>
              <a:srgbClr val="00B050"/>
            </a:solidFill>
            <a:miter/>
          </a:ln>
          <a:effectLst>
            <a:outerShdw blurRad="76200" dist="50800" dir="5400000" rotWithShape="0">
              <a:srgbClr val="4E3B30">
                <a:alpha val="59998"/>
              </a:srgbClr>
            </a:outerShdw>
          </a:effectLst>
        </p:spPr>
        <p:txBody>
          <a:bodyPr lIns="45719" rIns="45719" anchor="ctr"/>
          <a:lstStyle/>
          <a:p>
            <a:pPr algn="ctr"/>
            <a:endParaRPr/>
          </a:p>
        </p:txBody>
      </p:sp>
      <p:sp>
        <p:nvSpPr>
          <p:cNvPr id="250" name="Quote Bubble"/>
          <p:cNvSpPr/>
          <p:nvPr/>
        </p:nvSpPr>
        <p:spPr>
          <a:xfrm>
            <a:off x="4721225" y="2706688"/>
            <a:ext cx="790575" cy="609601"/>
          </a:xfrm>
          <a:prstGeom prst="wedgeEllipseCallout">
            <a:avLst>
              <a:gd name="adj1" fmla="val 76394"/>
              <a:gd name="adj2" fmla="val 73597"/>
            </a:avLst>
          </a:prstGeom>
          <a:gradFill>
            <a:gsLst>
              <a:gs pos="0">
                <a:srgbClr val="92D050"/>
              </a:gs>
              <a:gs pos="6984">
                <a:srgbClr val="92D050"/>
              </a:gs>
              <a:gs pos="72000">
                <a:srgbClr val="00B050"/>
              </a:gs>
              <a:gs pos="100000">
                <a:srgbClr val="92D050"/>
              </a:gs>
            </a:gsLst>
            <a:lin ang="5400000"/>
          </a:gradFill>
          <a:ln w="10000">
            <a:solidFill>
              <a:srgbClr val="00B050"/>
            </a:solidFill>
            <a:miter/>
          </a:ln>
          <a:effectLst>
            <a:outerShdw blurRad="76200" dist="50800" dir="5400000" rotWithShape="0">
              <a:srgbClr val="4E3B30">
                <a:alpha val="59998"/>
              </a:srgbClr>
            </a:outerShdw>
          </a:effectLst>
        </p:spPr>
        <p:txBody>
          <a:bodyPr lIns="45719" rIns="45719" anchor="ctr"/>
          <a:lstStyle/>
          <a:p>
            <a:pPr algn="ctr"/>
            <a:endParaRPr/>
          </a:p>
        </p:txBody>
      </p:sp>
      <p:sp>
        <p:nvSpPr>
          <p:cNvPr id="251" name="Quote Bubble"/>
          <p:cNvSpPr/>
          <p:nvPr/>
        </p:nvSpPr>
        <p:spPr>
          <a:xfrm>
            <a:off x="3527425" y="4611687"/>
            <a:ext cx="609600" cy="609601"/>
          </a:xfrm>
          <a:prstGeom prst="wedgeEllipseCallout">
            <a:avLst>
              <a:gd name="adj1" fmla="val 76394"/>
              <a:gd name="adj2" fmla="val 73597"/>
            </a:avLst>
          </a:prstGeom>
          <a:gradFill>
            <a:gsLst>
              <a:gs pos="0">
                <a:srgbClr val="92D050"/>
              </a:gs>
              <a:gs pos="6984">
                <a:srgbClr val="92D050"/>
              </a:gs>
              <a:gs pos="72000">
                <a:srgbClr val="00B050"/>
              </a:gs>
              <a:gs pos="100000">
                <a:srgbClr val="92D050"/>
              </a:gs>
            </a:gsLst>
            <a:lin ang="5400000"/>
          </a:gradFill>
          <a:ln w="10000">
            <a:solidFill>
              <a:srgbClr val="00B050"/>
            </a:solidFill>
            <a:miter/>
          </a:ln>
          <a:effectLst>
            <a:outerShdw blurRad="76200" dist="50800" dir="5400000" rotWithShape="0">
              <a:srgbClr val="4E3B30">
                <a:alpha val="59998"/>
              </a:srgbClr>
            </a:outerShdw>
          </a:effectLst>
        </p:spPr>
        <p:txBody>
          <a:bodyPr lIns="45719" rIns="45719" anchor="ctr"/>
          <a:lstStyle/>
          <a:p>
            <a:pPr algn="ctr"/>
            <a:endParaRPr/>
          </a:p>
        </p:txBody>
      </p:sp>
      <p:sp>
        <p:nvSpPr>
          <p:cNvPr id="252" name="Quote Bubble"/>
          <p:cNvSpPr/>
          <p:nvPr/>
        </p:nvSpPr>
        <p:spPr>
          <a:xfrm>
            <a:off x="6448425" y="2249488"/>
            <a:ext cx="790575" cy="609601"/>
          </a:xfrm>
          <a:prstGeom prst="wedgeEllipseCallout">
            <a:avLst>
              <a:gd name="adj1" fmla="val 76394"/>
              <a:gd name="adj2" fmla="val 73597"/>
            </a:avLst>
          </a:prstGeom>
          <a:gradFill>
            <a:gsLst>
              <a:gs pos="0">
                <a:srgbClr val="92D050"/>
              </a:gs>
              <a:gs pos="6984">
                <a:srgbClr val="92D050"/>
              </a:gs>
              <a:gs pos="72000">
                <a:srgbClr val="00B050"/>
              </a:gs>
              <a:gs pos="100000">
                <a:srgbClr val="92D050"/>
              </a:gs>
            </a:gsLst>
            <a:lin ang="5400000"/>
          </a:gradFill>
          <a:ln w="10000">
            <a:solidFill>
              <a:srgbClr val="00B050"/>
            </a:solidFill>
            <a:miter/>
          </a:ln>
          <a:effectLst>
            <a:outerShdw blurRad="76200" dist="50800" dir="5400000" rotWithShape="0">
              <a:srgbClr val="4E3B30">
                <a:alpha val="59998"/>
              </a:srgbClr>
            </a:outerShdw>
          </a:effectLst>
        </p:spPr>
        <p:txBody>
          <a:bodyPr lIns="45719" rIns="45719" anchor="ctr"/>
          <a:lstStyle/>
          <a:p>
            <a:pPr algn="ctr"/>
            <a:endParaRPr/>
          </a:p>
        </p:txBody>
      </p:sp>
      <p:sp>
        <p:nvSpPr>
          <p:cNvPr id="253" name="Quote Bubble"/>
          <p:cNvSpPr/>
          <p:nvPr/>
        </p:nvSpPr>
        <p:spPr>
          <a:xfrm>
            <a:off x="7896225" y="2020888"/>
            <a:ext cx="790575" cy="609601"/>
          </a:xfrm>
          <a:prstGeom prst="wedgeEllipseCallout">
            <a:avLst>
              <a:gd name="adj1" fmla="val -46060"/>
              <a:gd name="adj2" fmla="val 80616"/>
            </a:avLst>
          </a:prstGeom>
          <a:gradFill>
            <a:gsLst>
              <a:gs pos="0">
                <a:srgbClr val="92D050"/>
              </a:gs>
              <a:gs pos="6984">
                <a:srgbClr val="92D050"/>
              </a:gs>
              <a:gs pos="72000">
                <a:srgbClr val="00B050"/>
              </a:gs>
              <a:gs pos="100000">
                <a:srgbClr val="92D050"/>
              </a:gs>
            </a:gsLst>
            <a:lin ang="5400000"/>
          </a:gradFill>
          <a:ln w="10000">
            <a:solidFill>
              <a:srgbClr val="00B050"/>
            </a:solidFill>
            <a:miter/>
          </a:ln>
          <a:effectLst>
            <a:outerShdw blurRad="76200" dist="50800" dir="5400000" rotWithShape="0">
              <a:srgbClr val="4E3B30">
                <a:alpha val="59998"/>
              </a:srgbClr>
            </a:outerShdw>
          </a:effectLst>
        </p:spPr>
        <p:txBody>
          <a:bodyPr lIns="45719" rIns="45719" anchor="ctr"/>
          <a:lstStyle/>
          <a:p>
            <a:pPr algn="ctr"/>
            <a:endParaRPr/>
          </a:p>
        </p:txBody>
      </p:sp>
      <p:sp>
        <p:nvSpPr>
          <p:cNvPr id="254" name="Quote Bubble"/>
          <p:cNvSpPr/>
          <p:nvPr/>
        </p:nvSpPr>
        <p:spPr>
          <a:xfrm>
            <a:off x="7972425" y="3240088"/>
            <a:ext cx="790575" cy="609601"/>
          </a:xfrm>
          <a:prstGeom prst="wedgeEllipseCallout">
            <a:avLst>
              <a:gd name="adj1" fmla="val -86560"/>
              <a:gd name="adj2" fmla="val -77519"/>
            </a:avLst>
          </a:prstGeom>
          <a:gradFill>
            <a:gsLst>
              <a:gs pos="0">
                <a:srgbClr val="92D050"/>
              </a:gs>
              <a:gs pos="6984">
                <a:srgbClr val="92D050"/>
              </a:gs>
              <a:gs pos="72000">
                <a:srgbClr val="00B050"/>
              </a:gs>
              <a:gs pos="100000">
                <a:srgbClr val="92D050"/>
              </a:gs>
            </a:gsLst>
            <a:lin ang="5400000"/>
          </a:gradFill>
          <a:ln w="10000">
            <a:solidFill>
              <a:srgbClr val="00B050"/>
            </a:solidFill>
            <a:miter/>
          </a:ln>
          <a:effectLst>
            <a:outerShdw blurRad="76200" dist="50800" dir="5400000" rotWithShape="0">
              <a:srgbClr val="4E3B30">
                <a:alpha val="59998"/>
              </a:srgbClr>
            </a:outerShdw>
          </a:effectLst>
        </p:spPr>
        <p:txBody>
          <a:bodyPr lIns="45719" rIns="45719" anchor="ctr"/>
          <a:lstStyle/>
          <a:p>
            <a:pPr algn="ctr"/>
            <a:endParaRPr/>
          </a:p>
        </p:txBody>
      </p:sp>
      <p:sp>
        <p:nvSpPr>
          <p:cNvPr id="255" name="Quote Bubble"/>
          <p:cNvSpPr/>
          <p:nvPr/>
        </p:nvSpPr>
        <p:spPr>
          <a:xfrm>
            <a:off x="320675" y="3773487"/>
            <a:ext cx="609600" cy="609601"/>
          </a:xfrm>
          <a:prstGeom prst="wedgeEllipseCallout">
            <a:avLst>
              <a:gd name="adj1" fmla="val 109634"/>
              <a:gd name="adj2" fmla="val -15431"/>
            </a:avLst>
          </a:prstGeom>
          <a:gradFill>
            <a:gsLst>
              <a:gs pos="0">
                <a:srgbClr val="92D050"/>
              </a:gs>
              <a:gs pos="6984">
                <a:srgbClr val="92D050"/>
              </a:gs>
              <a:gs pos="72000">
                <a:srgbClr val="00B050"/>
              </a:gs>
              <a:gs pos="100000">
                <a:srgbClr val="92D050"/>
              </a:gs>
            </a:gsLst>
            <a:lin ang="5400000"/>
          </a:gradFill>
          <a:ln w="10000">
            <a:solidFill>
              <a:srgbClr val="00B050"/>
            </a:solidFill>
            <a:miter/>
          </a:ln>
          <a:effectLst>
            <a:outerShdw blurRad="76200" dist="50800" dir="5400000" rotWithShape="0">
              <a:srgbClr val="4E3B30">
                <a:alpha val="59998"/>
              </a:srgbClr>
            </a:outerShdw>
          </a:effectLst>
        </p:spPr>
        <p:txBody>
          <a:bodyPr lIns="45719" rIns="45719" anchor="ctr"/>
          <a:lstStyle/>
          <a:p>
            <a:pPr algn="ctr"/>
            <a:endParaRPr/>
          </a:p>
        </p:txBody>
      </p:sp>
      <p:sp>
        <p:nvSpPr>
          <p:cNvPr id="256" name="Quote Bubble"/>
          <p:cNvSpPr/>
          <p:nvPr/>
        </p:nvSpPr>
        <p:spPr>
          <a:xfrm>
            <a:off x="203200" y="4402137"/>
            <a:ext cx="609600" cy="609601"/>
          </a:xfrm>
          <a:prstGeom prst="wedgeEllipseCallout">
            <a:avLst>
              <a:gd name="adj1" fmla="val 129556"/>
              <a:gd name="adj2" fmla="val -111894"/>
            </a:avLst>
          </a:prstGeom>
          <a:gradFill>
            <a:gsLst>
              <a:gs pos="0">
                <a:srgbClr val="92D050"/>
              </a:gs>
              <a:gs pos="6984">
                <a:srgbClr val="92D050"/>
              </a:gs>
              <a:gs pos="72000">
                <a:srgbClr val="00B050"/>
              </a:gs>
              <a:gs pos="100000">
                <a:srgbClr val="92D050"/>
              </a:gs>
            </a:gsLst>
            <a:lin ang="5400000"/>
          </a:gradFill>
          <a:ln w="10000">
            <a:solidFill>
              <a:srgbClr val="00B050"/>
            </a:solidFill>
            <a:miter/>
          </a:ln>
          <a:effectLst>
            <a:outerShdw blurRad="76200" dist="50800" dir="5400000" rotWithShape="0">
              <a:srgbClr val="4E3B30">
                <a:alpha val="59998"/>
              </a:srgbClr>
            </a:outerShdw>
          </a:effectLst>
        </p:spPr>
        <p:txBody>
          <a:bodyPr lIns="45719" rIns="45719" anchor="ctr"/>
          <a:lstStyle/>
          <a:p>
            <a:pPr algn="ctr"/>
            <a:endParaRPr/>
          </a:p>
        </p:txBody>
      </p:sp>
      <p:sp>
        <p:nvSpPr>
          <p:cNvPr id="257" name="Quote Bubble"/>
          <p:cNvSpPr/>
          <p:nvPr/>
        </p:nvSpPr>
        <p:spPr>
          <a:xfrm>
            <a:off x="6850063" y="1563687"/>
            <a:ext cx="790576" cy="609601"/>
          </a:xfrm>
          <a:prstGeom prst="wedgeEllipseCallout">
            <a:avLst>
              <a:gd name="adj1" fmla="val 41995"/>
              <a:gd name="adj2" fmla="val 175231"/>
            </a:avLst>
          </a:prstGeom>
          <a:gradFill>
            <a:gsLst>
              <a:gs pos="0">
                <a:srgbClr val="92D050"/>
              </a:gs>
              <a:gs pos="6984">
                <a:srgbClr val="92D050"/>
              </a:gs>
              <a:gs pos="72000">
                <a:srgbClr val="00B050"/>
              </a:gs>
              <a:gs pos="100000">
                <a:srgbClr val="92D050"/>
              </a:gs>
            </a:gsLst>
            <a:lin ang="5400000"/>
          </a:gradFill>
          <a:ln w="10000">
            <a:solidFill>
              <a:srgbClr val="00B050"/>
            </a:solidFill>
            <a:miter/>
          </a:ln>
          <a:effectLst>
            <a:outerShdw blurRad="76200" dist="50800" dir="5400000" rotWithShape="0">
              <a:srgbClr val="4E3B30">
                <a:alpha val="59998"/>
              </a:srgbClr>
            </a:outerShdw>
          </a:effectLst>
        </p:spPr>
        <p:txBody>
          <a:bodyPr lIns="45719" rIns="45719" anchor="ctr"/>
          <a:lstStyle/>
          <a:p>
            <a:pPr algn="ctr"/>
            <a:endParaRPr/>
          </a:p>
        </p:txBody>
      </p:sp>
      <p:sp>
        <p:nvSpPr>
          <p:cNvPr id="258" name="Quote Bubble"/>
          <p:cNvSpPr/>
          <p:nvPr/>
        </p:nvSpPr>
        <p:spPr>
          <a:xfrm>
            <a:off x="2705100" y="2935288"/>
            <a:ext cx="609600" cy="609601"/>
          </a:xfrm>
          <a:prstGeom prst="wedgeEllipseCallout">
            <a:avLst>
              <a:gd name="adj1" fmla="val -46060"/>
              <a:gd name="adj2" fmla="val 80616"/>
            </a:avLst>
          </a:prstGeom>
          <a:gradFill>
            <a:gsLst>
              <a:gs pos="0">
                <a:srgbClr val="92D050"/>
              </a:gs>
              <a:gs pos="6984">
                <a:srgbClr val="92D050"/>
              </a:gs>
              <a:gs pos="72000">
                <a:srgbClr val="00B050"/>
              </a:gs>
              <a:gs pos="100000">
                <a:srgbClr val="92D050"/>
              </a:gs>
            </a:gsLst>
            <a:lin ang="5400000"/>
          </a:gradFill>
          <a:ln w="10000">
            <a:solidFill>
              <a:srgbClr val="00B050"/>
            </a:solidFill>
            <a:miter/>
          </a:ln>
          <a:effectLst>
            <a:outerShdw blurRad="76200" dist="50800" dir="5400000" rotWithShape="0">
              <a:srgbClr val="4E3B30">
                <a:alpha val="59998"/>
              </a:srgbClr>
            </a:outerShdw>
          </a:effectLst>
        </p:spPr>
        <p:txBody>
          <a:bodyPr lIns="45719" rIns="45719" anchor="ctr"/>
          <a:lstStyle/>
          <a:p>
            <a:pPr algn="ctr"/>
            <a:endParaRPr/>
          </a:p>
        </p:txBody>
      </p:sp>
      <p:sp>
        <p:nvSpPr>
          <p:cNvPr id="259" name="Quote Bubble"/>
          <p:cNvSpPr/>
          <p:nvPr/>
        </p:nvSpPr>
        <p:spPr>
          <a:xfrm>
            <a:off x="5991225" y="3392487"/>
            <a:ext cx="790575" cy="609601"/>
          </a:xfrm>
          <a:prstGeom prst="wedgeEllipseCallout">
            <a:avLst>
              <a:gd name="adj1" fmla="val 84755"/>
              <a:gd name="adj2" fmla="val -91727"/>
            </a:avLst>
          </a:prstGeom>
          <a:gradFill>
            <a:gsLst>
              <a:gs pos="0">
                <a:srgbClr val="92D050"/>
              </a:gs>
              <a:gs pos="6984">
                <a:srgbClr val="92D050"/>
              </a:gs>
              <a:gs pos="72000">
                <a:srgbClr val="00B050"/>
              </a:gs>
              <a:gs pos="100000">
                <a:srgbClr val="92D050"/>
              </a:gs>
            </a:gsLst>
            <a:lin ang="5400000"/>
          </a:gradFill>
          <a:ln w="10000">
            <a:solidFill>
              <a:srgbClr val="00B050"/>
            </a:solidFill>
            <a:miter/>
          </a:ln>
          <a:effectLst>
            <a:outerShdw blurRad="76200" dist="50800" dir="5400000" rotWithShape="0">
              <a:srgbClr val="4E3B30">
                <a:alpha val="59998"/>
              </a:srgbClr>
            </a:outerShdw>
          </a:effectLst>
        </p:spPr>
        <p:txBody>
          <a:bodyPr lIns="45719" rIns="45719" anchor="ctr"/>
          <a:lstStyle/>
          <a:p>
            <a:pPr algn="ctr"/>
            <a:endParaRPr/>
          </a:p>
        </p:txBody>
      </p:sp>
      <p:sp>
        <p:nvSpPr>
          <p:cNvPr id="260" name="Quote Bubble"/>
          <p:cNvSpPr/>
          <p:nvPr/>
        </p:nvSpPr>
        <p:spPr>
          <a:xfrm>
            <a:off x="4797425" y="4764087"/>
            <a:ext cx="790575" cy="609601"/>
          </a:xfrm>
          <a:prstGeom prst="wedgeEllipseCallout">
            <a:avLst>
              <a:gd name="adj1" fmla="val -46060"/>
              <a:gd name="adj2" fmla="val 80616"/>
            </a:avLst>
          </a:prstGeom>
          <a:gradFill>
            <a:gsLst>
              <a:gs pos="0">
                <a:srgbClr val="92D050"/>
              </a:gs>
              <a:gs pos="6984">
                <a:srgbClr val="92D050"/>
              </a:gs>
              <a:gs pos="72000">
                <a:srgbClr val="00B050"/>
              </a:gs>
              <a:gs pos="100000">
                <a:srgbClr val="92D050"/>
              </a:gs>
            </a:gsLst>
            <a:lin ang="5400000"/>
          </a:gradFill>
          <a:ln w="10000">
            <a:solidFill>
              <a:srgbClr val="00B050"/>
            </a:solidFill>
            <a:miter/>
          </a:ln>
          <a:effectLst>
            <a:outerShdw blurRad="76200" dist="50800" dir="5400000" rotWithShape="0">
              <a:srgbClr val="4E3B30">
                <a:alpha val="59998"/>
              </a:srgbClr>
            </a:outerShdw>
          </a:effectLst>
        </p:spPr>
        <p:txBody>
          <a:bodyPr lIns="45719" rIns="45719" anchor="ctr"/>
          <a:lstStyle/>
          <a:p>
            <a:pPr algn="ctr"/>
            <a:endParaRPr/>
          </a:p>
        </p:txBody>
      </p:sp>
      <p:sp>
        <p:nvSpPr>
          <p:cNvPr id="261" name="Quote Bubble"/>
          <p:cNvSpPr/>
          <p:nvPr/>
        </p:nvSpPr>
        <p:spPr>
          <a:xfrm>
            <a:off x="874712" y="1584325"/>
            <a:ext cx="609601" cy="609600"/>
          </a:xfrm>
          <a:prstGeom prst="wedgeEllipseCallout">
            <a:avLst>
              <a:gd name="adj1" fmla="val 76394"/>
              <a:gd name="adj2" fmla="val 73597"/>
            </a:avLst>
          </a:prstGeom>
          <a:gradFill>
            <a:gsLst>
              <a:gs pos="0">
                <a:srgbClr val="92D050"/>
              </a:gs>
              <a:gs pos="6984">
                <a:srgbClr val="92D050"/>
              </a:gs>
              <a:gs pos="72000">
                <a:srgbClr val="00B050"/>
              </a:gs>
              <a:gs pos="100000">
                <a:srgbClr val="92D050"/>
              </a:gs>
            </a:gsLst>
            <a:lin ang="5400000"/>
          </a:gradFill>
          <a:ln w="10000">
            <a:solidFill>
              <a:srgbClr val="00B050"/>
            </a:solidFill>
            <a:miter/>
          </a:ln>
          <a:effectLst>
            <a:outerShdw blurRad="76200" dist="50800" dir="5400000" rotWithShape="0">
              <a:srgbClr val="4E3B30">
                <a:alpha val="59998"/>
              </a:srgbClr>
            </a:outerShdw>
          </a:effectLst>
        </p:spPr>
        <p:txBody>
          <a:bodyPr lIns="45719" rIns="45719" anchor="ctr"/>
          <a:lstStyle/>
          <a:p>
            <a:pPr algn="ctr"/>
            <a:endParaRPr/>
          </a:p>
        </p:txBody>
      </p:sp>
      <p:sp>
        <p:nvSpPr>
          <p:cNvPr id="262" name="Quote Bubble"/>
          <p:cNvSpPr/>
          <p:nvPr/>
        </p:nvSpPr>
        <p:spPr>
          <a:xfrm>
            <a:off x="642937" y="2001838"/>
            <a:ext cx="609601" cy="609601"/>
          </a:xfrm>
          <a:prstGeom prst="wedgeEllipseCallout">
            <a:avLst>
              <a:gd name="adj1" fmla="val 76394"/>
              <a:gd name="adj2" fmla="val 73597"/>
            </a:avLst>
          </a:prstGeom>
          <a:gradFill>
            <a:gsLst>
              <a:gs pos="0">
                <a:srgbClr val="92D050"/>
              </a:gs>
              <a:gs pos="6984">
                <a:srgbClr val="92D050"/>
              </a:gs>
              <a:gs pos="72000">
                <a:srgbClr val="00B050"/>
              </a:gs>
              <a:gs pos="100000">
                <a:srgbClr val="92D050"/>
              </a:gs>
            </a:gsLst>
            <a:lin ang="5400000"/>
          </a:gradFill>
          <a:ln w="10000">
            <a:solidFill>
              <a:srgbClr val="00B050"/>
            </a:solidFill>
            <a:miter/>
          </a:ln>
          <a:effectLst>
            <a:outerShdw blurRad="76200" dist="50800" dir="5400000" rotWithShape="0">
              <a:srgbClr val="4E3B30">
                <a:alpha val="59998"/>
              </a:srgbClr>
            </a:outerShdw>
          </a:effectLst>
        </p:spPr>
        <p:txBody>
          <a:bodyPr lIns="45719" rIns="45719" anchor="ctr"/>
          <a:lstStyle/>
          <a:p>
            <a:pPr algn="ctr"/>
            <a:endParaRPr/>
          </a:p>
        </p:txBody>
      </p:sp>
      <p:sp>
        <p:nvSpPr>
          <p:cNvPr id="263" name="Quote Bubble"/>
          <p:cNvSpPr/>
          <p:nvPr/>
        </p:nvSpPr>
        <p:spPr>
          <a:xfrm>
            <a:off x="7515225" y="3925887"/>
            <a:ext cx="790575" cy="609601"/>
          </a:xfrm>
          <a:prstGeom prst="wedgeEllipseCallout">
            <a:avLst>
              <a:gd name="adj1" fmla="val -73296"/>
              <a:gd name="adj2" fmla="val -173315"/>
            </a:avLst>
          </a:prstGeom>
          <a:gradFill>
            <a:gsLst>
              <a:gs pos="0">
                <a:srgbClr val="92D050"/>
              </a:gs>
              <a:gs pos="6984">
                <a:srgbClr val="92D050"/>
              </a:gs>
              <a:gs pos="72000">
                <a:srgbClr val="00B050"/>
              </a:gs>
              <a:gs pos="100000">
                <a:srgbClr val="92D050"/>
              </a:gs>
            </a:gsLst>
            <a:lin ang="5400000"/>
          </a:gradFill>
          <a:ln w="10000">
            <a:solidFill>
              <a:srgbClr val="00B050"/>
            </a:solidFill>
            <a:miter/>
          </a:ln>
          <a:effectLst>
            <a:outerShdw blurRad="76200" dist="50800" dir="5400000" rotWithShape="0">
              <a:srgbClr val="4E3B30">
                <a:alpha val="59998"/>
              </a:srgbClr>
            </a:outerShdw>
          </a:effectLst>
        </p:spPr>
        <p:txBody>
          <a:bodyPr lIns="45719" rIns="45719" anchor="ctr"/>
          <a:lstStyle/>
          <a:p>
            <a:pPr algn="ctr"/>
            <a:endParaRPr/>
          </a:p>
        </p:txBody>
      </p:sp>
      <p:sp>
        <p:nvSpPr>
          <p:cNvPr id="264" name="Quote Bubble"/>
          <p:cNvSpPr/>
          <p:nvPr/>
        </p:nvSpPr>
        <p:spPr>
          <a:xfrm>
            <a:off x="1901825" y="4078287"/>
            <a:ext cx="609600" cy="609601"/>
          </a:xfrm>
          <a:prstGeom prst="wedgeEllipseCallout">
            <a:avLst>
              <a:gd name="adj1" fmla="val -86560"/>
              <a:gd name="adj2" fmla="val -77519"/>
            </a:avLst>
          </a:prstGeom>
          <a:gradFill>
            <a:gsLst>
              <a:gs pos="0">
                <a:srgbClr val="92D050"/>
              </a:gs>
              <a:gs pos="6984">
                <a:srgbClr val="92D050"/>
              </a:gs>
              <a:gs pos="72000">
                <a:srgbClr val="00B050"/>
              </a:gs>
              <a:gs pos="100000">
                <a:srgbClr val="92D050"/>
              </a:gs>
            </a:gsLst>
            <a:lin ang="5400000"/>
          </a:gradFill>
          <a:ln w="10000">
            <a:solidFill>
              <a:srgbClr val="00B050"/>
            </a:solidFill>
            <a:miter/>
          </a:ln>
          <a:effectLst>
            <a:outerShdw blurRad="76200" dist="50800" dir="5400000" rotWithShape="0">
              <a:srgbClr val="4E3B30">
                <a:alpha val="59998"/>
              </a:srgbClr>
            </a:outerShdw>
          </a:effectLst>
        </p:spPr>
        <p:txBody>
          <a:bodyPr lIns="45719" rIns="45719" anchor="ctr"/>
          <a:lstStyle/>
          <a:p>
            <a:pPr algn="ctr"/>
            <a:endParaRPr/>
          </a:p>
        </p:txBody>
      </p:sp>
      <p:sp>
        <p:nvSpPr>
          <p:cNvPr id="265" name="Quote Bubble"/>
          <p:cNvSpPr/>
          <p:nvPr/>
        </p:nvSpPr>
        <p:spPr>
          <a:xfrm>
            <a:off x="1825625" y="1639888"/>
            <a:ext cx="609600" cy="609601"/>
          </a:xfrm>
          <a:prstGeom prst="wedgeEllipseCallout">
            <a:avLst>
              <a:gd name="adj1" fmla="val -46060"/>
              <a:gd name="adj2" fmla="val 80616"/>
            </a:avLst>
          </a:prstGeom>
          <a:gradFill>
            <a:gsLst>
              <a:gs pos="0">
                <a:srgbClr val="92D050"/>
              </a:gs>
              <a:gs pos="6984">
                <a:srgbClr val="92D050"/>
              </a:gs>
              <a:gs pos="72000">
                <a:srgbClr val="00B050"/>
              </a:gs>
              <a:gs pos="100000">
                <a:srgbClr val="92D050"/>
              </a:gs>
            </a:gsLst>
            <a:lin ang="5400000"/>
          </a:gradFill>
          <a:ln w="10000">
            <a:solidFill>
              <a:srgbClr val="00B050"/>
            </a:solidFill>
            <a:miter/>
          </a:ln>
          <a:effectLst>
            <a:outerShdw blurRad="76200" dist="50800" dir="5400000" rotWithShape="0">
              <a:srgbClr val="4E3B30">
                <a:alpha val="59998"/>
              </a:srgbClr>
            </a:outerShdw>
          </a:effectLst>
        </p:spPr>
        <p:txBody>
          <a:bodyPr lIns="45719" rIns="45719" anchor="ctr"/>
          <a:lstStyle/>
          <a:p>
            <a:pPr algn="ctr"/>
            <a:endParaRPr/>
          </a:p>
        </p:txBody>
      </p:sp>
      <p:sp>
        <p:nvSpPr>
          <p:cNvPr id="266" name="Quote Bubble"/>
          <p:cNvSpPr/>
          <p:nvPr/>
        </p:nvSpPr>
        <p:spPr>
          <a:xfrm>
            <a:off x="3286125" y="4002087"/>
            <a:ext cx="609600" cy="609601"/>
          </a:xfrm>
          <a:prstGeom prst="wedgeEllipseCallout">
            <a:avLst>
              <a:gd name="adj1" fmla="val -86560"/>
              <a:gd name="adj2" fmla="val -77519"/>
            </a:avLst>
          </a:prstGeom>
          <a:gradFill>
            <a:gsLst>
              <a:gs pos="0">
                <a:srgbClr val="92D050"/>
              </a:gs>
              <a:gs pos="6984">
                <a:srgbClr val="92D050"/>
              </a:gs>
              <a:gs pos="72000">
                <a:srgbClr val="00B050"/>
              </a:gs>
              <a:gs pos="100000">
                <a:srgbClr val="92D050"/>
              </a:gs>
            </a:gsLst>
            <a:lin ang="5400000"/>
          </a:gradFill>
          <a:ln w="10000">
            <a:solidFill>
              <a:srgbClr val="00B050"/>
            </a:solidFill>
            <a:miter/>
          </a:ln>
          <a:effectLst>
            <a:outerShdw blurRad="76200" dist="50800" dir="5400000" rotWithShape="0">
              <a:srgbClr val="4E3B30">
                <a:alpha val="59998"/>
              </a:srgbClr>
            </a:outerShdw>
          </a:effectLst>
        </p:spPr>
        <p:txBody>
          <a:bodyPr lIns="45719" rIns="45719" anchor="ctr"/>
          <a:lstStyle/>
          <a:p>
            <a:pPr algn="ctr"/>
            <a:endParaRPr/>
          </a:p>
        </p:txBody>
      </p:sp>
      <p:sp>
        <p:nvSpPr>
          <p:cNvPr id="267" name="Quote Bubble"/>
          <p:cNvSpPr/>
          <p:nvPr/>
        </p:nvSpPr>
        <p:spPr>
          <a:xfrm>
            <a:off x="7286625" y="1335087"/>
            <a:ext cx="790575" cy="609601"/>
          </a:xfrm>
          <a:prstGeom prst="wedgeEllipseCallout">
            <a:avLst>
              <a:gd name="adj1" fmla="val -3690"/>
              <a:gd name="adj2" fmla="val 194394"/>
            </a:avLst>
          </a:prstGeom>
          <a:gradFill>
            <a:gsLst>
              <a:gs pos="0">
                <a:srgbClr val="92D050"/>
              </a:gs>
              <a:gs pos="6984">
                <a:srgbClr val="92D050"/>
              </a:gs>
              <a:gs pos="72000">
                <a:srgbClr val="00B050"/>
              </a:gs>
              <a:gs pos="100000">
                <a:srgbClr val="92D050"/>
              </a:gs>
            </a:gsLst>
            <a:lin ang="5400000"/>
          </a:gradFill>
          <a:ln w="10000">
            <a:solidFill>
              <a:srgbClr val="00B050"/>
            </a:solidFill>
            <a:miter/>
          </a:ln>
          <a:effectLst>
            <a:outerShdw blurRad="76200" dist="50800" dir="5400000" rotWithShape="0">
              <a:srgbClr val="4E3B30">
                <a:alpha val="59998"/>
              </a:srgbClr>
            </a:outerShdw>
          </a:effectLst>
        </p:spPr>
        <p:txBody>
          <a:bodyPr lIns="45719" rIns="45719" anchor="ctr"/>
          <a:lstStyle/>
          <a:p>
            <a:pPr algn="ctr"/>
            <a:endParaRPr/>
          </a:p>
        </p:txBody>
      </p:sp>
      <p:sp>
        <p:nvSpPr>
          <p:cNvPr id="268" name="Quote Bubble"/>
          <p:cNvSpPr/>
          <p:nvPr/>
        </p:nvSpPr>
        <p:spPr>
          <a:xfrm>
            <a:off x="987425" y="4230687"/>
            <a:ext cx="609600" cy="609601"/>
          </a:xfrm>
          <a:prstGeom prst="wedgeEllipseCallout">
            <a:avLst>
              <a:gd name="adj1" fmla="val 19009"/>
              <a:gd name="adj2" fmla="val -99023"/>
            </a:avLst>
          </a:prstGeom>
          <a:gradFill>
            <a:gsLst>
              <a:gs pos="0">
                <a:srgbClr val="92D050"/>
              </a:gs>
              <a:gs pos="6984">
                <a:srgbClr val="92D050"/>
              </a:gs>
              <a:gs pos="72000">
                <a:srgbClr val="00B050"/>
              </a:gs>
              <a:gs pos="100000">
                <a:srgbClr val="92D050"/>
              </a:gs>
            </a:gsLst>
            <a:lin ang="5400000"/>
          </a:gradFill>
          <a:ln w="10000">
            <a:solidFill>
              <a:srgbClr val="00B050"/>
            </a:solidFill>
            <a:miter/>
          </a:ln>
          <a:effectLst>
            <a:outerShdw blurRad="76200" dist="50800" dir="5400000" rotWithShape="0">
              <a:srgbClr val="4E3B30">
                <a:alpha val="59998"/>
              </a:srgbClr>
            </a:outerShdw>
          </a:effectLst>
        </p:spPr>
        <p:txBody>
          <a:bodyPr lIns="45719" rIns="45719" anchor="ctr"/>
          <a:lstStyle/>
          <a:p>
            <a:pPr algn="ctr"/>
            <a:endParaRPr/>
          </a:p>
        </p:txBody>
      </p:sp>
      <p:sp>
        <p:nvSpPr>
          <p:cNvPr id="269" name="Quote Bubble"/>
          <p:cNvSpPr/>
          <p:nvPr/>
        </p:nvSpPr>
        <p:spPr>
          <a:xfrm>
            <a:off x="7210425" y="5449887"/>
            <a:ext cx="790575" cy="609601"/>
          </a:xfrm>
          <a:prstGeom prst="wedgeEllipseCallout">
            <a:avLst>
              <a:gd name="adj1" fmla="val -86560"/>
              <a:gd name="adj2" fmla="val -77519"/>
            </a:avLst>
          </a:prstGeom>
          <a:gradFill>
            <a:gsLst>
              <a:gs pos="0">
                <a:srgbClr val="92D050"/>
              </a:gs>
              <a:gs pos="6984">
                <a:srgbClr val="92D050"/>
              </a:gs>
              <a:gs pos="72000">
                <a:srgbClr val="00B050"/>
              </a:gs>
              <a:gs pos="100000">
                <a:srgbClr val="92D050"/>
              </a:gs>
            </a:gsLst>
            <a:lin ang="5400000"/>
          </a:gradFill>
          <a:ln w="10000">
            <a:solidFill>
              <a:srgbClr val="00B050"/>
            </a:solidFill>
            <a:miter/>
          </a:ln>
          <a:effectLst>
            <a:outerShdw blurRad="76200" dist="50800" dir="5400000" rotWithShape="0">
              <a:srgbClr val="4E3B30">
                <a:alpha val="59998"/>
              </a:srgbClr>
            </a:outerShdw>
          </a:effectLst>
        </p:spPr>
        <p:txBody>
          <a:bodyPr lIns="45719" rIns="45719" anchor="ctr"/>
          <a:lstStyle/>
          <a:p>
            <a:pPr algn="ctr"/>
            <a:endParaRPr/>
          </a:p>
        </p:txBody>
      </p:sp>
      <p:sp>
        <p:nvSpPr>
          <p:cNvPr id="270" name="Quote Bubble"/>
          <p:cNvSpPr/>
          <p:nvPr/>
        </p:nvSpPr>
        <p:spPr>
          <a:xfrm>
            <a:off x="6143625" y="5526087"/>
            <a:ext cx="790575" cy="609601"/>
          </a:xfrm>
          <a:prstGeom prst="wedgeEllipseCallout">
            <a:avLst>
              <a:gd name="adj1" fmla="val 19009"/>
              <a:gd name="adj2" fmla="val -99023"/>
            </a:avLst>
          </a:prstGeom>
          <a:gradFill>
            <a:gsLst>
              <a:gs pos="0">
                <a:srgbClr val="92D050"/>
              </a:gs>
              <a:gs pos="6984">
                <a:srgbClr val="92D050"/>
              </a:gs>
              <a:gs pos="72000">
                <a:srgbClr val="00B050"/>
              </a:gs>
              <a:gs pos="100000">
                <a:srgbClr val="92D050"/>
              </a:gs>
            </a:gsLst>
            <a:lin ang="5400000"/>
          </a:gradFill>
          <a:ln w="10000">
            <a:solidFill>
              <a:srgbClr val="00B050"/>
            </a:solidFill>
            <a:miter/>
          </a:ln>
          <a:effectLst>
            <a:outerShdw blurRad="76200" dist="50800" dir="5400000" rotWithShape="0">
              <a:srgbClr val="4E3B30">
                <a:alpha val="59998"/>
              </a:srgbClr>
            </a:outerShdw>
          </a:effectLst>
        </p:spPr>
        <p:txBody>
          <a:bodyPr lIns="45719" rIns="45719" anchor="ctr"/>
          <a:lstStyle/>
          <a:p>
            <a:pPr algn="ctr"/>
            <a:endParaRPr/>
          </a:p>
        </p:txBody>
      </p:sp>
      <p:sp>
        <p:nvSpPr>
          <p:cNvPr id="271"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2</a:t>
            </a:fld>
            <a:endParaRPr sz="1200">
              <a:solidFill>
                <a:srgbClr val="D38E27"/>
              </a:solidFill>
              <a:latin typeface="Arial"/>
              <a:ea typeface="Arial"/>
              <a:cs typeface="Arial"/>
              <a:sym typeface="Arial"/>
            </a:endParaRPr>
          </a:p>
        </p:txBody>
      </p:sp>
      <p:pic>
        <p:nvPicPr>
          <p:cNvPr id="272" name="image18.png" descr="image18.png"/>
          <p:cNvPicPr>
            <a:picLocks noChangeAspect="1"/>
          </p:cNvPicPr>
          <p:nvPr/>
        </p:nvPicPr>
        <p:blipFill>
          <a:blip r:embed="rId4">
            <a:extLst/>
          </a:blip>
          <a:stretch>
            <a:fillRect/>
          </a:stretch>
        </p:blipFill>
        <p:spPr>
          <a:xfrm>
            <a:off x="5867400" y="1587"/>
            <a:ext cx="3200400" cy="927101"/>
          </a:xfrm>
          <a:prstGeom prst="rect">
            <a:avLst/>
          </a:prstGeom>
          <a:ln w="12700">
            <a:miter lim="400000"/>
          </a:ln>
        </p:spPr>
      </p:pic>
      <p:grpSp>
        <p:nvGrpSpPr>
          <p:cNvPr id="275" name="Group"/>
          <p:cNvGrpSpPr/>
          <p:nvPr/>
        </p:nvGrpSpPr>
        <p:grpSpPr>
          <a:xfrm>
            <a:off x="454025" y="1335087"/>
            <a:ext cx="8308975" cy="4800601"/>
            <a:chOff x="0" y="0"/>
            <a:chExt cx="8308975" cy="4800600"/>
          </a:xfrm>
        </p:grpSpPr>
        <p:sp>
          <p:nvSpPr>
            <p:cNvPr id="273" name="Rectangle"/>
            <p:cNvSpPr/>
            <p:nvPr/>
          </p:nvSpPr>
          <p:spPr>
            <a:xfrm>
              <a:off x="0" y="0"/>
              <a:ext cx="8308975" cy="4800600"/>
            </a:xfrm>
            <a:prstGeom prst="rect">
              <a:avLst/>
            </a:prstGeom>
            <a:solidFill>
              <a:srgbClr val="FFFFFF">
                <a:alpha val="47000"/>
              </a:srgbClr>
            </a:solidFill>
            <a:ln w="9525" cap="flat">
              <a:solidFill>
                <a:srgbClr val="FFFFFF"/>
              </a:solidFill>
              <a:prstDash val="solid"/>
              <a:bevel/>
            </a:ln>
            <a:effectLst>
              <a:outerShdw blurRad="38100" dist="23000" dir="5400000" rotWithShape="0">
                <a:srgbClr val="000000">
                  <a:alpha val="35000"/>
                </a:srgbClr>
              </a:outerShdw>
            </a:effectLst>
          </p:spPr>
          <p:txBody>
            <a:bodyPr wrap="square" lIns="45719" tIns="45719" rIns="45719" bIns="45719" numCol="1" anchor="ctr">
              <a:noAutofit/>
            </a:bodyPr>
            <a:lstStyle/>
            <a:p>
              <a:pPr algn="ctr">
                <a:lnSpc>
                  <a:spcPct val="200000"/>
                </a:lnSpc>
                <a:defRPr>
                  <a:solidFill>
                    <a:srgbClr val="FFFFFF"/>
                  </a:solidFill>
                </a:defRPr>
              </a:pPr>
              <a:endParaRPr/>
            </a:p>
          </p:txBody>
        </p:sp>
        <p:sp>
          <p:nvSpPr>
            <p:cNvPr id="274" name="25 Thousand Students Annually…"/>
            <p:cNvSpPr txBox="1"/>
            <p:nvPr/>
          </p:nvSpPr>
          <p:spPr>
            <a:xfrm>
              <a:off x="0" y="798830"/>
              <a:ext cx="8308975" cy="32029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algn="ctr">
                <a:lnSpc>
                  <a:spcPct val="200000"/>
                </a:lnSpc>
                <a:defRPr>
                  <a:solidFill>
                    <a:srgbClr val="FFFFFF"/>
                  </a:solidFill>
                </a:defRPr>
              </a:pPr>
              <a:r>
                <a:rPr sz="4000" b="1">
                  <a:solidFill>
                    <a:srgbClr val="000000"/>
                  </a:solidFill>
                  <a:latin typeface="Century Gothic"/>
                  <a:ea typeface="Century Gothic"/>
                  <a:cs typeface="Century Gothic"/>
                  <a:sym typeface="Century Gothic"/>
                </a:rPr>
                <a:t>25 Thousand Students Annually</a:t>
              </a:r>
            </a:p>
            <a:p>
              <a:pPr algn="ctr">
                <a:lnSpc>
                  <a:spcPct val="200000"/>
                </a:lnSpc>
                <a:defRPr>
                  <a:solidFill>
                    <a:srgbClr val="FFFFFF"/>
                  </a:solidFill>
                </a:defRPr>
              </a:pPr>
              <a:r>
                <a:rPr sz="4000" b="1">
                  <a:solidFill>
                    <a:srgbClr val="000000"/>
                  </a:solidFill>
                  <a:latin typeface="Century Gothic"/>
                  <a:ea typeface="Century Gothic"/>
                  <a:cs typeface="Century Gothic"/>
                  <a:sym typeface="Century Gothic"/>
                </a:rPr>
                <a:t>43% Girls and Young Women</a:t>
              </a:r>
            </a:p>
            <a:p>
              <a:pPr algn="ctr">
                <a:lnSpc>
                  <a:spcPct val="200000"/>
                </a:lnSpc>
                <a:defRPr>
                  <a:solidFill>
                    <a:srgbClr val="FFFFFF"/>
                  </a:solidFill>
                </a:defRPr>
              </a:pPr>
              <a:r>
                <a:rPr sz="4000" b="1">
                  <a:solidFill>
                    <a:srgbClr val="000000"/>
                  </a:solidFill>
                  <a:latin typeface="Century Gothic"/>
                  <a:ea typeface="Century Gothic"/>
                  <a:cs typeface="Century Gothic"/>
                  <a:sym typeface="Century Gothic"/>
                </a:rPr>
                <a:t>46% African-American or Latino</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5" presetClass="entr" presetSubtype="0" fill="hold" grpId="1" nodeType="clickEffect">
                                  <p:stCondLst>
                                    <p:cond delay="0"/>
                                  </p:stCondLst>
                                  <p:iterate>
                                    <p:tmAbs val="0"/>
                                  </p:iterate>
                                  <p:childTnLst>
                                    <p:set>
                                      <p:cBhvr>
                                        <p:cTn id="6" fill="hold"/>
                                        <p:tgtEl>
                                          <p:spTgt spid="253"/>
                                        </p:tgtEl>
                                        <p:attrNameLst>
                                          <p:attrName>style.visibility</p:attrName>
                                        </p:attrNameLst>
                                      </p:cBhvr>
                                      <p:to>
                                        <p:strVal val="visible"/>
                                      </p:to>
                                    </p:set>
                                    <p:anim calcmode="lin" valueType="num">
                                      <p:cBhvr>
                                        <p:cTn id="7" dur="1000" fill="hold"/>
                                        <p:tgtEl>
                                          <p:spTgt spid="253"/>
                                        </p:tgtEl>
                                        <p:attrNameLst>
                                          <p:attrName>ppt_w</p:attrName>
                                        </p:attrNameLst>
                                      </p:cBhvr>
                                      <p:tavLst>
                                        <p:tav tm="0">
                                          <p:val>
                                            <p:fltVal val="0"/>
                                          </p:val>
                                        </p:tav>
                                        <p:tav tm="100000">
                                          <p:val>
                                            <p:strVal val="#ppt_w"/>
                                          </p:val>
                                        </p:tav>
                                      </p:tavLst>
                                    </p:anim>
                                    <p:anim calcmode="lin" valueType="num">
                                      <p:cBhvr>
                                        <p:cTn id="8" dur="1000" fill="hold"/>
                                        <p:tgtEl>
                                          <p:spTgt spid="253"/>
                                        </p:tgtEl>
                                        <p:attrNameLst>
                                          <p:attrName>ppt_h</p:attrName>
                                        </p:attrNameLst>
                                      </p:cBhvr>
                                      <p:tavLst>
                                        <p:tav tm="0">
                                          <p:val>
                                            <p:fltVal val="0"/>
                                          </p:val>
                                        </p:tav>
                                        <p:tav tm="100000">
                                          <p:val>
                                            <p:strVal val="#ppt_h"/>
                                          </p:val>
                                        </p:tav>
                                      </p:tavLst>
                                    </p:anim>
                                    <p:anim calcmode="lin" valueType="num">
                                      <p:cBhvr>
                                        <p:cTn id="9" dur="1000" fill="hold"/>
                                        <p:tgtEl>
                                          <p:spTgt spid="253"/>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5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5" presetClass="entr" presetSubtype="0" fill="hold" grpId="2" nodeType="clickEffect">
                                  <p:stCondLst>
                                    <p:cond delay="0"/>
                                  </p:stCondLst>
                                  <p:iterate>
                                    <p:tmAbs val="0"/>
                                  </p:iterate>
                                  <p:childTnLst>
                                    <p:set>
                                      <p:cBhvr>
                                        <p:cTn id="14" fill="hold"/>
                                        <p:tgtEl>
                                          <p:spTgt spid="267"/>
                                        </p:tgtEl>
                                        <p:attrNameLst>
                                          <p:attrName>style.visibility</p:attrName>
                                        </p:attrNameLst>
                                      </p:cBhvr>
                                      <p:to>
                                        <p:strVal val="visible"/>
                                      </p:to>
                                    </p:set>
                                    <p:anim calcmode="lin" valueType="num">
                                      <p:cBhvr>
                                        <p:cTn id="15" dur="1000" fill="hold"/>
                                        <p:tgtEl>
                                          <p:spTgt spid="267"/>
                                        </p:tgtEl>
                                        <p:attrNameLst>
                                          <p:attrName>ppt_w</p:attrName>
                                        </p:attrNameLst>
                                      </p:cBhvr>
                                      <p:tavLst>
                                        <p:tav tm="0">
                                          <p:val>
                                            <p:fltVal val="0"/>
                                          </p:val>
                                        </p:tav>
                                        <p:tav tm="100000">
                                          <p:val>
                                            <p:strVal val="#ppt_w"/>
                                          </p:val>
                                        </p:tav>
                                      </p:tavLst>
                                    </p:anim>
                                    <p:anim calcmode="lin" valueType="num">
                                      <p:cBhvr>
                                        <p:cTn id="16" dur="1000" fill="hold"/>
                                        <p:tgtEl>
                                          <p:spTgt spid="267"/>
                                        </p:tgtEl>
                                        <p:attrNameLst>
                                          <p:attrName>ppt_h</p:attrName>
                                        </p:attrNameLst>
                                      </p:cBhvr>
                                      <p:tavLst>
                                        <p:tav tm="0">
                                          <p:val>
                                            <p:fltVal val="0"/>
                                          </p:val>
                                        </p:tav>
                                        <p:tav tm="100000">
                                          <p:val>
                                            <p:strVal val="#ppt_h"/>
                                          </p:val>
                                        </p:tav>
                                      </p:tavLst>
                                    </p:anim>
                                    <p:anim calcmode="lin" valueType="num">
                                      <p:cBhvr>
                                        <p:cTn id="17" dur="1000" fill="hold"/>
                                        <p:tgtEl>
                                          <p:spTgt spid="267"/>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267"/>
                                        </p:tgtEl>
                                        <p:attrNameLst>
                                          <p:attrName>ppt_y</p:attrName>
                                        </p:attrNameLst>
                                      </p:cBhvr>
                                      <p:tavLst>
                                        <p:tav tm="0" fmla="#ppt_y+(sin(-2*pi*(1-$))*-#ppt_x+cos(-2*pi*(1-$))*(1-#ppt_y))*(1-$)">
                                          <p:val>
                                            <p:fltVal val="0"/>
                                          </p:val>
                                        </p:tav>
                                        <p:tav tm="100000">
                                          <p:val>
                                            <p:fltVal val="1"/>
                                          </p:val>
                                        </p:tav>
                                      </p:tavLst>
                                    </p:anim>
                                  </p:childTnLst>
                                </p:cTn>
                              </p:par>
                            </p:childTnLst>
                          </p:cTn>
                        </p:par>
                        <p:par>
                          <p:cTn id="19" fill="hold">
                            <p:stCondLst>
                              <p:cond delay="1000"/>
                            </p:stCondLst>
                            <p:childTnLst>
                              <p:par>
                                <p:cTn id="20" presetID="15" presetClass="entr" presetSubtype="0" fill="hold" grpId="3" nodeType="afterEffect">
                                  <p:stCondLst>
                                    <p:cond delay="0"/>
                                  </p:stCondLst>
                                  <p:iterate>
                                    <p:tmAbs val="0"/>
                                  </p:iterate>
                                  <p:childTnLst>
                                    <p:set>
                                      <p:cBhvr>
                                        <p:cTn id="21" fill="hold"/>
                                        <p:tgtEl>
                                          <p:spTgt spid="257"/>
                                        </p:tgtEl>
                                        <p:attrNameLst>
                                          <p:attrName>style.visibility</p:attrName>
                                        </p:attrNameLst>
                                      </p:cBhvr>
                                      <p:to>
                                        <p:strVal val="visible"/>
                                      </p:to>
                                    </p:set>
                                    <p:anim calcmode="lin" valueType="num">
                                      <p:cBhvr>
                                        <p:cTn id="22" dur="1000" fill="hold"/>
                                        <p:tgtEl>
                                          <p:spTgt spid="257"/>
                                        </p:tgtEl>
                                        <p:attrNameLst>
                                          <p:attrName>ppt_w</p:attrName>
                                        </p:attrNameLst>
                                      </p:cBhvr>
                                      <p:tavLst>
                                        <p:tav tm="0">
                                          <p:val>
                                            <p:fltVal val="0"/>
                                          </p:val>
                                        </p:tav>
                                        <p:tav tm="100000">
                                          <p:val>
                                            <p:strVal val="#ppt_w"/>
                                          </p:val>
                                        </p:tav>
                                      </p:tavLst>
                                    </p:anim>
                                    <p:anim calcmode="lin" valueType="num">
                                      <p:cBhvr>
                                        <p:cTn id="23" dur="1000" fill="hold"/>
                                        <p:tgtEl>
                                          <p:spTgt spid="257"/>
                                        </p:tgtEl>
                                        <p:attrNameLst>
                                          <p:attrName>ppt_h</p:attrName>
                                        </p:attrNameLst>
                                      </p:cBhvr>
                                      <p:tavLst>
                                        <p:tav tm="0">
                                          <p:val>
                                            <p:fltVal val="0"/>
                                          </p:val>
                                        </p:tav>
                                        <p:tav tm="100000">
                                          <p:val>
                                            <p:strVal val="#ppt_h"/>
                                          </p:val>
                                        </p:tav>
                                      </p:tavLst>
                                    </p:anim>
                                    <p:anim calcmode="lin" valueType="num">
                                      <p:cBhvr>
                                        <p:cTn id="24" dur="1000" fill="hold"/>
                                        <p:tgtEl>
                                          <p:spTgt spid="257"/>
                                        </p:tgtEl>
                                        <p:attrNameLst>
                                          <p:attrName>ppt_x</p:attrName>
                                        </p:attrNameLst>
                                      </p:cBhvr>
                                      <p:tavLst>
                                        <p:tav tm="0" fmla="#ppt_x+(cos(-2*pi*(1-$))*-#ppt_x-sin(-2*pi*(1-$))*(1-#ppt_y))*(1-$)">
                                          <p:val>
                                            <p:fltVal val="0"/>
                                          </p:val>
                                        </p:tav>
                                        <p:tav tm="100000">
                                          <p:val>
                                            <p:fltVal val="1"/>
                                          </p:val>
                                        </p:tav>
                                      </p:tavLst>
                                    </p:anim>
                                    <p:anim calcmode="lin" valueType="num">
                                      <p:cBhvr>
                                        <p:cTn id="25" dur="1000" fill="hold"/>
                                        <p:tgtEl>
                                          <p:spTgt spid="257"/>
                                        </p:tgtEl>
                                        <p:attrNameLst>
                                          <p:attrName>ppt_y</p:attrName>
                                        </p:attrNameLst>
                                      </p:cBhvr>
                                      <p:tavLst>
                                        <p:tav tm="0" fmla="#ppt_y+(sin(-2*pi*(1-$))*-#ppt_x+cos(-2*pi*(1-$))*(1-#ppt_y))*(1-$)">
                                          <p:val>
                                            <p:fltVal val="0"/>
                                          </p:val>
                                        </p:tav>
                                        <p:tav tm="100000">
                                          <p:val>
                                            <p:fltVal val="1"/>
                                          </p:val>
                                        </p:tav>
                                      </p:tavLst>
                                    </p:anim>
                                  </p:childTnLst>
                                </p:cTn>
                              </p:par>
                            </p:childTnLst>
                          </p:cTn>
                        </p:par>
                        <p:par>
                          <p:cTn id="26" fill="hold">
                            <p:stCondLst>
                              <p:cond delay="2000"/>
                            </p:stCondLst>
                            <p:childTnLst>
                              <p:par>
                                <p:cTn id="27" presetID="15" presetClass="entr" presetSubtype="0" fill="hold" grpId="4" nodeType="afterEffect">
                                  <p:stCondLst>
                                    <p:cond delay="0"/>
                                  </p:stCondLst>
                                  <p:iterate>
                                    <p:tmAbs val="0"/>
                                  </p:iterate>
                                  <p:childTnLst>
                                    <p:set>
                                      <p:cBhvr>
                                        <p:cTn id="28" fill="hold"/>
                                        <p:tgtEl>
                                          <p:spTgt spid="252"/>
                                        </p:tgtEl>
                                        <p:attrNameLst>
                                          <p:attrName>style.visibility</p:attrName>
                                        </p:attrNameLst>
                                      </p:cBhvr>
                                      <p:to>
                                        <p:strVal val="visible"/>
                                      </p:to>
                                    </p:set>
                                    <p:anim calcmode="lin" valueType="num">
                                      <p:cBhvr>
                                        <p:cTn id="29" dur="1000" fill="hold"/>
                                        <p:tgtEl>
                                          <p:spTgt spid="252"/>
                                        </p:tgtEl>
                                        <p:attrNameLst>
                                          <p:attrName>ppt_w</p:attrName>
                                        </p:attrNameLst>
                                      </p:cBhvr>
                                      <p:tavLst>
                                        <p:tav tm="0">
                                          <p:val>
                                            <p:fltVal val="0"/>
                                          </p:val>
                                        </p:tav>
                                        <p:tav tm="100000">
                                          <p:val>
                                            <p:strVal val="#ppt_w"/>
                                          </p:val>
                                        </p:tav>
                                      </p:tavLst>
                                    </p:anim>
                                    <p:anim calcmode="lin" valueType="num">
                                      <p:cBhvr>
                                        <p:cTn id="30" dur="1000" fill="hold"/>
                                        <p:tgtEl>
                                          <p:spTgt spid="252"/>
                                        </p:tgtEl>
                                        <p:attrNameLst>
                                          <p:attrName>ppt_h</p:attrName>
                                        </p:attrNameLst>
                                      </p:cBhvr>
                                      <p:tavLst>
                                        <p:tav tm="0">
                                          <p:val>
                                            <p:fltVal val="0"/>
                                          </p:val>
                                        </p:tav>
                                        <p:tav tm="100000">
                                          <p:val>
                                            <p:strVal val="#ppt_h"/>
                                          </p:val>
                                        </p:tav>
                                      </p:tavLst>
                                    </p:anim>
                                    <p:anim calcmode="lin" valueType="num">
                                      <p:cBhvr>
                                        <p:cTn id="31" dur="1000" fill="hold"/>
                                        <p:tgtEl>
                                          <p:spTgt spid="252"/>
                                        </p:tgtEl>
                                        <p:attrNameLst>
                                          <p:attrName>ppt_x</p:attrName>
                                        </p:attrNameLst>
                                      </p:cBhvr>
                                      <p:tavLst>
                                        <p:tav tm="0" fmla="#ppt_x+(cos(-2*pi*(1-$))*-#ppt_x-sin(-2*pi*(1-$))*(1-#ppt_y))*(1-$)">
                                          <p:val>
                                            <p:fltVal val="0"/>
                                          </p:val>
                                        </p:tav>
                                        <p:tav tm="100000">
                                          <p:val>
                                            <p:fltVal val="1"/>
                                          </p:val>
                                        </p:tav>
                                      </p:tavLst>
                                    </p:anim>
                                    <p:anim calcmode="lin" valueType="num">
                                      <p:cBhvr>
                                        <p:cTn id="32" dur="1000" fill="hold"/>
                                        <p:tgtEl>
                                          <p:spTgt spid="252"/>
                                        </p:tgtEl>
                                        <p:attrNameLst>
                                          <p:attrName>ppt_y</p:attrName>
                                        </p:attrNameLst>
                                      </p:cBhvr>
                                      <p:tavLst>
                                        <p:tav tm="0" fmla="#ppt_y+(sin(-2*pi*(1-$))*-#ppt_x+cos(-2*pi*(1-$))*(1-#ppt_y))*(1-$)">
                                          <p:val>
                                            <p:fltVal val="0"/>
                                          </p:val>
                                        </p:tav>
                                        <p:tav tm="100000">
                                          <p:val>
                                            <p:fltVal val="1"/>
                                          </p:val>
                                        </p:tav>
                                      </p:tavLst>
                                    </p:anim>
                                  </p:childTnLst>
                                </p:cTn>
                              </p:par>
                            </p:childTnLst>
                          </p:cTn>
                        </p:par>
                        <p:par>
                          <p:cTn id="33" fill="hold">
                            <p:stCondLst>
                              <p:cond delay="3000"/>
                            </p:stCondLst>
                            <p:childTnLst>
                              <p:par>
                                <p:cTn id="34" presetID="15" presetClass="entr" presetSubtype="0" fill="hold" grpId="5" nodeType="afterEffect">
                                  <p:stCondLst>
                                    <p:cond delay="0"/>
                                  </p:stCondLst>
                                  <p:iterate>
                                    <p:tmAbs val="0"/>
                                  </p:iterate>
                                  <p:childTnLst>
                                    <p:set>
                                      <p:cBhvr>
                                        <p:cTn id="35" fill="hold"/>
                                        <p:tgtEl>
                                          <p:spTgt spid="254"/>
                                        </p:tgtEl>
                                        <p:attrNameLst>
                                          <p:attrName>style.visibility</p:attrName>
                                        </p:attrNameLst>
                                      </p:cBhvr>
                                      <p:to>
                                        <p:strVal val="visible"/>
                                      </p:to>
                                    </p:set>
                                    <p:anim calcmode="lin" valueType="num">
                                      <p:cBhvr>
                                        <p:cTn id="36" dur="1000" fill="hold"/>
                                        <p:tgtEl>
                                          <p:spTgt spid="254"/>
                                        </p:tgtEl>
                                        <p:attrNameLst>
                                          <p:attrName>ppt_w</p:attrName>
                                        </p:attrNameLst>
                                      </p:cBhvr>
                                      <p:tavLst>
                                        <p:tav tm="0">
                                          <p:val>
                                            <p:fltVal val="0"/>
                                          </p:val>
                                        </p:tav>
                                        <p:tav tm="100000">
                                          <p:val>
                                            <p:strVal val="#ppt_w"/>
                                          </p:val>
                                        </p:tav>
                                      </p:tavLst>
                                    </p:anim>
                                    <p:anim calcmode="lin" valueType="num">
                                      <p:cBhvr>
                                        <p:cTn id="37" dur="1000" fill="hold"/>
                                        <p:tgtEl>
                                          <p:spTgt spid="254"/>
                                        </p:tgtEl>
                                        <p:attrNameLst>
                                          <p:attrName>ppt_h</p:attrName>
                                        </p:attrNameLst>
                                      </p:cBhvr>
                                      <p:tavLst>
                                        <p:tav tm="0">
                                          <p:val>
                                            <p:fltVal val="0"/>
                                          </p:val>
                                        </p:tav>
                                        <p:tav tm="100000">
                                          <p:val>
                                            <p:strVal val="#ppt_h"/>
                                          </p:val>
                                        </p:tav>
                                      </p:tavLst>
                                    </p:anim>
                                    <p:anim calcmode="lin" valueType="num">
                                      <p:cBhvr>
                                        <p:cTn id="38" dur="1000" fill="hold"/>
                                        <p:tgtEl>
                                          <p:spTgt spid="254"/>
                                        </p:tgtEl>
                                        <p:attrNameLst>
                                          <p:attrName>ppt_x</p:attrName>
                                        </p:attrNameLst>
                                      </p:cBhvr>
                                      <p:tavLst>
                                        <p:tav tm="0" fmla="#ppt_x+(cos(-2*pi*(1-$))*-#ppt_x-sin(-2*pi*(1-$))*(1-#ppt_y))*(1-$)">
                                          <p:val>
                                            <p:fltVal val="0"/>
                                          </p:val>
                                        </p:tav>
                                        <p:tav tm="100000">
                                          <p:val>
                                            <p:fltVal val="1"/>
                                          </p:val>
                                        </p:tav>
                                      </p:tavLst>
                                    </p:anim>
                                    <p:anim calcmode="lin" valueType="num">
                                      <p:cBhvr>
                                        <p:cTn id="39" dur="1000" fill="hold"/>
                                        <p:tgtEl>
                                          <p:spTgt spid="254"/>
                                        </p:tgtEl>
                                        <p:attrNameLst>
                                          <p:attrName>ppt_y</p:attrName>
                                        </p:attrNameLst>
                                      </p:cBhvr>
                                      <p:tavLst>
                                        <p:tav tm="0" fmla="#ppt_y+(sin(-2*pi*(1-$))*-#ppt_x+cos(-2*pi*(1-$))*(1-#ppt_y))*(1-$)">
                                          <p:val>
                                            <p:fltVal val="0"/>
                                          </p:val>
                                        </p:tav>
                                        <p:tav tm="100000">
                                          <p:val>
                                            <p:fltVal val="1"/>
                                          </p:val>
                                        </p:tav>
                                      </p:tavLst>
                                    </p:anim>
                                  </p:childTnLst>
                                </p:cTn>
                              </p:par>
                            </p:childTnLst>
                          </p:cTn>
                        </p:par>
                        <p:par>
                          <p:cTn id="40" fill="hold">
                            <p:stCondLst>
                              <p:cond delay="4000"/>
                            </p:stCondLst>
                            <p:childTnLst>
                              <p:par>
                                <p:cTn id="41" presetID="15" presetClass="entr" presetSubtype="0" fill="hold" grpId="6" nodeType="afterEffect">
                                  <p:stCondLst>
                                    <p:cond delay="0"/>
                                  </p:stCondLst>
                                  <p:iterate>
                                    <p:tmAbs val="0"/>
                                  </p:iterate>
                                  <p:childTnLst>
                                    <p:set>
                                      <p:cBhvr>
                                        <p:cTn id="42" fill="hold"/>
                                        <p:tgtEl>
                                          <p:spTgt spid="263"/>
                                        </p:tgtEl>
                                        <p:attrNameLst>
                                          <p:attrName>style.visibility</p:attrName>
                                        </p:attrNameLst>
                                      </p:cBhvr>
                                      <p:to>
                                        <p:strVal val="visible"/>
                                      </p:to>
                                    </p:set>
                                    <p:anim calcmode="lin" valueType="num">
                                      <p:cBhvr>
                                        <p:cTn id="43" dur="1000" fill="hold"/>
                                        <p:tgtEl>
                                          <p:spTgt spid="263"/>
                                        </p:tgtEl>
                                        <p:attrNameLst>
                                          <p:attrName>ppt_w</p:attrName>
                                        </p:attrNameLst>
                                      </p:cBhvr>
                                      <p:tavLst>
                                        <p:tav tm="0">
                                          <p:val>
                                            <p:fltVal val="0"/>
                                          </p:val>
                                        </p:tav>
                                        <p:tav tm="100000">
                                          <p:val>
                                            <p:strVal val="#ppt_w"/>
                                          </p:val>
                                        </p:tav>
                                      </p:tavLst>
                                    </p:anim>
                                    <p:anim calcmode="lin" valueType="num">
                                      <p:cBhvr>
                                        <p:cTn id="44" dur="1000" fill="hold"/>
                                        <p:tgtEl>
                                          <p:spTgt spid="263"/>
                                        </p:tgtEl>
                                        <p:attrNameLst>
                                          <p:attrName>ppt_h</p:attrName>
                                        </p:attrNameLst>
                                      </p:cBhvr>
                                      <p:tavLst>
                                        <p:tav tm="0">
                                          <p:val>
                                            <p:fltVal val="0"/>
                                          </p:val>
                                        </p:tav>
                                        <p:tav tm="100000">
                                          <p:val>
                                            <p:strVal val="#ppt_h"/>
                                          </p:val>
                                        </p:tav>
                                      </p:tavLst>
                                    </p:anim>
                                    <p:anim calcmode="lin" valueType="num">
                                      <p:cBhvr>
                                        <p:cTn id="45" dur="1000" fill="hold"/>
                                        <p:tgtEl>
                                          <p:spTgt spid="263"/>
                                        </p:tgtEl>
                                        <p:attrNameLst>
                                          <p:attrName>ppt_x</p:attrName>
                                        </p:attrNameLst>
                                      </p:cBhvr>
                                      <p:tavLst>
                                        <p:tav tm="0" fmla="#ppt_x+(cos(-2*pi*(1-$))*-#ppt_x-sin(-2*pi*(1-$))*(1-#ppt_y))*(1-$)">
                                          <p:val>
                                            <p:fltVal val="0"/>
                                          </p:val>
                                        </p:tav>
                                        <p:tav tm="100000">
                                          <p:val>
                                            <p:fltVal val="1"/>
                                          </p:val>
                                        </p:tav>
                                      </p:tavLst>
                                    </p:anim>
                                    <p:anim calcmode="lin" valueType="num">
                                      <p:cBhvr>
                                        <p:cTn id="46" dur="1000" fill="hold"/>
                                        <p:tgtEl>
                                          <p:spTgt spid="263"/>
                                        </p:tgtEl>
                                        <p:attrNameLst>
                                          <p:attrName>ppt_y</p:attrName>
                                        </p:attrNameLst>
                                      </p:cBhvr>
                                      <p:tavLst>
                                        <p:tav tm="0" fmla="#ppt_y+(sin(-2*pi*(1-$))*-#ppt_x+cos(-2*pi*(1-$))*(1-#ppt_y))*(1-$)">
                                          <p:val>
                                            <p:fltVal val="0"/>
                                          </p:val>
                                        </p:tav>
                                        <p:tav tm="100000">
                                          <p:val>
                                            <p:fltVal val="1"/>
                                          </p:val>
                                        </p:tav>
                                      </p:tavLst>
                                    </p:anim>
                                  </p:childTnLst>
                                </p:cTn>
                              </p:par>
                            </p:childTnLst>
                          </p:cTn>
                        </p:par>
                        <p:par>
                          <p:cTn id="47" fill="hold">
                            <p:stCondLst>
                              <p:cond delay="5000"/>
                            </p:stCondLst>
                            <p:childTnLst>
                              <p:par>
                                <p:cTn id="48" presetID="15" presetClass="entr" presetSubtype="0" fill="hold" grpId="7" nodeType="afterEffect">
                                  <p:stCondLst>
                                    <p:cond delay="0"/>
                                  </p:stCondLst>
                                  <p:iterate>
                                    <p:tmAbs val="0"/>
                                  </p:iterate>
                                  <p:childTnLst>
                                    <p:set>
                                      <p:cBhvr>
                                        <p:cTn id="49" fill="hold"/>
                                        <p:tgtEl>
                                          <p:spTgt spid="269"/>
                                        </p:tgtEl>
                                        <p:attrNameLst>
                                          <p:attrName>style.visibility</p:attrName>
                                        </p:attrNameLst>
                                      </p:cBhvr>
                                      <p:to>
                                        <p:strVal val="visible"/>
                                      </p:to>
                                    </p:set>
                                    <p:anim calcmode="lin" valueType="num">
                                      <p:cBhvr>
                                        <p:cTn id="50" dur="1000" fill="hold"/>
                                        <p:tgtEl>
                                          <p:spTgt spid="269"/>
                                        </p:tgtEl>
                                        <p:attrNameLst>
                                          <p:attrName>ppt_w</p:attrName>
                                        </p:attrNameLst>
                                      </p:cBhvr>
                                      <p:tavLst>
                                        <p:tav tm="0">
                                          <p:val>
                                            <p:fltVal val="0"/>
                                          </p:val>
                                        </p:tav>
                                        <p:tav tm="100000">
                                          <p:val>
                                            <p:strVal val="#ppt_w"/>
                                          </p:val>
                                        </p:tav>
                                      </p:tavLst>
                                    </p:anim>
                                    <p:anim calcmode="lin" valueType="num">
                                      <p:cBhvr>
                                        <p:cTn id="51" dur="1000" fill="hold"/>
                                        <p:tgtEl>
                                          <p:spTgt spid="269"/>
                                        </p:tgtEl>
                                        <p:attrNameLst>
                                          <p:attrName>ppt_h</p:attrName>
                                        </p:attrNameLst>
                                      </p:cBhvr>
                                      <p:tavLst>
                                        <p:tav tm="0">
                                          <p:val>
                                            <p:fltVal val="0"/>
                                          </p:val>
                                        </p:tav>
                                        <p:tav tm="100000">
                                          <p:val>
                                            <p:strVal val="#ppt_h"/>
                                          </p:val>
                                        </p:tav>
                                      </p:tavLst>
                                    </p:anim>
                                    <p:anim calcmode="lin" valueType="num">
                                      <p:cBhvr>
                                        <p:cTn id="52" dur="1000" fill="hold"/>
                                        <p:tgtEl>
                                          <p:spTgt spid="269"/>
                                        </p:tgtEl>
                                        <p:attrNameLst>
                                          <p:attrName>ppt_x</p:attrName>
                                        </p:attrNameLst>
                                      </p:cBhvr>
                                      <p:tavLst>
                                        <p:tav tm="0" fmla="#ppt_x+(cos(-2*pi*(1-$))*-#ppt_x-sin(-2*pi*(1-$))*(1-#ppt_y))*(1-$)">
                                          <p:val>
                                            <p:fltVal val="0"/>
                                          </p:val>
                                        </p:tav>
                                        <p:tav tm="100000">
                                          <p:val>
                                            <p:fltVal val="1"/>
                                          </p:val>
                                        </p:tav>
                                      </p:tavLst>
                                    </p:anim>
                                    <p:anim calcmode="lin" valueType="num">
                                      <p:cBhvr>
                                        <p:cTn id="53" dur="1000" fill="hold"/>
                                        <p:tgtEl>
                                          <p:spTgt spid="269"/>
                                        </p:tgtEl>
                                        <p:attrNameLst>
                                          <p:attrName>ppt_y</p:attrName>
                                        </p:attrNameLst>
                                      </p:cBhvr>
                                      <p:tavLst>
                                        <p:tav tm="0" fmla="#ppt_y+(sin(-2*pi*(1-$))*-#ppt_x+cos(-2*pi*(1-$))*(1-#ppt_y))*(1-$)">
                                          <p:val>
                                            <p:fltVal val="0"/>
                                          </p:val>
                                        </p:tav>
                                        <p:tav tm="100000">
                                          <p:val>
                                            <p:fltVal val="1"/>
                                          </p:val>
                                        </p:tav>
                                      </p:tavLst>
                                    </p:anim>
                                  </p:childTnLst>
                                </p:cTn>
                              </p:par>
                            </p:childTnLst>
                          </p:cTn>
                        </p:par>
                        <p:par>
                          <p:cTn id="54" fill="hold">
                            <p:stCondLst>
                              <p:cond delay="6000"/>
                            </p:stCondLst>
                            <p:childTnLst>
                              <p:par>
                                <p:cTn id="55" presetID="15" presetClass="entr" presetSubtype="0" fill="hold" grpId="8" nodeType="afterEffect">
                                  <p:stCondLst>
                                    <p:cond delay="0"/>
                                  </p:stCondLst>
                                  <p:iterate>
                                    <p:tmAbs val="0"/>
                                  </p:iterate>
                                  <p:childTnLst>
                                    <p:set>
                                      <p:cBhvr>
                                        <p:cTn id="56" fill="hold"/>
                                        <p:tgtEl>
                                          <p:spTgt spid="270"/>
                                        </p:tgtEl>
                                        <p:attrNameLst>
                                          <p:attrName>style.visibility</p:attrName>
                                        </p:attrNameLst>
                                      </p:cBhvr>
                                      <p:to>
                                        <p:strVal val="visible"/>
                                      </p:to>
                                    </p:set>
                                    <p:anim calcmode="lin" valueType="num">
                                      <p:cBhvr>
                                        <p:cTn id="57" dur="1000" fill="hold"/>
                                        <p:tgtEl>
                                          <p:spTgt spid="270"/>
                                        </p:tgtEl>
                                        <p:attrNameLst>
                                          <p:attrName>ppt_w</p:attrName>
                                        </p:attrNameLst>
                                      </p:cBhvr>
                                      <p:tavLst>
                                        <p:tav tm="0">
                                          <p:val>
                                            <p:fltVal val="0"/>
                                          </p:val>
                                        </p:tav>
                                        <p:tav tm="100000">
                                          <p:val>
                                            <p:strVal val="#ppt_w"/>
                                          </p:val>
                                        </p:tav>
                                      </p:tavLst>
                                    </p:anim>
                                    <p:anim calcmode="lin" valueType="num">
                                      <p:cBhvr>
                                        <p:cTn id="58" dur="1000" fill="hold"/>
                                        <p:tgtEl>
                                          <p:spTgt spid="270"/>
                                        </p:tgtEl>
                                        <p:attrNameLst>
                                          <p:attrName>ppt_h</p:attrName>
                                        </p:attrNameLst>
                                      </p:cBhvr>
                                      <p:tavLst>
                                        <p:tav tm="0">
                                          <p:val>
                                            <p:fltVal val="0"/>
                                          </p:val>
                                        </p:tav>
                                        <p:tav tm="100000">
                                          <p:val>
                                            <p:strVal val="#ppt_h"/>
                                          </p:val>
                                        </p:tav>
                                      </p:tavLst>
                                    </p:anim>
                                    <p:anim calcmode="lin" valueType="num">
                                      <p:cBhvr>
                                        <p:cTn id="59" dur="1000" fill="hold"/>
                                        <p:tgtEl>
                                          <p:spTgt spid="270"/>
                                        </p:tgtEl>
                                        <p:attrNameLst>
                                          <p:attrName>ppt_x</p:attrName>
                                        </p:attrNameLst>
                                      </p:cBhvr>
                                      <p:tavLst>
                                        <p:tav tm="0" fmla="#ppt_x+(cos(-2*pi*(1-$))*-#ppt_x-sin(-2*pi*(1-$))*(1-#ppt_y))*(1-$)">
                                          <p:val>
                                            <p:fltVal val="0"/>
                                          </p:val>
                                        </p:tav>
                                        <p:tav tm="100000">
                                          <p:val>
                                            <p:fltVal val="1"/>
                                          </p:val>
                                        </p:tav>
                                      </p:tavLst>
                                    </p:anim>
                                    <p:anim calcmode="lin" valueType="num">
                                      <p:cBhvr>
                                        <p:cTn id="60" dur="1000" fill="hold"/>
                                        <p:tgtEl>
                                          <p:spTgt spid="270"/>
                                        </p:tgtEl>
                                        <p:attrNameLst>
                                          <p:attrName>ppt_y</p:attrName>
                                        </p:attrNameLst>
                                      </p:cBhvr>
                                      <p:tavLst>
                                        <p:tav tm="0" fmla="#ppt_y+(sin(-2*pi*(1-$))*-#ppt_x+cos(-2*pi*(1-$))*(1-#ppt_y))*(1-$)">
                                          <p:val>
                                            <p:fltVal val="0"/>
                                          </p:val>
                                        </p:tav>
                                        <p:tav tm="100000">
                                          <p:val>
                                            <p:fltVal val="1"/>
                                          </p:val>
                                        </p:tav>
                                      </p:tavLst>
                                    </p:anim>
                                  </p:childTnLst>
                                </p:cTn>
                              </p:par>
                            </p:childTnLst>
                          </p:cTn>
                        </p:par>
                        <p:par>
                          <p:cTn id="61" fill="hold">
                            <p:stCondLst>
                              <p:cond delay="7000"/>
                            </p:stCondLst>
                            <p:childTnLst>
                              <p:par>
                                <p:cTn id="62" presetID="15" presetClass="entr" presetSubtype="0" fill="hold" grpId="9" nodeType="afterEffect">
                                  <p:stCondLst>
                                    <p:cond delay="0"/>
                                  </p:stCondLst>
                                  <p:iterate>
                                    <p:tmAbs val="0"/>
                                  </p:iterate>
                                  <p:childTnLst>
                                    <p:set>
                                      <p:cBhvr>
                                        <p:cTn id="63" fill="hold"/>
                                        <p:tgtEl>
                                          <p:spTgt spid="259"/>
                                        </p:tgtEl>
                                        <p:attrNameLst>
                                          <p:attrName>style.visibility</p:attrName>
                                        </p:attrNameLst>
                                      </p:cBhvr>
                                      <p:to>
                                        <p:strVal val="visible"/>
                                      </p:to>
                                    </p:set>
                                    <p:anim calcmode="lin" valueType="num">
                                      <p:cBhvr>
                                        <p:cTn id="64" dur="1000" fill="hold"/>
                                        <p:tgtEl>
                                          <p:spTgt spid="259"/>
                                        </p:tgtEl>
                                        <p:attrNameLst>
                                          <p:attrName>ppt_w</p:attrName>
                                        </p:attrNameLst>
                                      </p:cBhvr>
                                      <p:tavLst>
                                        <p:tav tm="0">
                                          <p:val>
                                            <p:fltVal val="0"/>
                                          </p:val>
                                        </p:tav>
                                        <p:tav tm="100000">
                                          <p:val>
                                            <p:strVal val="#ppt_w"/>
                                          </p:val>
                                        </p:tav>
                                      </p:tavLst>
                                    </p:anim>
                                    <p:anim calcmode="lin" valueType="num">
                                      <p:cBhvr>
                                        <p:cTn id="65" dur="1000" fill="hold"/>
                                        <p:tgtEl>
                                          <p:spTgt spid="259"/>
                                        </p:tgtEl>
                                        <p:attrNameLst>
                                          <p:attrName>ppt_h</p:attrName>
                                        </p:attrNameLst>
                                      </p:cBhvr>
                                      <p:tavLst>
                                        <p:tav tm="0">
                                          <p:val>
                                            <p:fltVal val="0"/>
                                          </p:val>
                                        </p:tav>
                                        <p:tav tm="100000">
                                          <p:val>
                                            <p:strVal val="#ppt_h"/>
                                          </p:val>
                                        </p:tav>
                                      </p:tavLst>
                                    </p:anim>
                                    <p:anim calcmode="lin" valueType="num">
                                      <p:cBhvr>
                                        <p:cTn id="66" dur="1000" fill="hold"/>
                                        <p:tgtEl>
                                          <p:spTgt spid="259"/>
                                        </p:tgtEl>
                                        <p:attrNameLst>
                                          <p:attrName>ppt_x</p:attrName>
                                        </p:attrNameLst>
                                      </p:cBhvr>
                                      <p:tavLst>
                                        <p:tav tm="0" fmla="#ppt_x+(cos(-2*pi*(1-$))*-#ppt_x-sin(-2*pi*(1-$))*(1-#ppt_y))*(1-$)">
                                          <p:val>
                                            <p:fltVal val="0"/>
                                          </p:val>
                                        </p:tav>
                                        <p:tav tm="100000">
                                          <p:val>
                                            <p:fltVal val="1"/>
                                          </p:val>
                                        </p:tav>
                                      </p:tavLst>
                                    </p:anim>
                                    <p:anim calcmode="lin" valueType="num">
                                      <p:cBhvr>
                                        <p:cTn id="67" dur="1000" fill="hold"/>
                                        <p:tgtEl>
                                          <p:spTgt spid="259"/>
                                        </p:tgtEl>
                                        <p:attrNameLst>
                                          <p:attrName>ppt_y</p:attrName>
                                        </p:attrNameLst>
                                      </p:cBhvr>
                                      <p:tavLst>
                                        <p:tav tm="0" fmla="#ppt_y+(sin(-2*pi*(1-$))*-#ppt_x+cos(-2*pi*(1-$))*(1-#ppt_y))*(1-$)">
                                          <p:val>
                                            <p:fltVal val="0"/>
                                          </p:val>
                                        </p:tav>
                                        <p:tav tm="100000">
                                          <p:val>
                                            <p:fltVal val="1"/>
                                          </p:val>
                                        </p:tav>
                                      </p:tavLst>
                                    </p:anim>
                                  </p:childTnLst>
                                </p:cTn>
                              </p:par>
                            </p:childTnLst>
                          </p:cTn>
                        </p:par>
                        <p:par>
                          <p:cTn id="68" fill="hold">
                            <p:stCondLst>
                              <p:cond delay="8000"/>
                            </p:stCondLst>
                            <p:childTnLst>
                              <p:par>
                                <p:cTn id="69" presetID="15" presetClass="entr" presetSubtype="0" fill="hold" grpId="10" nodeType="afterEffect">
                                  <p:stCondLst>
                                    <p:cond delay="0"/>
                                  </p:stCondLst>
                                  <p:iterate>
                                    <p:tmAbs val="0"/>
                                  </p:iterate>
                                  <p:childTnLst>
                                    <p:set>
                                      <p:cBhvr>
                                        <p:cTn id="70" fill="hold"/>
                                        <p:tgtEl>
                                          <p:spTgt spid="250"/>
                                        </p:tgtEl>
                                        <p:attrNameLst>
                                          <p:attrName>style.visibility</p:attrName>
                                        </p:attrNameLst>
                                      </p:cBhvr>
                                      <p:to>
                                        <p:strVal val="visible"/>
                                      </p:to>
                                    </p:set>
                                    <p:anim calcmode="lin" valueType="num">
                                      <p:cBhvr>
                                        <p:cTn id="71" dur="1000" fill="hold"/>
                                        <p:tgtEl>
                                          <p:spTgt spid="250"/>
                                        </p:tgtEl>
                                        <p:attrNameLst>
                                          <p:attrName>ppt_w</p:attrName>
                                        </p:attrNameLst>
                                      </p:cBhvr>
                                      <p:tavLst>
                                        <p:tav tm="0">
                                          <p:val>
                                            <p:fltVal val="0"/>
                                          </p:val>
                                        </p:tav>
                                        <p:tav tm="100000">
                                          <p:val>
                                            <p:strVal val="#ppt_w"/>
                                          </p:val>
                                        </p:tav>
                                      </p:tavLst>
                                    </p:anim>
                                    <p:anim calcmode="lin" valueType="num">
                                      <p:cBhvr>
                                        <p:cTn id="72" dur="1000" fill="hold"/>
                                        <p:tgtEl>
                                          <p:spTgt spid="250"/>
                                        </p:tgtEl>
                                        <p:attrNameLst>
                                          <p:attrName>ppt_h</p:attrName>
                                        </p:attrNameLst>
                                      </p:cBhvr>
                                      <p:tavLst>
                                        <p:tav tm="0">
                                          <p:val>
                                            <p:fltVal val="0"/>
                                          </p:val>
                                        </p:tav>
                                        <p:tav tm="100000">
                                          <p:val>
                                            <p:strVal val="#ppt_h"/>
                                          </p:val>
                                        </p:tav>
                                      </p:tavLst>
                                    </p:anim>
                                    <p:anim calcmode="lin" valueType="num">
                                      <p:cBhvr>
                                        <p:cTn id="73" dur="1000" fill="hold"/>
                                        <p:tgtEl>
                                          <p:spTgt spid="250"/>
                                        </p:tgtEl>
                                        <p:attrNameLst>
                                          <p:attrName>ppt_x</p:attrName>
                                        </p:attrNameLst>
                                      </p:cBhvr>
                                      <p:tavLst>
                                        <p:tav tm="0" fmla="#ppt_x+(cos(-2*pi*(1-$))*-#ppt_x-sin(-2*pi*(1-$))*(1-#ppt_y))*(1-$)">
                                          <p:val>
                                            <p:fltVal val="0"/>
                                          </p:val>
                                        </p:tav>
                                        <p:tav tm="100000">
                                          <p:val>
                                            <p:fltVal val="1"/>
                                          </p:val>
                                        </p:tav>
                                      </p:tavLst>
                                    </p:anim>
                                    <p:anim calcmode="lin" valueType="num">
                                      <p:cBhvr>
                                        <p:cTn id="74" dur="1000" fill="hold"/>
                                        <p:tgtEl>
                                          <p:spTgt spid="250"/>
                                        </p:tgtEl>
                                        <p:attrNameLst>
                                          <p:attrName>ppt_y</p:attrName>
                                        </p:attrNameLst>
                                      </p:cBhvr>
                                      <p:tavLst>
                                        <p:tav tm="0" fmla="#ppt_y+(sin(-2*pi*(1-$))*-#ppt_x+cos(-2*pi*(1-$))*(1-#ppt_y))*(1-$)">
                                          <p:val>
                                            <p:fltVal val="0"/>
                                          </p:val>
                                        </p:tav>
                                        <p:tav tm="100000">
                                          <p:val>
                                            <p:fltVal val="1"/>
                                          </p:val>
                                        </p:tav>
                                      </p:tavLst>
                                    </p:anim>
                                  </p:childTnLst>
                                </p:cTn>
                              </p:par>
                            </p:childTnLst>
                          </p:cTn>
                        </p:par>
                        <p:par>
                          <p:cTn id="75" fill="hold">
                            <p:stCondLst>
                              <p:cond delay="9000"/>
                            </p:stCondLst>
                            <p:childTnLst>
                              <p:par>
                                <p:cTn id="76" presetID="15" presetClass="entr" presetSubtype="0" fill="hold" grpId="11" nodeType="afterEffect">
                                  <p:stCondLst>
                                    <p:cond delay="0"/>
                                  </p:stCondLst>
                                  <p:iterate>
                                    <p:tmAbs val="0"/>
                                  </p:iterate>
                                  <p:childTnLst>
                                    <p:set>
                                      <p:cBhvr>
                                        <p:cTn id="77" fill="hold"/>
                                        <p:tgtEl>
                                          <p:spTgt spid="260"/>
                                        </p:tgtEl>
                                        <p:attrNameLst>
                                          <p:attrName>style.visibility</p:attrName>
                                        </p:attrNameLst>
                                      </p:cBhvr>
                                      <p:to>
                                        <p:strVal val="visible"/>
                                      </p:to>
                                    </p:set>
                                    <p:anim calcmode="lin" valueType="num">
                                      <p:cBhvr>
                                        <p:cTn id="78" dur="1000" fill="hold"/>
                                        <p:tgtEl>
                                          <p:spTgt spid="260"/>
                                        </p:tgtEl>
                                        <p:attrNameLst>
                                          <p:attrName>ppt_w</p:attrName>
                                        </p:attrNameLst>
                                      </p:cBhvr>
                                      <p:tavLst>
                                        <p:tav tm="0">
                                          <p:val>
                                            <p:fltVal val="0"/>
                                          </p:val>
                                        </p:tav>
                                        <p:tav tm="100000">
                                          <p:val>
                                            <p:strVal val="#ppt_w"/>
                                          </p:val>
                                        </p:tav>
                                      </p:tavLst>
                                    </p:anim>
                                    <p:anim calcmode="lin" valueType="num">
                                      <p:cBhvr>
                                        <p:cTn id="79" dur="1000" fill="hold"/>
                                        <p:tgtEl>
                                          <p:spTgt spid="260"/>
                                        </p:tgtEl>
                                        <p:attrNameLst>
                                          <p:attrName>ppt_h</p:attrName>
                                        </p:attrNameLst>
                                      </p:cBhvr>
                                      <p:tavLst>
                                        <p:tav tm="0">
                                          <p:val>
                                            <p:fltVal val="0"/>
                                          </p:val>
                                        </p:tav>
                                        <p:tav tm="100000">
                                          <p:val>
                                            <p:strVal val="#ppt_h"/>
                                          </p:val>
                                        </p:tav>
                                      </p:tavLst>
                                    </p:anim>
                                    <p:anim calcmode="lin" valueType="num">
                                      <p:cBhvr>
                                        <p:cTn id="80" dur="1000" fill="hold"/>
                                        <p:tgtEl>
                                          <p:spTgt spid="260"/>
                                        </p:tgtEl>
                                        <p:attrNameLst>
                                          <p:attrName>ppt_x</p:attrName>
                                        </p:attrNameLst>
                                      </p:cBhvr>
                                      <p:tavLst>
                                        <p:tav tm="0" fmla="#ppt_x+(cos(-2*pi*(1-$))*-#ppt_x-sin(-2*pi*(1-$))*(1-#ppt_y))*(1-$)">
                                          <p:val>
                                            <p:fltVal val="0"/>
                                          </p:val>
                                        </p:tav>
                                        <p:tav tm="100000">
                                          <p:val>
                                            <p:fltVal val="1"/>
                                          </p:val>
                                        </p:tav>
                                      </p:tavLst>
                                    </p:anim>
                                    <p:anim calcmode="lin" valueType="num">
                                      <p:cBhvr>
                                        <p:cTn id="81" dur="1000" fill="hold"/>
                                        <p:tgtEl>
                                          <p:spTgt spid="260"/>
                                        </p:tgtEl>
                                        <p:attrNameLst>
                                          <p:attrName>ppt_y</p:attrName>
                                        </p:attrNameLst>
                                      </p:cBhvr>
                                      <p:tavLst>
                                        <p:tav tm="0" fmla="#ppt_y+(sin(-2*pi*(1-$))*-#ppt_x+cos(-2*pi*(1-$))*(1-#ppt_y))*(1-$)">
                                          <p:val>
                                            <p:fltVal val="0"/>
                                          </p:val>
                                        </p:tav>
                                        <p:tav tm="100000">
                                          <p:val>
                                            <p:fltVal val="1"/>
                                          </p:val>
                                        </p:tav>
                                      </p:tavLst>
                                    </p:anim>
                                  </p:childTnLst>
                                </p:cTn>
                              </p:par>
                            </p:childTnLst>
                          </p:cTn>
                        </p:par>
                        <p:par>
                          <p:cTn id="82" fill="hold">
                            <p:stCondLst>
                              <p:cond delay="10000"/>
                            </p:stCondLst>
                            <p:childTnLst>
                              <p:par>
                                <p:cTn id="83" presetID="15" presetClass="entr" presetSubtype="0" fill="hold" grpId="12" nodeType="afterEffect">
                                  <p:stCondLst>
                                    <p:cond delay="0"/>
                                  </p:stCondLst>
                                  <p:iterate>
                                    <p:tmAbs val="0"/>
                                  </p:iterate>
                                  <p:childTnLst>
                                    <p:set>
                                      <p:cBhvr>
                                        <p:cTn id="84" fill="hold"/>
                                        <p:tgtEl>
                                          <p:spTgt spid="251"/>
                                        </p:tgtEl>
                                        <p:attrNameLst>
                                          <p:attrName>style.visibility</p:attrName>
                                        </p:attrNameLst>
                                      </p:cBhvr>
                                      <p:to>
                                        <p:strVal val="visible"/>
                                      </p:to>
                                    </p:set>
                                    <p:anim calcmode="lin" valueType="num">
                                      <p:cBhvr>
                                        <p:cTn id="85" dur="1000" fill="hold"/>
                                        <p:tgtEl>
                                          <p:spTgt spid="251"/>
                                        </p:tgtEl>
                                        <p:attrNameLst>
                                          <p:attrName>ppt_w</p:attrName>
                                        </p:attrNameLst>
                                      </p:cBhvr>
                                      <p:tavLst>
                                        <p:tav tm="0">
                                          <p:val>
                                            <p:fltVal val="0"/>
                                          </p:val>
                                        </p:tav>
                                        <p:tav tm="100000">
                                          <p:val>
                                            <p:strVal val="#ppt_w"/>
                                          </p:val>
                                        </p:tav>
                                      </p:tavLst>
                                    </p:anim>
                                    <p:anim calcmode="lin" valueType="num">
                                      <p:cBhvr>
                                        <p:cTn id="86" dur="1000" fill="hold"/>
                                        <p:tgtEl>
                                          <p:spTgt spid="251"/>
                                        </p:tgtEl>
                                        <p:attrNameLst>
                                          <p:attrName>ppt_h</p:attrName>
                                        </p:attrNameLst>
                                      </p:cBhvr>
                                      <p:tavLst>
                                        <p:tav tm="0">
                                          <p:val>
                                            <p:fltVal val="0"/>
                                          </p:val>
                                        </p:tav>
                                        <p:tav tm="100000">
                                          <p:val>
                                            <p:strVal val="#ppt_h"/>
                                          </p:val>
                                        </p:tav>
                                      </p:tavLst>
                                    </p:anim>
                                    <p:anim calcmode="lin" valueType="num">
                                      <p:cBhvr>
                                        <p:cTn id="87" dur="1000" fill="hold"/>
                                        <p:tgtEl>
                                          <p:spTgt spid="251"/>
                                        </p:tgtEl>
                                        <p:attrNameLst>
                                          <p:attrName>ppt_x</p:attrName>
                                        </p:attrNameLst>
                                      </p:cBhvr>
                                      <p:tavLst>
                                        <p:tav tm="0" fmla="#ppt_x+(cos(-2*pi*(1-$))*-#ppt_x-sin(-2*pi*(1-$))*(1-#ppt_y))*(1-$)">
                                          <p:val>
                                            <p:fltVal val="0"/>
                                          </p:val>
                                        </p:tav>
                                        <p:tav tm="100000">
                                          <p:val>
                                            <p:fltVal val="1"/>
                                          </p:val>
                                        </p:tav>
                                      </p:tavLst>
                                    </p:anim>
                                    <p:anim calcmode="lin" valueType="num">
                                      <p:cBhvr>
                                        <p:cTn id="88" dur="1000" fill="hold"/>
                                        <p:tgtEl>
                                          <p:spTgt spid="251"/>
                                        </p:tgtEl>
                                        <p:attrNameLst>
                                          <p:attrName>ppt_y</p:attrName>
                                        </p:attrNameLst>
                                      </p:cBhvr>
                                      <p:tavLst>
                                        <p:tav tm="0" fmla="#ppt_y+(sin(-2*pi*(1-$))*-#ppt_x+cos(-2*pi*(1-$))*(1-#ppt_y))*(1-$)">
                                          <p:val>
                                            <p:fltVal val="0"/>
                                          </p:val>
                                        </p:tav>
                                        <p:tav tm="100000">
                                          <p:val>
                                            <p:fltVal val="1"/>
                                          </p:val>
                                        </p:tav>
                                      </p:tavLst>
                                    </p:anim>
                                  </p:childTnLst>
                                </p:cTn>
                              </p:par>
                            </p:childTnLst>
                          </p:cTn>
                        </p:par>
                        <p:par>
                          <p:cTn id="89" fill="hold">
                            <p:stCondLst>
                              <p:cond delay="11000"/>
                            </p:stCondLst>
                            <p:childTnLst>
                              <p:par>
                                <p:cTn id="90" presetID="15" presetClass="entr" presetSubtype="0" fill="hold" grpId="13" nodeType="afterEffect">
                                  <p:stCondLst>
                                    <p:cond delay="0"/>
                                  </p:stCondLst>
                                  <p:iterate>
                                    <p:tmAbs val="0"/>
                                  </p:iterate>
                                  <p:childTnLst>
                                    <p:set>
                                      <p:cBhvr>
                                        <p:cTn id="91" fill="hold"/>
                                        <p:tgtEl>
                                          <p:spTgt spid="266"/>
                                        </p:tgtEl>
                                        <p:attrNameLst>
                                          <p:attrName>style.visibility</p:attrName>
                                        </p:attrNameLst>
                                      </p:cBhvr>
                                      <p:to>
                                        <p:strVal val="visible"/>
                                      </p:to>
                                    </p:set>
                                    <p:anim calcmode="lin" valueType="num">
                                      <p:cBhvr>
                                        <p:cTn id="92" dur="1000" fill="hold"/>
                                        <p:tgtEl>
                                          <p:spTgt spid="266"/>
                                        </p:tgtEl>
                                        <p:attrNameLst>
                                          <p:attrName>ppt_w</p:attrName>
                                        </p:attrNameLst>
                                      </p:cBhvr>
                                      <p:tavLst>
                                        <p:tav tm="0">
                                          <p:val>
                                            <p:fltVal val="0"/>
                                          </p:val>
                                        </p:tav>
                                        <p:tav tm="100000">
                                          <p:val>
                                            <p:strVal val="#ppt_w"/>
                                          </p:val>
                                        </p:tav>
                                      </p:tavLst>
                                    </p:anim>
                                    <p:anim calcmode="lin" valueType="num">
                                      <p:cBhvr>
                                        <p:cTn id="93" dur="1000" fill="hold"/>
                                        <p:tgtEl>
                                          <p:spTgt spid="266"/>
                                        </p:tgtEl>
                                        <p:attrNameLst>
                                          <p:attrName>ppt_h</p:attrName>
                                        </p:attrNameLst>
                                      </p:cBhvr>
                                      <p:tavLst>
                                        <p:tav tm="0">
                                          <p:val>
                                            <p:fltVal val="0"/>
                                          </p:val>
                                        </p:tav>
                                        <p:tav tm="100000">
                                          <p:val>
                                            <p:strVal val="#ppt_h"/>
                                          </p:val>
                                        </p:tav>
                                      </p:tavLst>
                                    </p:anim>
                                    <p:anim calcmode="lin" valueType="num">
                                      <p:cBhvr>
                                        <p:cTn id="94" dur="1000" fill="hold"/>
                                        <p:tgtEl>
                                          <p:spTgt spid="266"/>
                                        </p:tgtEl>
                                        <p:attrNameLst>
                                          <p:attrName>ppt_x</p:attrName>
                                        </p:attrNameLst>
                                      </p:cBhvr>
                                      <p:tavLst>
                                        <p:tav tm="0" fmla="#ppt_x+(cos(-2*pi*(1-$))*-#ppt_x-sin(-2*pi*(1-$))*(1-#ppt_y))*(1-$)">
                                          <p:val>
                                            <p:fltVal val="0"/>
                                          </p:val>
                                        </p:tav>
                                        <p:tav tm="100000">
                                          <p:val>
                                            <p:fltVal val="1"/>
                                          </p:val>
                                        </p:tav>
                                      </p:tavLst>
                                    </p:anim>
                                    <p:anim calcmode="lin" valueType="num">
                                      <p:cBhvr>
                                        <p:cTn id="95" dur="1000" fill="hold"/>
                                        <p:tgtEl>
                                          <p:spTgt spid="266"/>
                                        </p:tgtEl>
                                        <p:attrNameLst>
                                          <p:attrName>ppt_y</p:attrName>
                                        </p:attrNameLst>
                                      </p:cBhvr>
                                      <p:tavLst>
                                        <p:tav tm="0" fmla="#ppt_y+(sin(-2*pi*(1-$))*-#ppt_x+cos(-2*pi*(1-$))*(1-#ppt_y))*(1-$)">
                                          <p:val>
                                            <p:fltVal val="0"/>
                                          </p:val>
                                        </p:tav>
                                        <p:tav tm="100000">
                                          <p:val>
                                            <p:fltVal val="1"/>
                                          </p:val>
                                        </p:tav>
                                      </p:tavLst>
                                    </p:anim>
                                  </p:childTnLst>
                                </p:cTn>
                              </p:par>
                            </p:childTnLst>
                          </p:cTn>
                        </p:par>
                        <p:par>
                          <p:cTn id="96" fill="hold">
                            <p:stCondLst>
                              <p:cond delay="12000"/>
                            </p:stCondLst>
                            <p:childTnLst>
                              <p:par>
                                <p:cTn id="97" presetID="15" presetClass="entr" presetSubtype="0" fill="hold" grpId="14" nodeType="afterEffect">
                                  <p:stCondLst>
                                    <p:cond delay="0"/>
                                  </p:stCondLst>
                                  <p:iterate>
                                    <p:tmAbs val="0"/>
                                  </p:iterate>
                                  <p:childTnLst>
                                    <p:set>
                                      <p:cBhvr>
                                        <p:cTn id="98" fill="hold"/>
                                        <p:tgtEl>
                                          <p:spTgt spid="258"/>
                                        </p:tgtEl>
                                        <p:attrNameLst>
                                          <p:attrName>style.visibility</p:attrName>
                                        </p:attrNameLst>
                                      </p:cBhvr>
                                      <p:to>
                                        <p:strVal val="visible"/>
                                      </p:to>
                                    </p:set>
                                    <p:anim calcmode="lin" valueType="num">
                                      <p:cBhvr>
                                        <p:cTn id="99" dur="1000" fill="hold"/>
                                        <p:tgtEl>
                                          <p:spTgt spid="258"/>
                                        </p:tgtEl>
                                        <p:attrNameLst>
                                          <p:attrName>ppt_w</p:attrName>
                                        </p:attrNameLst>
                                      </p:cBhvr>
                                      <p:tavLst>
                                        <p:tav tm="0">
                                          <p:val>
                                            <p:fltVal val="0"/>
                                          </p:val>
                                        </p:tav>
                                        <p:tav tm="100000">
                                          <p:val>
                                            <p:strVal val="#ppt_w"/>
                                          </p:val>
                                        </p:tav>
                                      </p:tavLst>
                                    </p:anim>
                                    <p:anim calcmode="lin" valueType="num">
                                      <p:cBhvr>
                                        <p:cTn id="100" dur="1000" fill="hold"/>
                                        <p:tgtEl>
                                          <p:spTgt spid="258"/>
                                        </p:tgtEl>
                                        <p:attrNameLst>
                                          <p:attrName>ppt_h</p:attrName>
                                        </p:attrNameLst>
                                      </p:cBhvr>
                                      <p:tavLst>
                                        <p:tav tm="0">
                                          <p:val>
                                            <p:fltVal val="0"/>
                                          </p:val>
                                        </p:tav>
                                        <p:tav tm="100000">
                                          <p:val>
                                            <p:strVal val="#ppt_h"/>
                                          </p:val>
                                        </p:tav>
                                      </p:tavLst>
                                    </p:anim>
                                    <p:anim calcmode="lin" valueType="num">
                                      <p:cBhvr>
                                        <p:cTn id="101" dur="1000" fill="hold"/>
                                        <p:tgtEl>
                                          <p:spTgt spid="258"/>
                                        </p:tgtEl>
                                        <p:attrNameLst>
                                          <p:attrName>ppt_x</p:attrName>
                                        </p:attrNameLst>
                                      </p:cBhvr>
                                      <p:tavLst>
                                        <p:tav tm="0" fmla="#ppt_x+(cos(-2*pi*(1-$))*-#ppt_x-sin(-2*pi*(1-$))*(1-#ppt_y))*(1-$)">
                                          <p:val>
                                            <p:fltVal val="0"/>
                                          </p:val>
                                        </p:tav>
                                        <p:tav tm="100000">
                                          <p:val>
                                            <p:fltVal val="1"/>
                                          </p:val>
                                        </p:tav>
                                      </p:tavLst>
                                    </p:anim>
                                    <p:anim calcmode="lin" valueType="num">
                                      <p:cBhvr>
                                        <p:cTn id="102" dur="1000" fill="hold"/>
                                        <p:tgtEl>
                                          <p:spTgt spid="258"/>
                                        </p:tgtEl>
                                        <p:attrNameLst>
                                          <p:attrName>ppt_y</p:attrName>
                                        </p:attrNameLst>
                                      </p:cBhvr>
                                      <p:tavLst>
                                        <p:tav tm="0" fmla="#ppt_y+(sin(-2*pi*(1-$))*-#ppt_x+cos(-2*pi*(1-$))*(1-#ppt_y))*(1-$)">
                                          <p:val>
                                            <p:fltVal val="0"/>
                                          </p:val>
                                        </p:tav>
                                        <p:tav tm="100000">
                                          <p:val>
                                            <p:fltVal val="1"/>
                                          </p:val>
                                        </p:tav>
                                      </p:tavLst>
                                    </p:anim>
                                  </p:childTnLst>
                                </p:cTn>
                              </p:par>
                            </p:childTnLst>
                          </p:cTn>
                        </p:par>
                        <p:par>
                          <p:cTn id="103" fill="hold">
                            <p:stCondLst>
                              <p:cond delay="13000"/>
                            </p:stCondLst>
                            <p:childTnLst>
                              <p:par>
                                <p:cTn id="104" presetID="15" presetClass="entr" presetSubtype="0" fill="hold" grpId="15" nodeType="afterEffect">
                                  <p:stCondLst>
                                    <p:cond delay="0"/>
                                  </p:stCondLst>
                                  <p:iterate>
                                    <p:tmAbs val="0"/>
                                  </p:iterate>
                                  <p:childTnLst>
                                    <p:set>
                                      <p:cBhvr>
                                        <p:cTn id="105" fill="hold"/>
                                        <p:tgtEl>
                                          <p:spTgt spid="265"/>
                                        </p:tgtEl>
                                        <p:attrNameLst>
                                          <p:attrName>style.visibility</p:attrName>
                                        </p:attrNameLst>
                                      </p:cBhvr>
                                      <p:to>
                                        <p:strVal val="visible"/>
                                      </p:to>
                                    </p:set>
                                    <p:anim calcmode="lin" valueType="num">
                                      <p:cBhvr>
                                        <p:cTn id="106" dur="1000" fill="hold"/>
                                        <p:tgtEl>
                                          <p:spTgt spid="265"/>
                                        </p:tgtEl>
                                        <p:attrNameLst>
                                          <p:attrName>ppt_w</p:attrName>
                                        </p:attrNameLst>
                                      </p:cBhvr>
                                      <p:tavLst>
                                        <p:tav tm="0">
                                          <p:val>
                                            <p:fltVal val="0"/>
                                          </p:val>
                                        </p:tav>
                                        <p:tav tm="100000">
                                          <p:val>
                                            <p:strVal val="#ppt_w"/>
                                          </p:val>
                                        </p:tav>
                                      </p:tavLst>
                                    </p:anim>
                                    <p:anim calcmode="lin" valueType="num">
                                      <p:cBhvr>
                                        <p:cTn id="107" dur="1000" fill="hold"/>
                                        <p:tgtEl>
                                          <p:spTgt spid="265"/>
                                        </p:tgtEl>
                                        <p:attrNameLst>
                                          <p:attrName>ppt_h</p:attrName>
                                        </p:attrNameLst>
                                      </p:cBhvr>
                                      <p:tavLst>
                                        <p:tav tm="0">
                                          <p:val>
                                            <p:fltVal val="0"/>
                                          </p:val>
                                        </p:tav>
                                        <p:tav tm="100000">
                                          <p:val>
                                            <p:strVal val="#ppt_h"/>
                                          </p:val>
                                        </p:tav>
                                      </p:tavLst>
                                    </p:anim>
                                    <p:anim calcmode="lin" valueType="num">
                                      <p:cBhvr>
                                        <p:cTn id="108" dur="1000" fill="hold"/>
                                        <p:tgtEl>
                                          <p:spTgt spid="265"/>
                                        </p:tgtEl>
                                        <p:attrNameLst>
                                          <p:attrName>ppt_x</p:attrName>
                                        </p:attrNameLst>
                                      </p:cBhvr>
                                      <p:tavLst>
                                        <p:tav tm="0" fmla="#ppt_x+(cos(-2*pi*(1-$))*-#ppt_x-sin(-2*pi*(1-$))*(1-#ppt_y))*(1-$)">
                                          <p:val>
                                            <p:fltVal val="0"/>
                                          </p:val>
                                        </p:tav>
                                        <p:tav tm="100000">
                                          <p:val>
                                            <p:fltVal val="1"/>
                                          </p:val>
                                        </p:tav>
                                      </p:tavLst>
                                    </p:anim>
                                    <p:anim calcmode="lin" valueType="num">
                                      <p:cBhvr>
                                        <p:cTn id="109" dur="1000" fill="hold"/>
                                        <p:tgtEl>
                                          <p:spTgt spid="265"/>
                                        </p:tgtEl>
                                        <p:attrNameLst>
                                          <p:attrName>ppt_y</p:attrName>
                                        </p:attrNameLst>
                                      </p:cBhvr>
                                      <p:tavLst>
                                        <p:tav tm="0" fmla="#ppt_y+(sin(-2*pi*(1-$))*-#ppt_x+cos(-2*pi*(1-$))*(1-#ppt_y))*(1-$)">
                                          <p:val>
                                            <p:fltVal val="0"/>
                                          </p:val>
                                        </p:tav>
                                        <p:tav tm="100000">
                                          <p:val>
                                            <p:fltVal val="1"/>
                                          </p:val>
                                        </p:tav>
                                      </p:tavLst>
                                    </p:anim>
                                  </p:childTnLst>
                                </p:cTn>
                              </p:par>
                            </p:childTnLst>
                          </p:cTn>
                        </p:par>
                        <p:par>
                          <p:cTn id="110" fill="hold">
                            <p:stCondLst>
                              <p:cond delay="14000"/>
                            </p:stCondLst>
                            <p:childTnLst>
                              <p:par>
                                <p:cTn id="111" presetID="15" presetClass="entr" presetSubtype="0" fill="hold" grpId="16" nodeType="afterEffect">
                                  <p:stCondLst>
                                    <p:cond delay="0"/>
                                  </p:stCondLst>
                                  <p:iterate>
                                    <p:tmAbs val="0"/>
                                  </p:iterate>
                                  <p:childTnLst>
                                    <p:set>
                                      <p:cBhvr>
                                        <p:cTn id="112" fill="hold"/>
                                        <p:tgtEl>
                                          <p:spTgt spid="261"/>
                                        </p:tgtEl>
                                        <p:attrNameLst>
                                          <p:attrName>style.visibility</p:attrName>
                                        </p:attrNameLst>
                                      </p:cBhvr>
                                      <p:to>
                                        <p:strVal val="visible"/>
                                      </p:to>
                                    </p:set>
                                    <p:anim calcmode="lin" valueType="num">
                                      <p:cBhvr>
                                        <p:cTn id="113" dur="1000" fill="hold"/>
                                        <p:tgtEl>
                                          <p:spTgt spid="261"/>
                                        </p:tgtEl>
                                        <p:attrNameLst>
                                          <p:attrName>ppt_w</p:attrName>
                                        </p:attrNameLst>
                                      </p:cBhvr>
                                      <p:tavLst>
                                        <p:tav tm="0">
                                          <p:val>
                                            <p:fltVal val="0"/>
                                          </p:val>
                                        </p:tav>
                                        <p:tav tm="100000">
                                          <p:val>
                                            <p:strVal val="#ppt_w"/>
                                          </p:val>
                                        </p:tav>
                                      </p:tavLst>
                                    </p:anim>
                                    <p:anim calcmode="lin" valueType="num">
                                      <p:cBhvr>
                                        <p:cTn id="114" dur="1000" fill="hold"/>
                                        <p:tgtEl>
                                          <p:spTgt spid="261"/>
                                        </p:tgtEl>
                                        <p:attrNameLst>
                                          <p:attrName>ppt_h</p:attrName>
                                        </p:attrNameLst>
                                      </p:cBhvr>
                                      <p:tavLst>
                                        <p:tav tm="0">
                                          <p:val>
                                            <p:fltVal val="0"/>
                                          </p:val>
                                        </p:tav>
                                        <p:tav tm="100000">
                                          <p:val>
                                            <p:strVal val="#ppt_h"/>
                                          </p:val>
                                        </p:tav>
                                      </p:tavLst>
                                    </p:anim>
                                    <p:anim calcmode="lin" valueType="num">
                                      <p:cBhvr>
                                        <p:cTn id="115" dur="1000" fill="hold"/>
                                        <p:tgtEl>
                                          <p:spTgt spid="261"/>
                                        </p:tgtEl>
                                        <p:attrNameLst>
                                          <p:attrName>ppt_x</p:attrName>
                                        </p:attrNameLst>
                                      </p:cBhvr>
                                      <p:tavLst>
                                        <p:tav tm="0" fmla="#ppt_x+(cos(-2*pi*(1-$))*-#ppt_x-sin(-2*pi*(1-$))*(1-#ppt_y))*(1-$)">
                                          <p:val>
                                            <p:fltVal val="0"/>
                                          </p:val>
                                        </p:tav>
                                        <p:tav tm="100000">
                                          <p:val>
                                            <p:fltVal val="1"/>
                                          </p:val>
                                        </p:tav>
                                      </p:tavLst>
                                    </p:anim>
                                    <p:anim calcmode="lin" valueType="num">
                                      <p:cBhvr>
                                        <p:cTn id="116" dur="1000" fill="hold"/>
                                        <p:tgtEl>
                                          <p:spTgt spid="261"/>
                                        </p:tgtEl>
                                        <p:attrNameLst>
                                          <p:attrName>ppt_y</p:attrName>
                                        </p:attrNameLst>
                                      </p:cBhvr>
                                      <p:tavLst>
                                        <p:tav tm="0" fmla="#ppt_y+(sin(-2*pi*(1-$))*-#ppt_x+cos(-2*pi*(1-$))*(1-#ppt_y))*(1-$)">
                                          <p:val>
                                            <p:fltVal val="0"/>
                                          </p:val>
                                        </p:tav>
                                        <p:tav tm="100000">
                                          <p:val>
                                            <p:fltVal val="1"/>
                                          </p:val>
                                        </p:tav>
                                      </p:tavLst>
                                    </p:anim>
                                  </p:childTnLst>
                                </p:cTn>
                              </p:par>
                            </p:childTnLst>
                          </p:cTn>
                        </p:par>
                        <p:par>
                          <p:cTn id="117" fill="hold">
                            <p:stCondLst>
                              <p:cond delay="15000"/>
                            </p:stCondLst>
                            <p:childTnLst>
                              <p:par>
                                <p:cTn id="118" presetID="15" presetClass="entr" presetSubtype="0" fill="hold" grpId="17" nodeType="afterEffect">
                                  <p:stCondLst>
                                    <p:cond delay="0"/>
                                  </p:stCondLst>
                                  <p:iterate>
                                    <p:tmAbs val="0"/>
                                  </p:iterate>
                                  <p:childTnLst>
                                    <p:set>
                                      <p:cBhvr>
                                        <p:cTn id="119" fill="hold"/>
                                        <p:tgtEl>
                                          <p:spTgt spid="262"/>
                                        </p:tgtEl>
                                        <p:attrNameLst>
                                          <p:attrName>style.visibility</p:attrName>
                                        </p:attrNameLst>
                                      </p:cBhvr>
                                      <p:to>
                                        <p:strVal val="visible"/>
                                      </p:to>
                                    </p:set>
                                    <p:anim calcmode="lin" valueType="num">
                                      <p:cBhvr>
                                        <p:cTn id="120" dur="1000" fill="hold"/>
                                        <p:tgtEl>
                                          <p:spTgt spid="262"/>
                                        </p:tgtEl>
                                        <p:attrNameLst>
                                          <p:attrName>ppt_w</p:attrName>
                                        </p:attrNameLst>
                                      </p:cBhvr>
                                      <p:tavLst>
                                        <p:tav tm="0">
                                          <p:val>
                                            <p:fltVal val="0"/>
                                          </p:val>
                                        </p:tav>
                                        <p:tav tm="100000">
                                          <p:val>
                                            <p:strVal val="#ppt_w"/>
                                          </p:val>
                                        </p:tav>
                                      </p:tavLst>
                                    </p:anim>
                                    <p:anim calcmode="lin" valueType="num">
                                      <p:cBhvr>
                                        <p:cTn id="121" dur="1000" fill="hold"/>
                                        <p:tgtEl>
                                          <p:spTgt spid="262"/>
                                        </p:tgtEl>
                                        <p:attrNameLst>
                                          <p:attrName>ppt_h</p:attrName>
                                        </p:attrNameLst>
                                      </p:cBhvr>
                                      <p:tavLst>
                                        <p:tav tm="0">
                                          <p:val>
                                            <p:fltVal val="0"/>
                                          </p:val>
                                        </p:tav>
                                        <p:tav tm="100000">
                                          <p:val>
                                            <p:strVal val="#ppt_h"/>
                                          </p:val>
                                        </p:tav>
                                      </p:tavLst>
                                    </p:anim>
                                    <p:anim calcmode="lin" valueType="num">
                                      <p:cBhvr>
                                        <p:cTn id="122" dur="1000" fill="hold"/>
                                        <p:tgtEl>
                                          <p:spTgt spid="262"/>
                                        </p:tgtEl>
                                        <p:attrNameLst>
                                          <p:attrName>ppt_x</p:attrName>
                                        </p:attrNameLst>
                                      </p:cBhvr>
                                      <p:tavLst>
                                        <p:tav tm="0" fmla="#ppt_x+(cos(-2*pi*(1-$))*-#ppt_x-sin(-2*pi*(1-$))*(1-#ppt_y))*(1-$)">
                                          <p:val>
                                            <p:fltVal val="0"/>
                                          </p:val>
                                        </p:tav>
                                        <p:tav tm="100000">
                                          <p:val>
                                            <p:fltVal val="1"/>
                                          </p:val>
                                        </p:tav>
                                      </p:tavLst>
                                    </p:anim>
                                    <p:anim calcmode="lin" valueType="num">
                                      <p:cBhvr>
                                        <p:cTn id="123" dur="1000" fill="hold"/>
                                        <p:tgtEl>
                                          <p:spTgt spid="262"/>
                                        </p:tgtEl>
                                        <p:attrNameLst>
                                          <p:attrName>ppt_y</p:attrName>
                                        </p:attrNameLst>
                                      </p:cBhvr>
                                      <p:tavLst>
                                        <p:tav tm="0" fmla="#ppt_y+(sin(-2*pi*(1-$))*-#ppt_x+cos(-2*pi*(1-$))*(1-#ppt_y))*(1-$)">
                                          <p:val>
                                            <p:fltVal val="0"/>
                                          </p:val>
                                        </p:tav>
                                        <p:tav tm="100000">
                                          <p:val>
                                            <p:fltVal val="1"/>
                                          </p:val>
                                        </p:tav>
                                      </p:tavLst>
                                    </p:anim>
                                  </p:childTnLst>
                                </p:cTn>
                              </p:par>
                            </p:childTnLst>
                          </p:cTn>
                        </p:par>
                        <p:par>
                          <p:cTn id="124" fill="hold">
                            <p:stCondLst>
                              <p:cond delay="16000"/>
                            </p:stCondLst>
                            <p:childTnLst>
                              <p:par>
                                <p:cTn id="125" presetID="15" presetClass="entr" presetSubtype="0" fill="hold" grpId="18" nodeType="afterEffect">
                                  <p:stCondLst>
                                    <p:cond delay="0"/>
                                  </p:stCondLst>
                                  <p:iterate>
                                    <p:tmAbs val="0"/>
                                  </p:iterate>
                                  <p:childTnLst>
                                    <p:set>
                                      <p:cBhvr>
                                        <p:cTn id="126" fill="hold"/>
                                        <p:tgtEl>
                                          <p:spTgt spid="249"/>
                                        </p:tgtEl>
                                        <p:attrNameLst>
                                          <p:attrName>style.visibility</p:attrName>
                                        </p:attrNameLst>
                                      </p:cBhvr>
                                      <p:to>
                                        <p:strVal val="visible"/>
                                      </p:to>
                                    </p:set>
                                    <p:anim calcmode="lin" valueType="num">
                                      <p:cBhvr>
                                        <p:cTn id="127" dur="1000" fill="hold"/>
                                        <p:tgtEl>
                                          <p:spTgt spid="249"/>
                                        </p:tgtEl>
                                        <p:attrNameLst>
                                          <p:attrName>ppt_w</p:attrName>
                                        </p:attrNameLst>
                                      </p:cBhvr>
                                      <p:tavLst>
                                        <p:tav tm="0">
                                          <p:val>
                                            <p:fltVal val="0"/>
                                          </p:val>
                                        </p:tav>
                                        <p:tav tm="100000">
                                          <p:val>
                                            <p:strVal val="#ppt_w"/>
                                          </p:val>
                                        </p:tav>
                                      </p:tavLst>
                                    </p:anim>
                                    <p:anim calcmode="lin" valueType="num">
                                      <p:cBhvr>
                                        <p:cTn id="128" dur="1000" fill="hold"/>
                                        <p:tgtEl>
                                          <p:spTgt spid="249"/>
                                        </p:tgtEl>
                                        <p:attrNameLst>
                                          <p:attrName>ppt_h</p:attrName>
                                        </p:attrNameLst>
                                      </p:cBhvr>
                                      <p:tavLst>
                                        <p:tav tm="0">
                                          <p:val>
                                            <p:fltVal val="0"/>
                                          </p:val>
                                        </p:tav>
                                        <p:tav tm="100000">
                                          <p:val>
                                            <p:strVal val="#ppt_h"/>
                                          </p:val>
                                        </p:tav>
                                      </p:tavLst>
                                    </p:anim>
                                    <p:anim calcmode="lin" valueType="num">
                                      <p:cBhvr>
                                        <p:cTn id="129" dur="1000" fill="hold"/>
                                        <p:tgtEl>
                                          <p:spTgt spid="249"/>
                                        </p:tgtEl>
                                        <p:attrNameLst>
                                          <p:attrName>ppt_x</p:attrName>
                                        </p:attrNameLst>
                                      </p:cBhvr>
                                      <p:tavLst>
                                        <p:tav tm="0" fmla="#ppt_x+(cos(-2*pi*(1-$))*-#ppt_x-sin(-2*pi*(1-$))*(1-#ppt_y))*(1-$)">
                                          <p:val>
                                            <p:fltVal val="0"/>
                                          </p:val>
                                        </p:tav>
                                        <p:tav tm="100000">
                                          <p:val>
                                            <p:fltVal val="1"/>
                                          </p:val>
                                        </p:tav>
                                      </p:tavLst>
                                    </p:anim>
                                    <p:anim calcmode="lin" valueType="num">
                                      <p:cBhvr>
                                        <p:cTn id="130" dur="1000" fill="hold"/>
                                        <p:tgtEl>
                                          <p:spTgt spid="249"/>
                                        </p:tgtEl>
                                        <p:attrNameLst>
                                          <p:attrName>ppt_y</p:attrName>
                                        </p:attrNameLst>
                                      </p:cBhvr>
                                      <p:tavLst>
                                        <p:tav tm="0" fmla="#ppt_y+(sin(-2*pi*(1-$))*-#ppt_x+cos(-2*pi*(1-$))*(1-#ppt_y))*(1-$)">
                                          <p:val>
                                            <p:fltVal val="0"/>
                                          </p:val>
                                        </p:tav>
                                        <p:tav tm="100000">
                                          <p:val>
                                            <p:fltVal val="1"/>
                                          </p:val>
                                        </p:tav>
                                      </p:tavLst>
                                    </p:anim>
                                  </p:childTnLst>
                                </p:cTn>
                              </p:par>
                            </p:childTnLst>
                          </p:cTn>
                        </p:par>
                        <p:par>
                          <p:cTn id="131" fill="hold">
                            <p:stCondLst>
                              <p:cond delay="17000"/>
                            </p:stCondLst>
                            <p:childTnLst>
                              <p:par>
                                <p:cTn id="132" presetID="15" presetClass="entr" presetSubtype="0" fill="hold" grpId="19" nodeType="afterEffect">
                                  <p:stCondLst>
                                    <p:cond delay="0"/>
                                  </p:stCondLst>
                                  <p:iterate>
                                    <p:tmAbs val="0"/>
                                  </p:iterate>
                                  <p:childTnLst>
                                    <p:set>
                                      <p:cBhvr>
                                        <p:cTn id="133" fill="hold"/>
                                        <p:tgtEl>
                                          <p:spTgt spid="264"/>
                                        </p:tgtEl>
                                        <p:attrNameLst>
                                          <p:attrName>style.visibility</p:attrName>
                                        </p:attrNameLst>
                                      </p:cBhvr>
                                      <p:to>
                                        <p:strVal val="visible"/>
                                      </p:to>
                                    </p:set>
                                    <p:anim calcmode="lin" valueType="num">
                                      <p:cBhvr>
                                        <p:cTn id="134" dur="1000" fill="hold"/>
                                        <p:tgtEl>
                                          <p:spTgt spid="264"/>
                                        </p:tgtEl>
                                        <p:attrNameLst>
                                          <p:attrName>ppt_w</p:attrName>
                                        </p:attrNameLst>
                                      </p:cBhvr>
                                      <p:tavLst>
                                        <p:tav tm="0">
                                          <p:val>
                                            <p:fltVal val="0"/>
                                          </p:val>
                                        </p:tav>
                                        <p:tav tm="100000">
                                          <p:val>
                                            <p:strVal val="#ppt_w"/>
                                          </p:val>
                                        </p:tav>
                                      </p:tavLst>
                                    </p:anim>
                                    <p:anim calcmode="lin" valueType="num">
                                      <p:cBhvr>
                                        <p:cTn id="135" dur="1000" fill="hold"/>
                                        <p:tgtEl>
                                          <p:spTgt spid="264"/>
                                        </p:tgtEl>
                                        <p:attrNameLst>
                                          <p:attrName>ppt_h</p:attrName>
                                        </p:attrNameLst>
                                      </p:cBhvr>
                                      <p:tavLst>
                                        <p:tav tm="0">
                                          <p:val>
                                            <p:fltVal val="0"/>
                                          </p:val>
                                        </p:tav>
                                        <p:tav tm="100000">
                                          <p:val>
                                            <p:strVal val="#ppt_h"/>
                                          </p:val>
                                        </p:tav>
                                      </p:tavLst>
                                    </p:anim>
                                    <p:anim calcmode="lin" valueType="num">
                                      <p:cBhvr>
                                        <p:cTn id="136" dur="1000" fill="hold"/>
                                        <p:tgtEl>
                                          <p:spTgt spid="264"/>
                                        </p:tgtEl>
                                        <p:attrNameLst>
                                          <p:attrName>ppt_x</p:attrName>
                                        </p:attrNameLst>
                                      </p:cBhvr>
                                      <p:tavLst>
                                        <p:tav tm="0" fmla="#ppt_x+(cos(-2*pi*(1-$))*-#ppt_x-sin(-2*pi*(1-$))*(1-#ppt_y))*(1-$)">
                                          <p:val>
                                            <p:fltVal val="0"/>
                                          </p:val>
                                        </p:tav>
                                        <p:tav tm="100000">
                                          <p:val>
                                            <p:fltVal val="1"/>
                                          </p:val>
                                        </p:tav>
                                      </p:tavLst>
                                    </p:anim>
                                    <p:anim calcmode="lin" valueType="num">
                                      <p:cBhvr>
                                        <p:cTn id="137" dur="1000" fill="hold"/>
                                        <p:tgtEl>
                                          <p:spTgt spid="264"/>
                                        </p:tgtEl>
                                        <p:attrNameLst>
                                          <p:attrName>ppt_y</p:attrName>
                                        </p:attrNameLst>
                                      </p:cBhvr>
                                      <p:tavLst>
                                        <p:tav tm="0" fmla="#ppt_y+(sin(-2*pi*(1-$))*-#ppt_x+cos(-2*pi*(1-$))*(1-#ppt_y))*(1-$)">
                                          <p:val>
                                            <p:fltVal val="0"/>
                                          </p:val>
                                        </p:tav>
                                        <p:tav tm="100000">
                                          <p:val>
                                            <p:fltVal val="1"/>
                                          </p:val>
                                        </p:tav>
                                      </p:tavLst>
                                    </p:anim>
                                  </p:childTnLst>
                                </p:cTn>
                              </p:par>
                            </p:childTnLst>
                          </p:cTn>
                        </p:par>
                        <p:par>
                          <p:cTn id="138" fill="hold">
                            <p:stCondLst>
                              <p:cond delay="18000"/>
                            </p:stCondLst>
                            <p:childTnLst>
                              <p:par>
                                <p:cTn id="139" presetID="15" presetClass="entr" presetSubtype="0" fill="hold" grpId="20" nodeType="afterEffect">
                                  <p:stCondLst>
                                    <p:cond delay="0"/>
                                  </p:stCondLst>
                                  <p:iterate>
                                    <p:tmAbs val="0"/>
                                  </p:iterate>
                                  <p:childTnLst>
                                    <p:set>
                                      <p:cBhvr>
                                        <p:cTn id="140" fill="hold"/>
                                        <p:tgtEl>
                                          <p:spTgt spid="268"/>
                                        </p:tgtEl>
                                        <p:attrNameLst>
                                          <p:attrName>style.visibility</p:attrName>
                                        </p:attrNameLst>
                                      </p:cBhvr>
                                      <p:to>
                                        <p:strVal val="visible"/>
                                      </p:to>
                                    </p:set>
                                    <p:anim calcmode="lin" valueType="num">
                                      <p:cBhvr>
                                        <p:cTn id="141" dur="1000" fill="hold"/>
                                        <p:tgtEl>
                                          <p:spTgt spid="268"/>
                                        </p:tgtEl>
                                        <p:attrNameLst>
                                          <p:attrName>ppt_w</p:attrName>
                                        </p:attrNameLst>
                                      </p:cBhvr>
                                      <p:tavLst>
                                        <p:tav tm="0">
                                          <p:val>
                                            <p:fltVal val="0"/>
                                          </p:val>
                                        </p:tav>
                                        <p:tav tm="100000">
                                          <p:val>
                                            <p:strVal val="#ppt_w"/>
                                          </p:val>
                                        </p:tav>
                                      </p:tavLst>
                                    </p:anim>
                                    <p:anim calcmode="lin" valueType="num">
                                      <p:cBhvr>
                                        <p:cTn id="142" dur="1000" fill="hold"/>
                                        <p:tgtEl>
                                          <p:spTgt spid="268"/>
                                        </p:tgtEl>
                                        <p:attrNameLst>
                                          <p:attrName>ppt_h</p:attrName>
                                        </p:attrNameLst>
                                      </p:cBhvr>
                                      <p:tavLst>
                                        <p:tav tm="0">
                                          <p:val>
                                            <p:fltVal val="0"/>
                                          </p:val>
                                        </p:tav>
                                        <p:tav tm="100000">
                                          <p:val>
                                            <p:strVal val="#ppt_h"/>
                                          </p:val>
                                        </p:tav>
                                      </p:tavLst>
                                    </p:anim>
                                    <p:anim calcmode="lin" valueType="num">
                                      <p:cBhvr>
                                        <p:cTn id="143" dur="1000" fill="hold"/>
                                        <p:tgtEl>
                                          <p:spTgt spid="268"/>
                                        </p:tgtEl>
                                        <p:attrNameLst>
                                          <p:attrName>ppt_x</p:attrName>
                                        </p:attrNameLst>
                                      </p:cBhvr>
                                      <p:tavLst>
                                        <p:tav tm="0" fmla="#ppt_x+(cos(-2*pi*(1-$))*-#ppt_x-sin(-2*pi*(1-$))*(1-#ppt_y))*(1-$)">
                                          <p:val>
                                            <p:fltVal val="0"/>
                                          </p:val>
                                        </p:tav>
                                        <p:tav tm="100000">
                                          <p:val>
                                            <p:fltVal val="1"/>
                                          </p:val>
                                        </p:tav>
                                      </p:tavLst>
                                    </p:anim>
                                    <p:anim calcmode="lin" valueType="num">
                                      <p:cBhvr>
                                        <p:cTn id="144" dur="1000" fill="hold"/>
                                        <p:tgtEl>
                                          <p:spTgt spid="268"/>
                                        </p:tgtEl>
                                        <p:attrNameLst>
                                          <p:attrName>ppt_y</p:attrName>
                                        </p:attrNameLst>
                                      </p:cBhvr>
                                      <p:tavLst>
                                        <p:tav tm="0" fmla="#ppt_y+(sin(-2*pi*(1-$))*-#ppt_x+cos(-2*pi*(1-$))*(1-#ppt_y))*(1-$)">
                                          <p:val>
                                            <p:fltVal val="0"/>
                                          </p:val>
                                        </p:tav>
                                        <p:tav tm="100000">
                                          <p:val>
                                            <p:fltVal val="1"/>
                                          </p:val>
                                        </p:tav>
                                      </p:tavLst>
                                    </p:anim>
                                  </p:childTnLst>
                                </p:cTn>
                              </p:par>
                            </p:childTnLst>
                          </p:cTn>
                        </p:par>
                        <p:par>
                          <p:cTn id="145" fill="hold">
                            <p:stCondLst>
                              <p:cond delay="19000"/>
                            </p:stCondLst>
                            <p:childTnLst>
                              <p:par>
                                <p:cTn id="146" presetID="15" presetClass="entr" presetSubtype="0" fill="hold" grpId="21" nodeType="afterEffect">
                                  <p:stCondLst>
                                    <p:cond delay="0"/>
                                  </p:stCondLst>
                                  <p:iterate>
                                    <p:tmAbs val="0"/>
                                  </p:iterate>
                                  <p:childTnLst>
                                    <p:set>
                                      <p:cBhvr>
                                        <p:cTn id="147" fill="hold"/>
                                        <p:tgtEl>
                                          <p:spTgt spid="255"/>
                                        </p:tgtEl>
                                        <p:attrNameLst>
                                          <p:attrName>style.visibility</p:attrName>
                                        </p:attrNameLst>
                                      </p:cBhvr>
                                      <p:to>
                                        <p:strVal val="visible"/>
                                      </p:to>
                                    </p:set>
                                    <p:anim calcmode="lin" valueType="num">
                                      <p:cBhvr>
                                        <p:cTn id="148" dur="1000" fill="hold"/>
                                        <p:tgtEl>
                                          <p:spTgt spid="255"/>
                                        </p:tgtEl>
                                        <p:attrNameLst>
                                          <p:attrName>ppt_w</p:attrName>
                                        </p:attrNameLst>
                                      </p:cBhvr>
                                      <p:tavLst>
                                        <p:tav tm="0">
                                          <p:val>
                                            <p:fltVal val="0"/>
                                          </p:val>
                                        </p:tav>
                                        <p:tav tm="100000">
                                          <p:val>
                                            <p:strVal val="#ppt_w"/>
                                          </p:val>
                                        </p:tav>
                                      </p:tavLst>
                                    </p:anim>
                                    <p:anim calcmode="lin" valueType="num">
                                      <p:cBhvr>
                                        <p:cTn id="149" dur="1000" fill="hold"/>
                                        <p:tgtEl>
                                          <p:spTgt spid="255"/>
                                        </p:tgtEl>
                                        <p:attrNameLst>
                                          <p:attrName>ppt_h</p:attrName>
                                        </p:attrNameLst>
                                      </p:cBhvr>
                                      <p:tavLst>
                                        <p:tav tm="0">
                                          <p:val>
                                            <p:fltVal val="0"/>
                                          </p:val>
                                        </p:tav>
                                        <p:tav tm="100000">
                                          <p:val>
                                            <p:strVal val="#ppt_h"/>
                                          </p:val>
                                        </p:tav>
                                      </p:tavLst>
                                    </p:anim>
                                    <p:anim calcmode="lin" valueType="num">
                                      <p:cBhvr>
                                        <p:cTn id="150" dur="1000" fill="hold"/>
                                        <p:tgtEl>
                                          <p:spTgt spid="255"/>
                                        </p:tgtEl>
                                        <p:attrNameLst>
                                          <p:attrName>ppt_x</p:attrName>
                                        </p:attrNameLst>
                                      </p:cBhvr>
                                      <p:tavLst>
                                        <p:tav tm="0" fmla="#ppt_x+(cos(-2*pi*(1-$))*-#ppt_x-sin(-2*pi*(1-$))*(1-#ppt_y))*(1-$)">
                                          <p:val>
                                            <p:fltVal val="0"/>
                                          </p:val>
                                        </p:tav>
                                        <p:tav tm="100000">
                                          <p:val>
                                            <p:fltVal val="1"/>
                                          </p:val>
                                        </p:tav>
                                      </p:tavLst>
                                    </p:anim>
                                    <p:anim calcmode="lin" valueType="num">
                                      <p:cBhvr>
                                        <p:cTn id="151" dur="1000" fill="hold"/>
                                        <p:tgtEl>
                                          <p:spTgt spid="255"/>
                                        </p:tgtEl>
                                        <p:attrNameLst>
                                          <p:attrName>ppt_y</p:attrName>
                                        </p:attrNameLst>
                                      </p:cBhvr>
                                      <p:tavLst>
                                        <p:tav tm="0" fmla="#ppt_y+(sin(-2*pi*(1-$))*-#ppt_x+cos(-2*pi*(1-$))*(1-#ppt_y))*(1-$)">
                                          <p:val>
                                            <p:fltVal val="0"/>
                                          </p:val>
                                        </p:tav>
                                        <p:tav tm="100000">
                                          <p:val>
                                            <p:fltVal val="1"/>
                                          </p:val>
                                        </p:tav>
                                      </p:tavLst>
                                    </p:anim>
                                  </p:childTnLst>
                                </p:cTn>
                              </p:par>
                            </p:childTnLst>
                          </p:cTn>
                        </p:par>
                        <p:par>
                          <p:cTn id="152" fill="hold">
                            <p:stCondLst>
                              <p:cond delay="20000"/>
                            </p:stCondLst>
                            <p:childTnLst>
                              <p:par>
                                <p:cTn id="153" presetID="15" presetClass="entr" presetSubtype="0" fill="hold" grpId="22" nodeType="afterEffect">
                                  <p:stCondLst>
                                    <p:cond delay="0"/>
                                  </p:stCondLst>
                                  <p:iterate>
                                    <p:tmAbs val="0"/>
                                  </p:iterate>
                                  <p:childTnLst>
                                    <p:set>
                                      <p:cBhvr>
                                        <p:cTn id="154" fill="hold"/>
                                        <p:tgtEl>
                                          <p:spTgt spid="256"/>
                                        </p:tgtEl>
                                        <p:attrNameLst>
                                          <p:attrName>style.visibility</p:attrName>
                                        </p:attrNameLst>
                                      </p:cBhvr>
                                      <p:to>
                                        <p:strVal val="visible"/>
                                      </p:to>
                                    </p:set>
                                    <p:anim calcmode="lin" valueType="num">
                                      <p:cBhvr>
                                        <p:cTn id="155" dur="1000" fill="hold"/>
                                        <p:tgtEl>
                                          <p:spTgt spid="256"/>
                                        </p:tgtEl>
                                        <p:attrNameLst>
                                          <p:attrName>ppt_w</p:attrName>
                                        </p:attrNameLst>
                                      </p:cBhvr>
                                      <p:tavLst>
                                        <p:tav tm="0">
                                          <p:val>
                                            <p:fltVal val="0"/>
                                          </p:val>
                                        </p:tav>
                                        <p:tav tm="100000">
                                          <p:val>
                                            <p:strVal val="#ppt_w"/>
                                          </p:val>
                                        </p:tav>
                                      </p:tavLst>
                                    </p:anim>
                                    <p:anim calcmode="lin" valueType="num">
                                      <p:cBhvr>
                                        <p:cTn id="156" dur="1000" fill="hold"/>
                                        <p:tgtEl>
                                          <p:spTgt spid="256"/>
                                        </p:tgtEl>
                                        <p:attrNameLst>
                                          <p:attrName>ppt_h</p:attrName>
                                        </p:attrNameLst>
                                      </p:cBhvr>
                                      <p:tavLst>
                                        <p:tav tm="0">
                                          <p:val>
                                            <p:fltVal val="0"/>
                                          </p:val>
                                        </p:tav>
                                        <p:tav tm="100000">
                                          <p:val>
                                            <p:strVal val="#ppt_h"/>
                                          </p:val>
                                        </p:tav>
                                      </p:tavLst>
                                    </p:anim>
                                    <p:anim calcmode="lin" valueType="num">
                                      <p:cBhvr>
                                        <p:cTn id="157" dur="1000" fill="hold"/>
                                        <p:tgtEl>
                                          <p:spTgt spid="256"/>
                                        </p:tgtEl>
                                        <p:attrNameLst>
                                          <p:attrName>ppt_x</p:attrName>
                                        </p:attrNameLst>
                                      </p:cBhvr>
                                      <p:tavLst>
                                        <p:tav tm="0" fmla="#ppt_x+(cos(-2*pi*(1-$))*-#ppt_x-sin(-2*pi*(1-$))*(1-#ppt_y))*(1-$)">
                                          <p:val>
                                            <p:fltVal val="0"/>
                                          </p:val>
                                        </p:tav>
                                        <p:tav tm="100000">
                                          <p:val>
                                            <p:fltVal val="1"/>
                                          </p:val>
                                        </p:tav>
                                      </p:tavLst>
                                    </p:anim>
                                    <p:anim calcmode="lin" valueType="num">
                                      <p:cBhvr>
                                        <p:cTn id="158" dur="1000" fill="hold"/>
                                        <p:tgtEl>
                                          <p:spTgt spid="25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59" fill="hold">
                      <p:stCondLst>
                        <p:cond delay="indefinite"/>
                      </p:stCondLst>
                      <p:childTnLst>
                        <p:par>
                          <p:cTn id="160" fill="hold">
                            <p:stCondLst>
                              <p:cond delay="0"/>
                            </p:stCondLst>
                            <p:childTnLst>
                              <p:par>
                                <p:cTn id="161" presetID="9" presetClass="entr" fill="hold" grpId="23" nodeType="clickEffect">
                                  <p:stCondLst>
                                    <p:cond delay="0"/>
                                  </p:stCondLst>
                                  <p:iterate>
                                    <p:tmAbs val="0"/>
                                  </p:iterate>
                                  <p:childTnLst>
                                    <p:set>
                                      <p:cBhvr>
                                        <p:cTn id="162" fill="hold"/>
                                        <p:tgtEl>
                                          <p:spTgt spid="275"/>
                                        </p:tgtEl>
                                        <p:attrNameLst>
                                          <p:attrName>style.visibility</p:attrName>
                                        </p:attrNameLst>
                                      </p:cBhvr>
                                      <p:to>
                                        <p:strVal val="visible"/>
                                      </p:to>
                                    </p:set>
                                    <p:animEffect transition="in" filter="dissolve">
                                      <p:cBhvr>
                                        <p:cTn id="163" dur="5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 grpId="18" animBg="1" advAuto="0"/>
      <p:bldP spid="250" grpId="10" animBg="1" advAuto="0"/>
      <p:bldP spid="251" grpId="12" animBg="1" advAuto="0"/>
      <p:bldP spid="252" grpId="4" animBg="1" advAuto="0"/>
      <p:bldP spid="253" grpId="1" animBg="1" advAuto="0"/>
      <p:bldP spid="254" grpId="5" animBg="1" advAuto="0"/>
      <p:bldP spid="255" grpId="21" animBg="1" advAuto="0"/>
      <p:bldP spid="256" grpId="22" animBg="1" advAuto="0"/>
      <p:bldP spid="257" grpId="3" animBg="1" advAuto="0"/>
      <p:bldP spid="258" grpId="14" animBg="1" advAuto="0"/>
      <p:bldP spid="259" grpId="9" animBg="1" advAuto="0"/>
      <p:bldP spid="260" grpId="11" animBg="1" advAuto="0"/>
      <p:bldP spid="261" grpId="16" animBg="1" advAuto="0"/>
      <p:bldP spid="262" grpId="17" animBg="1" advAuto="0"/>
      <p:bldP spid="263" grpId="6" animBg="1" advAuto="0"/>
      <p:bldP spid="264" grpId="19" animBg="1" advAuto="0"/>
      <p:bldP spid="265" grpId="15" animBg="1" advAuto="0"/>
      <p:bldP spid="266" grpId="13" animBg="1" advAuto="0"/>
      <p:bldP spid="267" grpId="2" animBg="1" advAuto="0"/>
      <p:bldP spid="268" grpId="20" animBg="1" advAuto="0"/>
      <p:bldP spid="269" grpId="7" animBg="1" advAuto="0"/>
      <p:bldP spid="270" grpId="8" animBg="1" advAuto="0"/>
      <p:bldP spid="275" grpId="23" animBg="1" advAuto="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2" name="Setting up your classroom"/>
          <p:cNvSpPr txBox="1">
            <a:spLocks noGrp="1"/>
          </p:cNvSpPr>
          <p:nvPr>
            <p:ph type="title"/>
          </p:nvPr>
        </p:nvSpPr>
        <p:spPr>
          <a:prstGeom prst="rect">
            <a:avLst/>
          </a:prstGeom>
        </p:spPr>
        <p:txBody>
          <a:bodyPr/>
          <a:lstStyle/>
          <a:p>
            <a:r>
              <a:t>Setting up your classroom</a:t>
            </a:r>
          </a:p>
        </p:txBody>
      </p:sp>
      <p:sp>
        <p:nvSpPr>
          <p:cNvPr id="443" name="Physical Materials (workbooks, pens, etc)…"/>
          <p:cNvSpPr txBox="1">
            <a:spLocks noGrp="1"/>
          </p:cNvSpPr>
          <p:nvPr>
            <p:ph type="body" idx="1"/>
          </p:nvPr>
        </p:nvSpPr>
        <p:spPr>
          <a:xfrm>
            <a:off x="304800" y="1798638"/>
            <a:ext cx="8686800" cy="4525963"/>
          </a:xfrm>
          <a:prstGeom prst="rect">
            <a:avLst/>
          </a:prstGeom>
        </p:spPr>
        <p:txBody>
          <a:bodyPr>
            <a:normAutofit/>
          </a:bodyPr>
          <a:lstStyle/>
          <a:p>
            <a:pPr marL="339470" indent="-339470" defTabSz="905255">
              <a:buChar char="✓"/>
              <a:defRPr sz="2772"/>
            </a:pPr>
            <a:r>
              <a:t>Physical Materials (workbooks, pens, etc)</a:t>
            </a:r>
          </a:p>
          <a:p>
            <a:pPr marL="339470" indent="-339470" defTabSz="905255">
              <a:buChar char="✓"/>
              <a:defRPr sz="2772"/>
            </a:pPr>
            <a:endParaRPr/>
          </a:p>
          <a:p>
            <a:pPr marL="339470" indent="-339470" defTabSz="905255">
              <a:buChar char="✓"/>
              <a:defRPr sz="2772"/>
            </a:pPr>
            <a:r>
              <a:t>One computer for each pair of students</a:t>
            </a:r>
          </a:p>
          <a:p>
            <a:pPr marL="339470" indent="-339470" defTabSz="905255">
              <a:buChar char="✓"/>
              <a:defRPr sz="2772"/>
            </a:pPr>
            <a:endParaRPr/>
          </a:p>
          <a:p>
            <a:pPr marL="339470" indent="-339470" defTabSz="905255">
              <a:buChar char="✓"/>
              <a:defRPr sz="2772"/>
            </a:pPr>
            <a:r>
              <a:t>Gmail Account (per-class? per-pair?)</a:t>
            </a:r>
          </a:p>
          <a:p>
            <a:pPr marL="339470" indent="-339470" defTabSz="905255">
              <a:buChar char="✓"/>
              <a:defRPr sz="2772"/>
            </a:pPr>
            <a:endParaRPr/>
          </a:p>
          <a:p>
            <a:pPr marL="339470" indent="-339470" defTabSz="905255">
              <a:buChar char="✓"/>
              <a:defRPr sz="2772"/>
            </a:pPr>
            <a:r>
              <a:t>Log into </a:t>
            </a:r>
            <a:r>
              <a:rPr u="sng">
                <a:solidFill>
                  <a:srgbClr val="AD1F1F"/>
                </a:solidFill>
                <a:uFill>
                  <a:solidFill>
                    <a:srgbClr val="AD1F1F"/>
                  </a:solidFill>
                </a:uFill>
                <a:hlinkClick r:id="rId3"/>
              </a:rPr>
              <a:t>code.pyret.org</a:t>
            </a:r>
            <a:r>
              <a:t> (IE9+, FF, Chrome)</a:t>
            </a:r>
          </a:p>
          <a:p>
            <a:pPr marL="339470" indent="-339470" defTabSz="905255">
              <a:buChar char="✓"/>
              <a:defRPr sz="2772"/>
            </a:pPr>
            <a:endParaRPr/>
          </a:p>
          <a:p>
            <a:pPr marL="339470" indent="-339470" defTabSz="905255">
              <a:buChar char="✓"/>
              <a:defRPr sz="2772"/>
            </a:pPr>
            <a:r>
              <a:t>Go to </a:t>
            </a:r>
            <a:r>
              <a:rPr u="sng">
                <a:solidFill>
                  <a:srgbClr val="AD1F1F"/>
                </a:solidFill>
                <a:uFill>
                  <a:solidFill>
                    <a:srgbClr val="AD1F1F"/>
                  </a:solidFill>
                </a:uFill>
                <a:hlinkClick r:id="rId4"/>
              </a:rPr>
              <a:t>www.BootstrapWorld.org/materials</a:t>
            </a:r>
          </a:p>
        </p:txBody>
      </p:sp>
      <p:sp>
        <p:nvSpPr>
          <p:cNvPr id="444"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20</a:t>
            </a:fld>
            <a:endParaRPr sz="1200">
              <a:solidFill>
                <a:srgbClr val="D38E27"/>
              </a:solidFill>
              <a:latin typeface="Arial"/>
              <a:ea typeface="Arial"/>
              <a:cs typeface="Arial"/>
              <a:sym typeface="Arial"/>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443">
                                            <p:bg/>
                                          </p:spTgt>
                                        </p:tgtEl>
                                        <p:attrNameLst>
                                          <p:attrName>style.visibility</p:attrName>
                                        </p:attrNameLst>
                                      </p:cBhvr>
                                      <p:to>
                                        <p:strVal val="visible"/>
                                      </p:to>
                                    </p:set>
                                    <p:animEffect transition="in" filter="dissolve">
                                      <p:cBhvr>
                                        <p:cTn id="7" dur="500"/>
                                        <p:tgtEl>
                                          <p:spTgt spid="443">
                                            <p:bg/>
                                          </p:spTgt>
                                        </p:tgtEl>
                                      </p:cBhvr>
                                    </p:animEffect>
                                  </p:childTnLst>
                                </p:cTn>
                              </p:par>
                              <p:par>
                                <p:cTn id="8" presetID="9" presetClass="entr" presetSubtype="0" fill="hold" grpId="1" nodeType="withEffect">
                                  <p:stCondLst>
                                    <p:cond delay="0"/>
                                  </p:stCondLst>
                                  <p:iterate>
                                    <p:tmAbs val="0"/>
                                  </p:iterate>
                                  <p:childTnLst>
                                    <p:set>
                                      <p:cBhvr>
                                        <p:cTn id="9" fill="hold"/>
                                        <p:tgtEl>
                                          <p:spTgt spid="443">
                                            <p:txEl>
                                              <p:pRg st="0" end="0"/>
                                            </p:txEl>
                                          </p:spTgt>
                                        </p:tgtEl>
                                        <p:attrNameLst>
                                          <p:attrName>style.visibility</p:attrName>
                                        </p:attrNameLst>
                                      </p:cBhvr>
                                      <p:to>
                                        <p:strVal val="visible"/>
                                      </p:to>
                                    </p:set>
                                    <p:animEffect transition="in" filter="dissolve">
                                      <p:cBhvr>
                                        <p:cTn id="10" dur="500"/>
                                        <p:tgtEl>
                                          <p:spTgt spid="443">
                                            <p:txEl>
                                              <p:pRg st="0" end="0"/>
                                            </p:txEl>
                                          </p:spTgt>
                                        </p:tgtEl>
                                      </p:cBhvr>
                                    </p:animEffect>
                                  </p:childTnLst>
                                </p:cTn>
                              </p:par>
                            </p:childTnLst>
                          </p:cTn>
                        </p:par>
                        <p:par>
                          <p:cTn id="11" fill="hold">
                            <p:stCondLst>
                              <p:cond delay="500"/>
                            </p:stCondLst>
                            <p:childTnLst>
                              <p:par>
                                <p:cTn id="12" presetID="9" presetClass="entr" fill="hold" grpId="1" nodeType="afterEffect">
                                  <p:stCondLst>
                                    <p:cond delay="0"/>
                                  </p:stCondLst>
                                  <p:iterate>
                                    <p:tmAbs val="0"/>
                                  </p:iterate>
                                  <p:childTnLst>
                                    <p:set>
                                      <p:cBhvr>
                                        <p:cTn id="13" fill="hold"/>
                                        <p:tgtEl>
                                          <p:spTgt spid="443">
                                            <p:txEl>
                                              <p:pRg st="1" end="1"/>
                                            </p:txEl>
                                          </p:spTgt>
                                        </p:tgtEl>
                                        <p:attrNameLst>
                                          <p:attrName>style.visibility</p:attrName>
                                        </p:attrNameLst>
                                      </p:cBhvr>
                                      <p:to>
                                        <p:strVal val="visible"/>
                                      </p:to>
                                    </p:set>
                                    <p:animEffect transition="in" filter="dissolve">
                                      <p:cBhvr>
                                        <p:cTn id="14" dur="500"/>
                                        <p:tgtEl>
                                          <p:spTgt spid="44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fill="hold" grpId="1" nodeType="clickEffect">
                                  <p:stCondLst>
                                    <p:cond delay="0"/>
                                  </p:stCondLst>
                                  <p:iterate>
                                    <p:tmAbs val="0"/>
                                  </p:iterate>
                                  <p:childTnLst>
                                    <p:set>
                                      <p:cBhvr>
                                        <p:cTn id="18" fill="hold"/>
                                        <p:tgtEl>
                                          <p:spTgt spid="443">
                                            <p:txEl>
                                              <p:pRg st="2" end="2"/>
                                            </p:txEl>
                                          </p:spTgt>
                                        </p:tgtEl>
                                        <p:attrNameLst>
                                          <p:attrName>style.visibility</p:attrName>
                                        </p:attrNameLst>
                                      </p:cBhvr>
                                      <p:to>
                                        <p:strVal val="visible"/>
                                      </p:to>
                                    </p:set>
                                    <p:animEffect transition="in" filter="dissolve">
                                      <p:cBhvr>
                                        <p:cTn id="19" dur="500"/>
                                        <p:tgtEl>
                                          <p:spTgt spid="443">
                                            <p:txEl>
                                              <p:pRg st="2" end="2"/>
                                            </p:txEl>
                                          </p:spTgt>
                                        </p:tgtEl>
                                      </p:cBhvr>
                                    </p:animEffect>
                                  </p:childTnLst>
                                </p:cTn>
                              </p:par>
                            </p:childTnLst>
                          </p:cTn>
                        </p:par>
                        <p:par>
                          <p:cTn id="20" fill="hold">
                            <p:stCondLst>
                              <p:cond delay="500"/>
                            </p:stCondLst>
                            <p:childTnLst>
                              <p:par>
                                <p:cTn id="21" presetID="9" presetClass="entr" fill="hold" grpId="1" nodeType="afterEffect">
                                  <p:stCondLst>
                                    <p:cond delay="0"/>
                                  </p:stCondLst>
                                  <p:iterate>
                                    <p:tmAbs val="0"/>
                                  </p:iterate>
                                  <p:childTnLst>
                                    <p:set>
                                      <p:cBhvr>
                                        <p:cTn id="22" fill="hold"/>
                                        <p:tgtEl>
                                          <p:spTgt spid="443">
                                            <p:txEl>
                                              <p:pRg st="3" end="3"/>
                                            </p:txEl>
                                          </p:spTgt>
                                        </p:tgtEl>
                                        <p:attrNameLst>
                                          <p:attrName>style.visibility</p:attrName>
                                        </p:attrNameLst>
                                      </p:cBhvr>
                                      <p:to>
                                        <p:strVal val="visible"/>
                                      </p:to>
                                    </p:set>
                                    <p:animEffect transition="in" filter="dissolve">
                                      <p:cBhvr>
                                        <p:cTn id="23" dur="500"/>
                                        <p:tgtEl>
                                          <p:spTgt spid="44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fill="hold" grpId="1" nodeType="clickEffect">
                                  <p:stCondLst>
                                    <p:cond delay="0"/>
                                  </p:stCondLst>
                                  <p:iterate>
                                    <p:tmAbs val="0"/>
                                  </p:iterate>
                                  <p:childTnLst>
                                    <p:set>
                                      <p:cBhvr>
                                        <p:cTn id="27" fill="hold"/>
                                        <p:tgtEl>
                                          <p:spTgt spid="443">
                                            <p:txEl>
                                              <p:pRg st="4" end="4"/>
                                            </p:txEl>
                                          </p:spTgt>
                                        </p:tgtEl>
                                        <p:attrNameLst>
                                          <p:attrName>style.visibility</p:attrName>
                                        </p:attrNameLst>
                                      </p:cBhvr>
                                      <p:to>
                                        <p:strVal val="visible"/>
                                      </p:to>
                                    </p:set>
                                    <p:animEffect transition="in" filter="dissolve">
                                      <p:cBhvr>
                                        <p:cTn id="28" dur="500"/>
                                        <p:tgtEl>
                                          <p:spTgt spid="443">
                                            <p:txEl>
                                              <p:pRg st="4" end="4"/>
                                            </p:txEl>
                                          </p:spTgt>
                                        </p:tgtEl>
                                      </p:cBhvr>
                                    </p:animEffect>
                                  </p:childTnLst>
                                </p:cTn>
                              </p:par>
                            </p:childTnLst>
                          </p:cTn>
                        </p:par>
                        <p:par>
                          <p:cTn id="29" fill="hold">
                            <p:stCondLst>
                              <p:cond delay="500"/>
                            </p:stCondLst>
                            <p:childTnLst>
                              <p:par>
                                <p:cTn id="30" presetID="9" presetClass="entr" fill="hold" grpId="1" nodeType="afterEffect">
                                  <p:stCondLst>
                                    <p:cond delay="0"/>
                                  </p:stCondLst>
                                  <p:iterate>
                                    <p:tmAbs val="0"/>
                                  </p:iterate>
                                  <p:childTnLst>
                                    <p:set>
                                      <p:cBhvr>
                                        <p:cTn id="31" fill="hold"/>
                                        <p:tgtEl>
                                          <p:spTgt spid="443">
                                            <p:txEl>
                                              <p:pRg st="5" end="5"/>
                                            </p:txEl>
                                          </p:spTgt>
                                        </p:tgtEl>
                                        <p:attrNameLst>
                                          <p:attrName>style.visibility</p:attrName>
                                        </p:attrNameLst>
                                      </p:cBhvr>
                                      <p:to>
                                        <p:strVal val="visible"/>
                                      </p:to>
                                    </p:set>
                                    <p:animEffect transition="in" filter="dissolve">
                                      <p:cBhvr>
                                        <p:cTn id="32" dur="500"/>
                                        <p:tgtEl>
                                          <p:spTgt spid="44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fill="hold" grpId="1" nodeType="clickEffect">
                                  <p:stCondLst>
                                    <p:cond delay="0"/>
                                  </p:stCondLst>
                                  <p:iterate>
                                    <p:tmAbs val="0"/>
                                  </p:iterate>
                                  <p:childTnLst>
                                    <p:set>
                                      <p:cBhvr>
                                        <p:cTn id="36" fill="hold"/>
                                        <p:tgtEl>
                                          <p:spTgt spid="443">
                                            <p:txEl>
                                              <p:pRg st="6" end="6"/>
                                            </p:txEl>
                                          </p:spTgt>
                                        </p:tgtEl>
                                        <p:attrNameLst>
                                          <p:attrName>style.visibility</p:attrName>
                                        </p:attrNameLst>
                                      </p:cBhvr>
                                      <p:to>
                                        <p:strVal val="visible"/>
                                      </p:to>
                                    </p:set>
                                    <p:animEffect transition="in" filter="dissolve">
                                      <p:cBhvr>
                                        <p:cTn id="37" dur="500"/>
                                        <p:tgtEl>
                                          <p:spTgt spid="443">
                                            <p:txEl>
                                              <p:pRg st="6" end="6"/>
                                            </p:txEl>
                                          </p:spTgt>
                                        </p:tgtEl>
                                      </p:cBhvr>
                                    </p:animEffect>
                                  </p:childTnLst>
                                </p:cTn>
                              </p:par>
                            </p:childTnLst>
                          </p:cTn>
                        </p:par>
                        <p:par>
                          <p:cTn id="38" fill="hold">
                            <p:stCondLst>
                              <p:cond delay="500"/>
                            </p:stCondLst>
                            <p:childTnLst>
                              <p:par>
                                <p:cTn id="39" presetID="9" presetClass="entr" fill="hold" grpId="1" nodeType="afterEffect">
                                  <p:stCondLst>
                                    <p:cond delay="0"/>
                                  </p:stCondLst>
                                  <p:iterate>
                                    <p:tmAbs val="0"/>
                                  </p:iterate>
                                  <p:childTnLst>
                                    <p:set>
                                      <p:cBhvr>
                                        <p:cTn id="40" fill="hold"/>
                                        <p:tgtEl>
                                          <p:spTgt spid="443">
                                            <p:txEl>
                                              <p:pRg st="7" end="7"/>
                                            </p:txEl>
                                          </p:spTgt>
                                        </p:tgtEl>
                                        <p:attrNameLst>
                                          <p:attrName>style.visibility</p:attrName>
                                        </p:attrNameLst>
                                      </p:cBhvr>
                                      <p:to>
                                        <p:strVal val="visible"/>
                                      </p:to>
                                    </p:set>
                                    <p:animEffect transition="in" filter="dissolve">
                                      <p:cBhvr>
                                        <p:cTn id="41" dur="500"/>
                                        <p:tgtEl>
                                          <p:spTgt spid="443">
                                            <p:txEl>
                                              <p:pRg st="7" end="7"/>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fill="hold" grpId="1" nodeType="clickEffect">
                                  <p:stCondLst>
                                    <p:cond delay="0"/>
                                  </p:stCondLst>
                                  <p:iterate>
                                    <p:tmAbs val="0"/>
                                  </p:iterate>
                                  <p:childTnLst>
                                    <p:set>
                                      <p:cBhvr>
                                        <p:cTn id="45" fill="hold"/>
                                        <p:tgtEl>
                                          <p:spTgt spid="443">
                                            <p:txEl>
                                              <p:pRg st="8" end="8"/>
                                            </p:txEl>
                                          </p:spTgt>
                                        </p:tgtEl>
                                        <p:attrNameLst>
                                          <p:attrName>style.visibility</p:attrName>
                                        </p:attrNameLst>
                                      </p:cBhvr>
                                      <p:to>
                                        <p:strVal val="visible"/>
                                      </p:to>
                                    </p:set>
                                    <p:animEffect transition="in" filter="dissolve">
                                      <p:cBhvr>
                                        <p:cTn id="46" dur="500"/>
                                        <p:tgtEl>
                                          <p:spTgt spid="44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 grpId="1" build="p"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Unit 1"/>
          <p:cNvSpPr txBox="1">
            <a:spLocks noGrp="1"/>
          </p:cNvSpPr>
          <p:nvPr>
            <p:ph type="title"/>
          </p:nvPr>
        </p:nvSpPr>
        <p:spPr>
          <a:xfrm>
            <a:off x="228600" y="5486400"/>
            <a:ext cx="8686800" cy="1184826"/>
          </a:xfrm>
          <a:prstGeom prst="rect">
            <a:avLst/>
          </a:prstGeom>
        </p:spPr>
        <p:txBody>
          <a:bodyPr>
            <a:normAutofit/>
          </a:bodyPr>
          <a:lstStyle/>
          <a:p>
            <a:r>
              <a:t>Unit 1</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NinjaCat"/>
          <p:cNvSpPr txBox="1">
            <a:spLocks noGrp="1"/>
          </p:cNvSpPr>
          <p:nvPr>
            <p:ph type="title"/>
          </p:nvPr>
        </p:nvSpPr>
        <p:spPr>
          <a:prstGeom prst="rect">
            <a:avLst/>
          </a:prstGeom>
        </p:spPr>
        <p:txBody>
          <a:bodyPr/>
          <a:lstStyle/>
          <a:p>
            <a:r>
              <a:t>NinjaCat</a:t>
            </a:r>
          </a:p>
        </p:txBody>
      </p:sp>
      <p:sp>
        <p:nvSpPr>
          <p:cNvPr id="453" name="Body"/>
          <p:cNvSpPr txBox="1">
            <a:spLocks noGrp="1"/>
          </p:cNvSpPr>
          <p:nvPr>
            <p:ph type="body" idx="1"/>
          </p:nvPr>
        </p:nvSpPr>
        <p:spPr>
          <a:xfrm>
            <a:off x="1161995" y="1987173"/>
            <a:ext cx="7690120" cy="3763634"/>
          </a:xfrm>
          <a:prstGeom prst="rect">
            <a:avLst/>
          </a:prstGeom>
        </p:spPr>
        <p:txBody>
          <a:bodyPr>
            <a:normAutofit/>
          </a:bodyPr>
          <a:lstStyle/>
          <a:p>
            <a:endParaRPr/>
          </a:p>
        </p:txBody>
      </p:sp>
      <p:sp>
        <p:nvSpPr>
          <p:cNvPr id="454" name="Slide Number"/>
          <p:cNvSpPr txBox="1">
            <a:spLocks noGrp="1"/>
          </p:cNvSpPr>
          <p:nvPr>
            <p:ph type="sldNum" sz="quarter" idx="2"/>
          </p:nvPr>
        </p:nvSpPr>
        <p:spPr>
          <a:xfrm>
            <a:off x="8305800" y="6473825"/>
            <a:ext cx="758825" cy="264255"/>
          </a:xfrm>
          <a:prstGeom prst="rect">
            <a:avLst/>
          </a:prstGeom>
          <a:extLst>
            <a:ext uri="{C572A759-6A51-4108-AA02-DFA0A04FC94B}">
              <ma14:wrappingTextBoxFlag xmlns="" xmlns:ma14="http://schemas.microsoft.com/office/mac/drawingml/2011/main"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22</a:t>
            </a:fld>
            <a:endParaRPr sz="1200">
              <a:solidFill>
                <a:srgbClr val="D38E27"/>
              </a:solidFill>
              <a:latin typeface="Arial"/>
              <a:ea typeface="Arial"/>
              <a:cs typeface="Arial"/>
              <a:sym typeface="Arial"/>
            </a:endParaRPr>
          </a:p>
        </p:txBody>
      </p:sp>
      <p:pic>
        <p:nvPicPr>
          <p:cNvPr id="455" name="image40.png" descr="image40.png"/>
          <p:cNvPicPr>
            <a:picLocks noChangeAspect="1"/>
          </p:cNvPicPr>
          <p:nvPr/>
        </p:nvPicPr>
        <p:blipFill>
          <a:blip r:embed="rId3">
            <a:extLst/>
          </a:blip>
          <a:stretch>
            <a:fillRect/>
          </a:stretch>
        </p:blipFill>
        <p:spPr>
          <a:xfrm>
            <a:off x="1219200" y="1666274"/>
            <a:ext cx="7239001" cy="4774001"/>
          </a:xfrm>
          <a:prstGeom prst="rect">
            <a:avLst/>
          </a:prstGeom>
          <a:ln w="12700">
            <a:miter lim="400000"/>
          </a:ln>
          <a:effectLst>
            <a:outerShdw blurRad="292100" dist="139700" dir="2700000" rotWithShape="0">
              <a:srgbClr val="333333">
                <a:alpha val="64998"/>
              </a:srgbClr>
            </a:outerShdw>
          </a:effectLst>
        </p:spPr>
      </p:pic>
      <p:sp>
        <p:nvSpPr>
          <p:cNvPr id="456" name="Dog  x-coordinate"/>
          <p:cNvSpPr txBox="1"/>
          <p:nvPr/>
        </p:nvSpPr>
        <p:spPr>
          <a:xfrm>
            <a:off x="1291672" y="2149894"/>
            <a:ext cx="7150463" cy="87376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nSpc>
                <a:spcPct val="120000"/>
              </a:lnSpc>
              <a:tabLst>
                <a:tab pos="2679700" algn="l"/>
                <a:tab pos="5016500" algn="l"/>
              </a:tabLst>
              <a:defRPr sz="2000">
                <a:latin typeface="Comic Sans MS"/>
                <a:ea typeface="Comic Sans MS"/>
                <a:cs typeface="Comic Sans MS"/>
                <a:sym typeface="Comic Sans MS"/>
              </a:defRPr>
            </a:lvl1pPr>
          </a:lstStyle>
          <a:p>
            <a:pPr>
              <a:defRPr sz="2800">
                <a:latin typeface="+mj-lt"/>
                <a:ea typeface="+mj-ea"/>
                <a:cs typeface="+mj-cs"/>
                <a:sym typeface="Helvetica"/>
              </a:defRPr>
            </a:pPr>
            <a:r>
              <a:rPr sz="2000">
                <a:latin typeface="Comic Sans MS"/>
                <a:ea typeface="Comic Sans MS"/>
                <a:cs typeface="Comic Sans MS"/>
                <a:sym typeface="Comic Sans MS"/>
              </a:rPr>
              <a:t>Dog		x-coordinate</a:t>
            </a:r>
          </a:p>
        </p:txBody>
      </p:sp>
      <p:sp>
        <p:nvSpPr>
          <p:cNvPr id="457" name="position"/>
          <p:cNvSpPr txBox="1"/>
          <p:nvPr/>
        </p:nvSpPr>
        <p:spPr>
          <a:xfrm>
            <a:off x="4033408" y="2177796"/>
            <a:ext cx="1686430" cy="5105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a:latin typeface="Comic Sans MS"/>
                <a:ea typeface="Comic Sans MS"/>
                <a:cs typeface="Comic Sans MS"/>
                <a:sym typeface="Comic Sans MS"/>
              </a:defRPr>
            </a:lvl1pPr>
          </a:lstStyle>
          <a:p>
            <a:pPr>
              <a:defRPr sz="2800">
                <a:latin typeface="+mj-lt"/>
                <a:ea typeface="+mj-ea"/>
                <a:cs typeface="+mj-cs"/>
                <a:sym typeface="Helvetica"/>
              </a:defRPr>
            </a:pPr>
            <a:r>
              <a:rPr sz="2400">
                <a:latin typeface="Comic Sans MS"/>
                <a:ea typeface="Comic Sans MS"/>
                <a:cs typeface="Comic Sans MS"/>
                <a:sym typeface="Comic Sans MS"/>
              </a:rPr>
              <a:t>position</a:t>
            </a:r>
          </a:p>
        </p:txBody>
      </p:sp>
      <p:sp>
        <p:nvSpPr>
          <p:cNvPr id="458" name="moves to the left"/>
          <p:cNvSpPr txBox="1"/>
          <p:nvPr/>
        </p:nvSpPr>
        <p:spPr>
          <a:xfrm>
            <a:off x="3774051" y="2177796"/>
            <a:ext cx="2765746" cy="4470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000">
                <a:latin typeface="Comic Sans MS"/>
                <a:ea typeface="Comic Sans MS"/>
                <a:cs typeface="Comic Sans MS"/>
                <a:sym typeface="Comic Sans MS"/>
              </a:defRPr>
            </a:lvl1pPr>
          </a:lstStyle>
          <a:p>
            <a:pPr>
              <a:defRPr sz="2800">
                <a:latin typeface="+mj-lt"/>
                <a:ea typeface="+mj-ea"/>
                <a:cs typeface="+mj-cs"/>
                <a:sym typeface="Helvetica"/>
              </a:defRPr>
            </a:pPr>
            <a:r>
              <a:rPr sz="2000">
                <a:latin typeface="Comic Sans MS"/>
                <a:ea typeface="Comic Sans MS"/>
                <a:cs typeface="Comic Sans MS"/>
                <a:sym typeface="Comic Sans MS"/>
              </a:rPr>
              <a:t>moves to the left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458"/>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4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 grpId="2" animBg="1" advAuto="0"/>
      <p:bldP spid="458" grpId="1"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Game Brainstorming"/>
          <p:cNvSpPr txBox="1">
            <a:spLocks noGrp="1"/>
          </p:cNvSpPr>
          <p:nvPr>
            <p:ph type="title"/>
          </p:nvPr>
        </p:nvSpPr>
        <p:spPr>
          <a:prstGeom prst="rect">
            <a:avLst/>
          </a:prstGeom>
        </p:spPr>
        <p:txBody>
          <a:bodyPr/>
          <a:lstStyle/>
          <a:p>
            <a:r>
              <a:t>Game Brainstorming</a:t>
            </a:r>
          </a:p>
        </p:txBody>
      </p:sp>
      <p:sp>
        <p:nvSpPr>
          <p:cNvPr id="463"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23</a:t>
            </a:fld>
            <a:endParaRPr sz="1200">
              <a:solidFill>
                <a:srgbClr val="D38E27"/>
              </a:solidFill>
              <a:latin typeface="Arial"/>
              <a:ea typeface="Arial"/>
              <a:cs typeface="Arial"/>
              <a:sym typeface="Arial"/>
            </a:endParaRPr>
          </a:p>
        </p:txBody>
      </p:sp>
      <p:pic>
        <p:nvPicPr>
          <p:cNvPr id="464" name="image41.png" descr="image41.png"/>
          <p:cNvPicPr>
            <a:picLocks noChangeAspect="1"/>
          </p:cNvPicPr>
          <p:nvPr/>
        </p:nvPicPr>
        <p:blipFill>
          <a:blip r:embed="rId3">
            <a:extLst/>
          </a:blip>
          <a:stretch>
            <a:fillRect/>
          </a:stretch>
        </p:blipFill>
        <p:spPr>
          <a:xfrm>
            <a:off x="1752600" y="1676400"/>
            <a:ext cx="7239000" cy="5172075"/>
          </a:xfrm>
          <a:prstGeom prst="rect">
            <a:avLst/>
          </a:prstGeom>
          <a:ln w="12700">
            <a:miter lim="400000"/>
          </a:ln>
          <a:effectLst>
            <a:outerShdw blurRad="292100" dist="139700" dir="2700000" rotWithShape="0">
              <a:srgbClr val="333333">
                <a:alpha val="64998"/>
              </a:srgbClr>
            </a:outerShdw>
          </a:effectLst>
        </p:spPr>
      </p:pic>
      <p:sp>
        <p:nvSpPr>
          <p:cNvPr id="465" name="In Space"/>
          <p:cNvSpPr txBox="1"/>
          <p:nvPr/>
        </p:nvSpPr>
        <p:spPr>
          <a:xfrm>
            <a:off x="3886200" y="1905000"/>
            <a:ext cx="1375133" cy="51054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a:latin typeface="Comic Sans MS"/>
                <a:ea typeface="Comic Sans MS"/>
                <a:cs typeface="Comic Sans MS"/>
                <a:sym typeface="Comic Sans MS"/>
              </a:defRPr>
            </a:lvl1pPr>
          </a:lstStyle>
          <a:p>
            <a:pPr>
              <a:defRPr sz="2800">
                <a:latin typeface="+mj-lt"/>
                <a:ea typeface="+mj-ea"/>
                <a:cs typeface="+mj-cs"/>
                <a:sym typeface="Helvetica"/>
              </a:defRPr>
            </a:pPr>
            <a:r>
              <a:rPr sz="2400">
                <a:latin typeface="Comic Sans MS"/>
                <a:ea typeface="Comic Sans MS"/>
                <a:cs typeface="Comic Sans MS"/>
                <a:sym typeface="Comic Sans MS"/>
              </a:rPr>
              <a:t>In Space</a:t>
            </a:r>
          </a:p>
        </p:txBody>
      </p:sp>
      <p:sp>
        <p:nvSpPr>
          <p:cNvPr id="466" name="Astronaut Squirrel"/>
          <p:cNvSpPr txBox="1"/>
          <p:nvPr/>
        </p:nvSpPr>
        <p:spPr>
          <a:xfrm>
            <a:off x="3200400" y="3124200"/>
            <a:ext cx="2791679" cy="51054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a:latin typeface="Comic Sans MS"/>
                <a:ea typeface="Comic Sans MS"/>
                <a:cs typeface="Comic Sans MS"/>
                <a:sym typeface="Comic Sans MS"/>
              </a:defRPr>
            </a:lvl1pPr>
          </a:lstStyle>
          <a:p>
            <a:pPr>
              <a:defRPr sz="2800">
                <a:latin typeface="+mj-lt"/>
                <a:ea typeface="+mj-ea"/>
                <a:cs typeface="+mj-cs"/>
                <a:sym typeface="Helvetica"/>
              </a:defRPr>
            </a:pPr>
            <a:r>
              <a:rPr sz="2400">
                <a:latin typeface="Comic Sans MS"/>
                <a:ea typeface="Comic Sans MS"/>
                <a:cs typeface="Comic Sans MS"/>
                <a:sym typeface="Comic Sans MS"/>
              </a:rPr>
              <a:t>Astronaut Squirrel</a:t>
            </a:r>
          </a:p>
        </p:txBody>
      </p:sp>
      <p:sp>
        <p:nvSpPr>
          <p:cNvPr id="467" name="Candy"/>
          <p:cNvSpPr txBox="1"/>
          <p:nvPr/>
        </p:nvSpPr>
        <p:spPr>
          <a:xfrm>
            <a:off x="3276600" y="4724400"/>
            <a:ext cx="941001" cy="51054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a:latin typeface="Comic Sans MS"/>
                <a:ea typeface="Comic Sans MS"/>
                <a:cs typeface="Comic Sans MS"/>
                <a:sym typeface="Comic Sans MS"/>
              </a:defRPr>
            </a:lvl1pPr>
          </a:lstStyle>
          <a:p>
            <a:pPr>
              <a:defRPr sz="2800">
                <a:latin typeface="+mj-lt"/>
                <a:ea typeface="+mj-ea"/>
                <a:cs typeface="+mj-cs"/>
                <a:sym typeface="Helvetica"/>
              </a:defRPr>
            </a:pPr>
            <a:r>
              <a:rPr sz="2400">
                <a:latin typeface="Comic Sans MS"/>
                <a:ea typeface="Comic Sans MS"/>
                <a:cs typeface="Comic Sans MS"/>
                <a:sym typeface="Comic Sans MS"/>
              </a:rPr>
              <a:t>Candy</a:t>
            </a:r>
          </a:p>
        </p:txBody>
      </p:sp>
      <p:sp>
        <p:nvSpPr>
          <p:cNvPr id="468" name="Alien Shark!"/>
          <p:cNvSpPr txBox="1"/>
          <p:nvPr/>
        </p:nvSpPr>
        <p:spPr>
          <a:xfrm>
            <a:off x="3352800" y="6324600"/>
            <a:ext cx="1840518" cy="51054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a:latin typeface="Comic Sans MS"/>
                <a:ea typeface="Comic Sans MS"/>
                <a:cs typeface="Comic Sans MS"/>
                <a:sym typeface="Comic Sans MS"/>
              </a:defRPr>
            </a:lvl1pPr>
          </a:lstStyle>
          <a:p>
            <a:pPr>
              <a:defRPr sz="2800">
                <a:latin typeface="+mj-lt"/>
                <a:ea typeface="+mj-ea"/>
                <a:cs typeface="+mj-cs"/>
                <a:sym typeface="Helvetica"/>
              </a:defRPr>
            </a:pPr>
            <a:r>
              <a:rPr sz="2400">
                <a:latin typeface="Comic Sans MS"/>
                <a:ea typeface="Comic Sans MS"/>
                <a:cs typeface="Comic Sans MS"/>
                <a:sym typeface="Comic Sans MS"/>
              </a:rPr>
              <a:t>Alien Shark!</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465"/>
                                        </p:tgtEl>
                                        <p:attrNameLst>
                                          <p:attrName>style.visibility</p:attrName>
                                        </p:attrNameLst>
                                      </p:cBhvr>
                                      <p:to>
                                        <p:strVal val="visible"/>
                                      </p:to>
                                    </p:set>
                                    <p:animEffect transition="in" filter="dissolve">
                                      <p:cBhvr>
                                        <p:cTn id="7" dur="500"/>
                                        <p:tgtEl>
                                          <p:spTgt spid="46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2" nodeType="clickEffect">
                                  <p:stCondLst>
                                    <p:cond delay="0"/>
                                  </p:stCondLst>
                                  <p:iterate>
                                    <p:tmAbs val="0"/>
                                  </p:iterate>
                                  <p:childTnLst>
                                    <p:set>
                                      <p:cBhvr>
                                        <p:cTn id="11" fill="hold"/>
                                        <p:tgtEl>
                                          <p:spTgt spid="466"/>
                                        </p:tgtEl>
                                        <p:attrNameLst>
                                          <p:attrName>style.visibility</p:attrName>
                                        </p:attrNameLst>
                                      </p:cBhvr>
                                      <p:to>
                                        <p:strVal val="visible"/>
                                      </p:to>
                                    </p:set>
                                    <p:animEffect transition="in" filter="dissolve">
                                      <p:cBhvr>
                                        <p:cTn id="12" dur="500"/>
                                        <p:tgtEl>
                                          <p:spTgt spid="46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fill="hold" grpId="3" nodeType="clickEffect">
                                  <p:stCondLst>
                                    <p:cond delay="0"/>
                                  </p:stCondLst>
                                  <p:iterate>
                                    <p:tmAbs val="0"/>
                                  </p:iterate>
                                  <p:childTnLst>
                                    <p:set>
                                      <p:cBhvr>
                                        <p:cTn id="16" fill="hold"/>
                                        <p:tgtEl>
                                          <p:spTgt spid="467"/>
                                        </p:tgtEl>
                                        <p:attrNameLst>
                                          <p:attrName>style.visibility</p:attrName>
                                        </p:attrNameLst>
                                      </p:cBhvr>
                                      <p:to>
                                        <p:strVal val="visible"/>
                                      </p:to>
                                    </p:set>
                                    <p:animEffect transition="in" filter="dissolve">
                                      <p:cBhvr>
                                        <p:cTn id="17" dur="500"/>
                                        <p:tgtEl>
                                          <p:spTgt spid="46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fill="hold" grpId="4" nodeType="clickEffect">
                                  <p:stCondLst>
                                    <p:cond delay="0"/>
                                  </p:stCondLst>
                                  <p:iterate>
                                    <p:tmAbs val="0"/>
                                  </p:iterate>
                                  <p:childTnLst>
                                    <p:set>
                                      <p:cBhvr>
                                        <p:cTn id="21" fill="hold"/>
                                        <p:tgtEl>
                                          <p:spTgt spid="468"/>
                                        </p:tgtEl>
                                        <p:attrNameLst>
                                          <p:attrName>style.visibility</p:attrName>
                                        </p:attrNameLst>
                                      </p:cBhvr>
                                      <p:to>
                                        <p:strVal val="visible"/>
                                      </p:to>
                                    </p:set>
                                    <p:animEffect transition="in" filter="dissolve">
                                      <p:cBhvr>
                                        <p:cTn id="22" dur="500"/>
                                        <p:tgtEl>
                                          <p:spTgt spid="4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 grpId="1" animBg="1" advAuto="0"/>
      <p:bldP spid="466" grpId="2" animBg="1" advAuto="0"/>
      <p:bldP spid="467" grpId="3" animBg="1" advAuto="0"/>
      <p:bldP spid="468" grpId="4"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Starting to Program…"/>
          <p:cNvSpPr txBox="1">
            <a:spLocks noGrp="1"/>
          </p:cNvSpPr>
          <p:nvPr>
            <p:ph type="title"/>
          </p:nvPr>
        </p:nvSpPr>
        <p:spPr>
          <a:prstGeom prst="rect">
            <a:avLst/>
          </a:prstGeom>
        </p:spPr>
        <p:txBody>
          <a:bodyPr/>
          <a:lstStyle/>
          <a:p>
            <a:r>
              <a:t>Starting to Program…</a:t>
            </a:r>
          </a:p>
        </p:txBody>
      </p:sp>
      <p:sp>
        <p:nvSpPr>
          <p:cNvPr id="473" name="In code.pyret.org……"/>
          <p:cNvSpPr txBox="1">
            <a:spLocks noGrp="1"/>
          </p:cNvSpPr>
          <p:nvPr>
            <p:ph type="body" idx="1"/>
          </p:nvPr>
        </p:nvSpPr>
        <p:spPr>
          <a:xfrm>
            <a:off x="304800" y="1798638"/>
            <a:ext cx="8686800" cy="4525963"/>
          </a:xfrm>
          <a:prstGeom prst="rect">
            <a:avLst/>
          </a:prstGeom>
        </p:spPr>
        <p:txBody>
          <a:bodyPr>
            <a:normAutofit/>
          </a:bodyPr>
          <a:lstStyle/>
          <a:p>
            <a:r>
              <a:t>In </a:t>
            </a:r>
            <a:r>
              <a:rPr u="sng">
                <a:solidFill>
                  <a:srgbClr val="AD1F1F"/>
                </a:solidFill>
                <a:uFill>
                  <a:solidFill>
                    <a:srgbClr val="AD1F1F"/>
                  </a:solidFill>
                </a:uFill>
                <a:hlinkClick r:id="rId3"/>
              </a:rPr>
              <a:t>code.pyret.org</a:t>
            </a:r>
            <a:r>
              <a:t>…</a:t>
            </a:r>
          </a:p>
          <a:p>
            <a:r>
              <a:t>Start a New Program</a:t>
            </a:r>
          </a:p>
          <a:p>
            <a:r>
              <a:t>About the Editor…</a:t>
            </a:r>
          </a:p>
          <a:p>
            <a:r>
              <a:t>Let there be Numbers!</a:t>
            </a:r>
          </a:p>
        </p:txBody>
      </p:sp>
      <p:sp>
        <p:nvSpPr>
          <p:cNvPr id="474"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24</a:t>
            </a:fld>
            <a:endParaRPr sz="1200">
              <a:solidFill>
                <a:srgbClr val="D38E27"/>
              </a:solidFill>
              <a:latin typeface="Arial"/>
              <a:ea typeface="Arial"/>
              <a:cs typeface="Arial"/>
              <a:sym typeface="Arial"/>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473">
                                            <p:bg/>
                                          </p:spTgt>
                                        </p:tgtEl>
                                        <p:attrNameLst>
                                          <p:attrName>style.visibility</p:attrName>
                                        </p:attrNameLst>
                                      </p:cBhvr>
                                      <p:to>
                                        <p:strVal val="visible"/>
                                      </p:to>
                                    </p:set>
                                    <p:animEffect transition="in" filter="dissolve">
                                      <p:cBhvr>
                                        <p:cTn id="7" dur="500"/>
                                        <p:tgtEl>
                                          <p:spTgt spid="473">
                                            <p:bg/>
                                          </p:spTgt>
                                        </p:tgtEl>
                                      </p:cBhvr>
                                    </p:animEffect>
                                  </p:childTnLst>
                                </p:cTn>
                              </p:par>
                              <p:par>
                                <p:cTn id="8" presetID="9" presetClass="entr" presetSubtype="0" fill="hold" grpId="1" nodeType="withEffect">
                                  <p:stCondLst>
                                    <p:cond delay="0"/>
                                  </p:stCondLst>
                                  <p:iterate>
                                    <p:tmAbs val="0"/>
                                  </p:iterate>
                                  <p:childTnLst>
                                    <p:set>
                                      <p:cBhvr>
                                        <p:cTn id="9" fill="hold"/>
                                        <p:tgtEl>
                                          <p:spTgt spid="473">
                                            <p:txEl>
                                              <p:pRg st="0" end="0"/>
                                            </p:txEl>
                                          </p:spTgt>
                                        </p:tgtEl>
                                        <p:attrNameLst>
                                          <p:attrName>style.visibility</p:attrName>
                                        </p:attrNameLst>
                                      </p:cBhvr>
                                      <p:to>
                                        <p:strVal val="visible"/>
                                      </p:to>
                                    </p:set>
                                    <p:animEffect transition="in" filter="dissolve">
                                      <p:cBhvr>
                                        <p:cTn id="10" dur="500"/>
                                        <p:tgtEl>
                                          <p:spTgt spid="47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fill="hold" grpId="1" nodeType="clickEffect">
                                  <p:stCondLst>
                                    <p:cond delay="0"/>
                                  </p:stCondLst>
                                  <p:iterate>
                                    <p:tmAbs val="0"/>
                                  </p:iterate>
                                  <p:childTnLst>
                                    <p:set>
                                      <p:cBhvr>
                                        <p:cTn id="14" fill="hold"/>
                                        <p:tgtEl>
                                          <p:spTgt spid="473">
                                            <p:txEl>
                                              <p:pRg st="1" end="1"/>
                                            </p:txEl>
                                          </p:spTgt>
                                        </p:tgtEl>
                                        <p:attrNameLst>
                                          <p:attrName>style.visibility</p:attrName>
                                        </p:attrNameLst>
                                      </p:cBhvr>
                                      <p:to>
                                        <p:strVal val="visible"/>
                                      </p:to>
                                    </p:set>
                                    <p:animEffect transition="in" filter="dissolve">
                                      <p:cBhvr>
                                        <p:cTn id="15" dur="500"/>
                                        <p:tgtEl>
                                          <p:spTgt spid="47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fill="hold" grpId="1" nodeType="clickEffect">
                                  <p:stCondLst>
                                    <p:cond delay="0"/>
                                  </p:stCondLst>
                                  <p:iterate>
                                    <p:tmAbs val="0"/>
                                  </p:iterate>
                                  <p:childTnLst>
                                    <p:set>
                                      <p:cBhvr>
                                        <p:cTn id="19" fill="hold"/>
                                        <p:tgtEl>
                                          <p:spTgt spid="473">
                                            <p:txEl>
                                              <p:pRg st="2" end="2"/>
                                            </p:txEl>
                                          </p:spTgt>
                                        </p:tgtEl>
                                        <p:attrNameLst>
                                          <p:attrName>style.visibility</p:attrName>
                                        </p:attrNameLst>
                                      </p:cBhvr>
                                      <p:to>
                                        <p:strVal val="visible"/>
                                      </p:to>
                                    </p:set>
                                    <p:animEffect transition="in" filter="dissolve">
                                      <p:cBhvr>
                                        <p:cTn id="20" dur="500"/>
                                        <p:tgtEl>
                                          <p:spTgt spid="47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fill="hold" grpId="1" nodeType="clickEffect">
                                  <p:stCondLst>
                                    <p:cond delay="0"/>
                                  </p:stCondLst>
                                  <p:iterate>
                                    <p:tmAbs val="0"/>
                                  </p:iterate>
                                  <p:childTnLst>
                                    <p:set>
                                      <p:cBhvr>
                                        <p:cTn id="24" fill="hold"/>
                                        <p:tgtEl>
                                          <p:spTgt spid="473">
                                            <p:txEl>
                                              <p:pRg st="3" end="3"/>
                                            </p:txEl>
                                          </p:spTgt>
                                        </p:tgtEl>
                                        <p:attrNameLst>
                                          <p:attrName>style.visibility</p:attrName>
                                        </p:attrNameLst>
                                      </p:cBhvr>
                                      <p:to>
                                        <p:strVal val="visible"/>
                                      </p:to>
                                    </p:set>
                                    <p:animEffect transition="in" filter="dissolve">
                                      <p:cBhvr>
                                        <p:cTn id="25" dur="500"/>
                                        <p:tgtEl>
                                          <p:spTgt spid="47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 grpId="1" build="p"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Body"/>
          <p:cNvSpPr txBox="1">
            <a:spLocks noGrp="1"/>
          </p:cNvSpPr>
          <p:nvPr>
            <p:ph type="body" idx="1"/>
          </p:nvPr>
        </p:nvSpPr>
        <p:spPr>
          <a:xfrm>
            <a:off x="304800" y="1554162"/>
            <a:ext cx="8686800" cy="4525963"/>
          </a:xfrm>
          <a:prstGeom prst="rect">
            <a:avLst/>
          </a:prstGeom>
        </p:spPr>
        <p:txBody>
          <a:bodyPr>
            <a:normAutofit/>
          </a:bodyPr>
          <a:lstStyle/>
          <a:p>
            <a:endParaRPr/>
          </a:p>
        </p:txBody>
      </p:sp>
      <p:grpSp>
        <p:nvGrpSpPr>
          <p:cNvPr id="484" name="Group"/>
          <p:cNvGrpSpPr/>
          <p:nvPr/>
        </p:nvGrpSpPr>
        <p:grpSpPr>
          <a:xfrm>
            <a:off x="2819400" y="1371600"/>
            <a:ext cx="1755776" cy="1755776"/>
            <a:chOff x="0" y="0"/>
            <a:chExt cx="1755775" cy="1755775"/>
          </a:xfrm>
        </p:grpSpPr>
        <p:sp>
          <p:nvSpPr>
            <p:cNvPr id="479" name="Circle"/>
            <p:cNvSpPr/>
            <p:nvPr/>
          </p:nvSpPr>
          <p:spPr>
            <a:xfrm>
              <a:off x="0" y="0"/>
              <a:ext cx="1755776" cy="1755776"/>
            </a:xfrm>
            <a:prstGeom prst="ellipse">
              <a:avLst/>
            </a:prstGeom>
            <a:solidFill>
              <a:srgbClr val="FFFFFF"/>
            </a:solidFill>
            <a:ln w="9525" cap="flat">
              <a:solidFill>
                <a:srgbClr val="000000"/>
              </a:solidFill>
              <a:prstDash val="solid"/>
              <a:round/>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80" name="-"/>
            <p:cNvSpPr txBox="1"/>
            <p:nvPr/>
          </p:nvSpPr>
          <p:spPr>
            <a:xfrm>
              <a:off x="752475" y="0"/>
              <a:ext cx="501650" cy="42139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a:latin typeface="Times New Roman"/>
                  <a:ea typeface="Times New Roman"/>
                  <a:cs typeface="Times New Roman"/>
                  <a:sym typeface="Times New Roman"/>
                </a:defRPr>
              </a:lvl1pPr>
            </a:lstStyle>
            <a:p>
              <a:pPr>
                <a:defRPr sz="2800">
                  <a:latin typeface="+mj-lt"/>
                  <a:ea typeface="+mj-ea"/>
                  <a:cs typeface="+mj-cs"/>
                  <a:sym typeface="Helvetica"/>
                </a:defRPr>
              </a:pPr>
              <a:r>
                <a:rPr sz="2400">
                  <a:latin typeface="Times New Roman"/>
                  <a:ea typeface="Times New Roman"/>
                  <a:cs typeface="Times New Roman"/>
                  <a:sym typeface="Times New Roman"/>
                </a:rPr>
                <a:t>-</a:t>
              </a:r>
            </a:p>
          </p:txBody>
        </p:sp>
        <p:sp>
          <p:nvSpPr>
            <p:cNvPr id="481" name="10"/>
            <p:cNvSpPr txBox="1"/>
            <p:nvPr/>
          </p:nvSpPr>
          <p:spPr>
            <a:xfrm>
              <a:off x="250825" y="627062"/>
              <a:ext cx="501650" cy="42139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a:latin typeface="Times New Roman"/>
                  <a:ea typeface="Times New Roman"/>
                  <a:cs typeface="Times New Roman"/>
                  <a:sym typeface="Times New Roman"/>
                </a:defRPr>
              </a:lvl1pPr>
            </a:lstStyle>
            <a:p>
              <a:pPr>
                <a:defRPr sz="2800">
                  <a:latin typeface="+mj-lt"/>
                  <a:ea typeface="+mj-ea"/>
                  <a:cs typeface="+mj-cs"/>
                  <a:sym typeface="Helvetica"/>
                </a:defRPr>
              </a:pPr>
              <a:r>
                <a:rPr sz="2400">
                  <a:latin typeface="Times New Roman"/>
                  <a:ea typeface="Times New Roman"/>
                  <a:cs typeface="Times New Roman"/>
                  <a:sym typeface="Times New Roman"/>
                </a:rPr>
                <a:t>10</a:t>
              </a:r>
            </a:p>
          </p:txBody>
        </p:sp>
        <p:sp>
          <p:nvSpPr>
            <p:cNvPr id="482" name="8"/>
            <p:cNvSpPr txBox="1"/>
            <p:nvPr/>
          </p:nvSpPr>
          <p:spPr>
            <a:xfrm>
              <a:off x="1181664" y="627062"/>
              <a:ext cx="501651" cy="447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a:latin typeface="Trebuchet MS"/>
                  <a:ea typeface="Trebuchet MS"/>
                  <a:cs typeface="Trebuchet MS"/>
                  <a:sym typeface="Trebuchet MS"/>
                </a:defRPr>
              </a:lvl1pPr>
            </a:lstStyle>
            <a:p>
              <a:pPr>
                <a:defRPr sz="2800">
                  <a:latin typeface="+mj-lt"/>
                  <a:ea typeface="+mj-ea"/>
                  <a:cs typeface="+mj-cs"/>
                  <a:sym typeface="Helvetica"/>
                </a:defRPr>
              </a:pPr>
              <a:r>
                <a:rPr sz="2400">
                  <a:latin typeface="Trebuchet MS"/>
                  <a:ea typeface="Trebuchet MS"/>
                  <a:cs typeface="Trebuchet MS"/>
                  <a:sym typeface="Trebuchet MS"/>
                </a:rPr>
                <a:t>8</a:t>
              </a:r>
            </a:p>
          </p:txBody>
        </p:sp>
        <p:sp>
          <p:nvSpPr>
            <p:cNvPr id="483" name="Line"/>
            <p:cNvSpPr/>
            <p:nvPr/>
          </p:nvSpPr>
          <p:spPr>
            <a:xfrm>
              <a:off x="63500" y="501649"/>
              <a:ext cx="1630364" cy="1590"/>
            </a:xfrm>
            <a:prstGeom prst="line">
              <a:avLst/>
            </a:prstGeom>
            <a:noFill/>
            <a:ln w="9525" cap="flat">
              <a:solidFill>
                <a:srgbClr val="000000"/>
              </a:solidFill>
              <a:prstDash val="solid"/>
              <a:bevel/>
            </a:ln>
            <a:effectLst/>
          </p:spPr>
          <p:txBody>
            <a:bodyPr wrap="square" lIns="45719" tIns="45719" rIns="45719" bIns="45719" numCol="1" anchor="t">
              <a:noAutofit/>
            </a:bodyPr>
            <a:lstStyle/>
            <a:p>
              <a:pPr defTabSz="457200">
                <a:defRPr sz="1200">
                  <a:latin typeface="+mj-lt"/>
                  <a:ea typeface="+mj-ea"/>
                  <a:cs typeface="+mj-cs"/>
                  <a:sym typeface="Helvetica"/>
                </a:defRPr>
              </a:pPr>
              <a:endParaRPr/>
            </a:p>
          </p:txBody>
        </p:sp>
      </p:grpSp>
      <p:grpSp>
        <p:nvGrpSpPr>
          <p:cNvPr id="490" name="Group"/>
          <p:cNvGrpSpPr/>
          <p:nvPr/>
        </p:nvGrpSpPr>
        <p:grpSpPr>
          <a:xfrm>
            <a:off x="685800" y="3944937"/>
            <a:ext cx="2971800" cy="2836863"/>
            <a:chOff x="0" y="0"/>
            <a:chExt cx="2971800" cy="2836862"/>
          </a:xfrm>
        </p:grpSpPr>
        <p:sp>
          <p:nvSpPr>
            <p:cNvPr id="485" name="Oval"/>
            <p:cNvSpPr/>
            <p:nvPr/>
          </p:nvSpPr>
          <p:spPr>
            <a:xfrm>
              <a:off x="0" y="-1"/>
              <a:ext cx="2971800" cy="2836864"/>
            </a:xfrm>
            <a:prstGeom prst="ellipse">
              <a:avLst/>
            </a:prstGeom>
            <a:solidFill>
              <a:srgbClr val="FFFFFF"/>
            </a:solidFill>
            <a:ln w="9525" cap="flat">
              <a:solidFill>
                <a:srgbClr val="000000"/>
              </a:solidFill>
              <a:prstDash val="solid"/>
              <a:round/>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86" name="/"/>
            <p:cNvSpPr txBox="1"/>
            <p:nvPr/>
          </p:nvSpPr>
          <p:spPr>
            <a:xfrm>
              <a:off x="1086040" y="207827"/>
              <a:ext cx="849086" cy="42139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defRPr>
                  <a:latin typeface="Times New Roman"/>
                  <a:ea typeface="Times New Roman"/>
                  <a:cs typeface="Times New Roman"/>
                  <a:sym typeface="Times New Roman"/>
                </a:defRPr>
              </a:lvl1pPr>
            </a:lstStyle>
            <a:p>
              <a:pPr>
                <a:defRPr sz="2800">
                  <a:latin typeface="+mj-lt"/>
                  <a:ea typeface="+mj-ea"/>
                  <a:cs typeface="+mj-cs"/>
                  <a:sym typeface="Helvetica"/>
                </a:defRPr>
              </a:pPr>
              <a:r>
                <a:rPr sz="2400">
                  <a:latin typeface="Times New Roman"/>
                  <a:ea typeface="Times New Roman"/>
                  <a:cs typeface="Times New Roman"/>
                  <a:sym typeface="Times New Roman"/>
                </a:rPr>
                <a:t>/</a:t>
              </a:r>
            </a:p>
          </p:txBody>
        </p:sp>
        <p:sp>
          <p:nvSpPr>
            <p:cNvPr id="487" name="6"/>
            <p:cNvSpPr txBox="1"/>
            <p:nvPr/>
          </p:nvSpPr>
          <p:spPr>
            <a:xfrm>
              <a:off x="424542" y="1298929"/>
              <a:ext cx="849086" cy="42139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a:latin typeface="Times New Roman"/>
                  <a:ea typeface="Times New Roman"/>
                  <a:cs typeface="Times New Roman"/>
                  <a:sym typeface="Times New Roman"/>
                </a:defRPr>
              </a:lvl1pPr>
            </a:lstStyle>
            <a:p>
              <a:pPr>
                <a:defRPr sz="2800">
                  <a:latin typeface="+mj-lt"/>
                  <a:ea typeface="+mj-ea"/>
                  <a:cs typeface="+mj-cs"/>
                  <a:sym typeface="Helvetica"/>
                </a:defRPr>
              </a:pPr>
              <a:r>
                <a:rPr sz="2400">
                  <a:latin typeface="Times New Roman"/>
                  <a:ea typeface="Times New Roman"/>
                  <a:cs typeface="Times New Roman"/>
                  <a:sym typeface="Times New Roman"/>
                </a:rPr>
                <a:t>6</a:t>
              </a:r>
            </a:p>
          </p:txBody>
        </p:sp>
        <p:sp>
          <p:nvSpPr>
            <p:cNvPr id="488" name="2"/>
            <p:cNvSpPr txBox="1"/>
            <p:nvPr/>
          </p:nvSpPr>
          <p:spPr>
            <a:xfrm>
              <a:off x="2000069" y="1298929"/>
              <a:ext cx="849085" cy="447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a:latin typeface="Trebuchet MS"/>
                  <a:ea typeface="Trebuchet MS"/>
                  <a:cs typeface="Trebuchet MS"/>
                  <a:sym typeface="Trebuchet MS"/>
                </a:defRPr>
              </a:lvl1pPr>
            </a:lstStyle>
            <a:p>
              <a:pPr>
                <a:defRPr sz="2800">
                  <a:latin typeface="+mj-lt"/>
                  <a:ea typeface="+mj-ea"/>
                  <a:cs typeface="+mj-cs"/>
                  <a:sym typeface="Helvetica"/>
                </a:defRPr>
              </a:pPr>
              <a:r>
                <a:rPr sz="2400">
                  <a:latin typeface="Trebuchet MS"/>
                  <a:ea typeface="Trebuchet MS"/>
                  <a:cs typeface="Trebuchet MS"/>
                  <a:sym typeface="Trebuchet MS"/>
                </a:rPr>
                <a:t>2</a:t>
              </a:r>
            </a:p>
          </p:txBody>
        </p:sp>
        <p:sp>
          <p:nvSpPr>
            <p:cNvPr id="489" name="Line"/>
            <p:cNvSpPr/>
            <p:nvPr/>
          </p:nvSpPr>
          <p:spPr>
            <a:xfrm>
              <a:off x="106362" y="811211"/>
              <a:ext cx="2759075" cy="1588"/>
            </a:xfrm>
            <a:prstGeom prst="line">
              <a:avLst/>
            </a:prstGeom>
            <a:noFill/>
            <a:ln w="9525" cap="flat">
              <a:solidFill>
                <a:srgbClr val="000000"/>
              </a:solidFill>
              <a:prstDash val="solid"/>
              <a:bevel/>
            </a:ln>
            <a:effectLst/>
          </p:spPr>
          <p:txBody>
            <a:bodyPr wrap="square" lIns="45719" tIns="45719" rIns="45719" bIns="45719" numCol="1" anchor="t">
              <a:noAutofit/>
            </a:bodyPr>
            <a:lstStyle/>
            <a:p>
              <a:pPr defTabSz="457200">
                <a:defRPr sz="1200">
                  <a:latin typeface="+mj-lt"/>
                  <a:ea typeface="+mj-ea"/>
                  <a:cs typeface="+mj-cs"/>
                  <a:sym typeface="Helvetica"/>
                </a:defRPr>
              </a:pPr>
              <a:endParaRPr/>
            </a:p>
          </p:txBody>
        </p:sp>
      </p:grpSp>
      <p:sp>
        <p:nvSpPr>
          <p:cNvPr id="491" name="Circles of Evaluation"/>
          <p:cNvSpPr txBox="1">
            <a:spLocks noGrp="1"/>
          </p:cNvSpPr>
          <p:nvPr>
            <p:ph type="title"/>
          </p:nvPr>
        </p:nvSpPr>
        <p:spPr>
          <a:prstGeom prst="rect">
            <a:avLst/>
          </a:prstGeom>
        </p:spPr>
        <p:txBody>
          <a:bodyPr/>
          <a:lstStyle/>
          <a:p>
            <a:r>
              <a:t>Circles of Evaluation</a:t>
            </a:r>
          </a:p>
        </p:txBody>
      </p:sp>
      <p:sp>
        <p:nvSpPr>
          <p:cNvPr id="492"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25</a:t>
            </a:fld>
            <a:endParaRPr sz="1200">
              <a:solidFill>
                <a:srgbClr val="D38E27"/>
              </a:solidFill>
              <a:latin typeface="Arial"/>
              <a:ea typeface="Arial"/>
              <a:cs typeface="Arial"/>
              <a:sym typeface="Arial"/>
            </a:endParaRPr>
          </a:p>
        </p:txBody>
      </p:sp>
      <p:grpSp>
        <p:nvGrpSpPr>
          <p:cNvPr id="498" name="Group"/>
          <p:cNvGrpSpPr/>
          <p:nvPr/>
        </p:nvGrpSpPr>
        <p:grpSpPr>
          <a:xfrm>
            <a:off x="2819400" y="1371600"/>
            <a:ext cx="1755776" cy="1755776"/>
            <a:chOff x="0" y="0"/>
            <a:chExt cx="1755775" cy="1755775"/>
          </a:xfrm>
        </p:grpSpPr>
        <p:sp>
          <p:nvSpPr>
            <p:cNvPr id="493" name="Circle"/>
            <p:cNvSpPr/>
            <p:nvPr/>
          </p:nvSpPr>
          <p:spPr>
            <a:xfrm>
              <a:off x="0" y="0"/>
              <a:ext cx="1755776" cy="1755776"/>
            </a:xfrm>
            <a:prstGeom prst="ellipse">
              <a:avLst/>
            </a:prstGeom>
            <a:solidFill>
              <a:srgbClr val="FFFFFF"/>
            </a:solidFill>
            <a:ln w="9525" cap="flat">
              <a:solidFill>
                <a:srgbClr val="000000"/>
              </a:solidFill>
              <a:prstDash val="solid"/>
              <a:round/>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94" name="-"/>
            <p:cNvSpPr txBox="1"/>
            <p:nvPr/>
          </p:nvSpPr>
          <p:spPr>
            <a:xfrm>
              <a:off x="752475" y="0"/>
              <a:ext cx="501650" cy="42139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a:latin typeface="Times New Roman"/>
                  <a:ea typeface="Times New Roman"/>
                  <a:cs typeface="Times New Roman"/>
                  <a:sym typeface="Times New Roman"/>
                </a:defRPr>
              </a:lvl1pPr>
            </a:lstStyle>
            <a:p>
              <a:pPr>
                <a:defRPr sz="2800">
                  <a:latin typeface="+mj-lt"/>
                  <a:ea typeface="+mj-ea"/>
                  <a:cs typeface="+mj-cs"/>
                  <a:sym typeface="Helvetica"/>
                </a:defRPr>
              </a:pPr>
              <a:r>
                <a:rPr sz="2400">
                  <a:latin typeface="Times New Roman"/>
                  <a:ea typeface="Times New Roman"/>
                  <a:cs typeface="Times New Roman"/>
                  <a:sym typeface="Times New Roman"/>
                </a:rPr>
                <a:t>-</a:t>
              </a:r>
            </a:p>
          </p:txBody>
        </p:sp>
        <p:sp>
          <p:nvSpPr>
            <p:cNvPr id="495" name="10"/>
            <p:cNvSpPr txBox="1"/>
            <p:nvPr/>
          </p:nvSpPr>
          <p:spPr>
            <a:xfrm>
              <a:off x="250825" y="627062"/>
              <a:ext cx="501650" cy="42139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a:latin typeface="Times New Roman"/>
                  <a:ea typeface="Times New Roman"/>
                  <a:cs typeface="Times New Roman"/>
                  <a:sym typeface="Times New Roman"/>
                </a:defRPr>
              </a:lvl1pPr>
            </a:lstStyle>
            <a:p>
              <a:pPr>
                <a:defRPr sz="2800">
                  <a:latin typeface="+mj-lt"/>
                  <a:ea typeface="+mj-ea"/>
                  <a:cs typeface="+mj-cs"/>
                  <a:sym typeface="Helvetica"/>
                </a:defRPr>
              </a:pPr>
              <a:r>
                <a:rPr sz="2400">
                  <a:latin typeface="Times New Roman"/>
                  <a:ea typeface="Times New Roman"/>
                  <a:cs typeface="Times New Roman"/>
                  <a:sym typeface="Times New Roman"/>
                </a:rPr>
                <a:t>10</a:t>
              </a:r>
            </a:p>
          </p:txBody>
        </p:sp>
        <p:sp>
          <p:nvSpPr>
            <p:cNvPr id="496" name="8"/>
            <p:cNvSpPr txBox="1"/>
            <p:nvPr/>
          </p:nvSpPr>
          <p:spPr>
            <a:xfrm>
              <a:off x="1181664" y="627062"/>
              <a:ext cx="501651" cy="447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a:latin typeface="Trebuchet MS"/>
                  <a:ea typeface="Trebuchet MS"/>
                  <a:cs typeface="Trebuchet MS"/>
                  <a:sym typeface="Trebuchet MS"/>
                </a:defRPr>
              </a:lvl1pPr>
            </a:lstStyle>
            <a:p>
              <a:pPr>
                <a:defRPr sz="2800">
                  <a:latin typeface="+mj-lt"/>
                  <a:ea typeface="+mj-ea"/>
                  <a:cs typeface="+mj-cs"/>
                  <a:sym typeface="Helvetica"/>
                </a:defRPr>
              </a:pPr>
              <a:r>
                <a:rPr sz="2400">
                  <a:latin typeface="Trebuchet MS"/>
                  <a:ea typeface="Trebuchet MS"/>
                  <a:cs typeface="Trebuchet MS"/>
                  <a:sym typeface="Trebuchet MS"/>
                </a:rPr>
                <a:t>8</a:t>
              </a:r>
            </a:p>
          </p:txBody>
        </p:sp>
        <p:sp>
          <p:nvSpPr>
            <p:cNvPr id="497" name="Line"/>
            <p:cNvSpPr/>
            <p:nvPr/>
          </p:nvSpPr>
          <p:spPr>
            <a:xfrm>
              <a:off x="63500" y="501649"/>
              <a:ext cx="1630364" cy="1590"/>
            </a:xfrm>
            <a:prstGeom prst="line">
              <a:avLst/>
            </a:prstGeom>
            <a:noFill/>
            <a:ln w="9525" cap="flat">
              <a:solidFill>
                <a:srgbClr val="000000"/>
              </a:solidFill>
              <a:prstDash val="solid"/>
              <a:bevel/>
            </a:ln>
            <a:effectLst/>
          </p:spPr>
          <p:txBody>
            <a:bodyPr wrap="square" lIns="45719" tIns="45719" rIns="45719" bIns="45719" numCol="1" anchor="t">
              <a:noAutofit/>
            </a:bodyPr>
            <a:lstStyle/>
            <a:p>
              <a:pPr defTabSz="457200">
                <a:defRPr sz="1200">
                  <a:latin typeface="+mj-lt"/>
                  <a:ea typeface="+mj-ea"/>
                  <a:cs typeface="+mj-cs"/>
                  <a:sym typeface="Helvetica"/>
                </a:defRPr>
              </a:pPr>
              <a:endParaRPr/>
            </a:p>
          </p:txBody>
        </p:sp>
      </p:grpSp>
      <p:sp>
        <p:nvSpPr>
          <p:cNvPr id="499" name="(     -       )"/>
          <p:cNvSpPr txBox="1"/>
          <p:nvPr/>
        </p:nvSpPr>
        <p:spPr>
          <a:xfrm>
            <a:off x="5410200" y="1524000"/>
            <a:ext cx="2847787" cy="45974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a:latin typeface="Courier"/>
                <a:ea typeface="Courier"/>
                <a:cs typeface="Courier"/>
                <a:sym typeface="Courier"/>
              </a:defRPr>
            </a:lvl1pPr>
          </a:lstStyle>
          <a:p>
            <a:pPr>
              <a:defRPr sz="2800">
                <a:latin typeface="+mj-lt"/>
                <a:ea typeface="+mj-ea"/>
                <a:cs typeface="+mj-cs"/>
                <a:sym typeface="Helvetica"/>
              </a:defRPr>
            </a:pPr>
            <a:r>
              <a:rPr sz="2400">
                <a:latin typeface="Courier"/>
                <a:ea typeface="Courier"/>
                <a:cs typeface="Courier"/>
                <a:sym typeface="Courier"/>
              </a:rPr>
              <a:t>(     -       )</a:t>
            </a:r>
          </a:p>
        </p:txBody>
      </p:sp>
      <p:sp>
        <p:nvSpPr>
          <p:cNvPr id="500" name="(10   -       )"/>
          <p:cNvSpPr txBox="1"/>
          <p:nvPr/>
        </p:nvSpPr>
        <p:spPr>
          <a:xfrm>
            <a:off x="5410200" y="1905000"/>
            <a:ext cx="3581400" cy="459740"/>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a:latin typeface="Courier"/>
                <a:ea typeface="Courier"/>
                <a:cs typeface="Courier"/>
                <a:sym typeface="Courier"/>
              </a:defRPr>
            </a:lvl1pPr>
          </a:lstStyle>
          <a:p>
            <a:pPr>
              <a:defRPr sz="2800">
                <a:latin typeface="+mj-lt"/>
                <a:ea typeface="+mj-ea"/>
                <a:cs typeface="+mj-cs"/>
                <a:sym typeface="Helvetica"/>
              </a:defRPr>
            </a:pPr>
            <a:r>
              <a:rPr sz="2400" dirty="0">
                <a:latin typeface="Courier"/>
                <a:ea typeface="Courier"/>
                <a:cs typeface="Courier"/>
                <a:sym typeface="Courier"/>
              </a:rPr>
              <a:t>(10   -       )</a:t>
            </a:r>
          </a:p>
        </p:txBody>
      </p:sp>
      <p:sp>
        <p:nvSpPr>
          <p:cNvPr id="501" name="(10    -     8)"/>
          <p:cNvSpPr txBox="1"/>
          <p:nvPr/>
        </p:nvSpPr>
        <p:spPr>
          <a:xfrm>
            <a:off x="5410200" y="2286000"/>
            <a:ext cx="2847787" cy="45974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a:latin typeface="Courier"/>
                <a:ea typeface="Courier"/>
                <a:cs typeface="Courier"/>
                <a:sym typeface="Courier"/>
              </a:defRPr>
            </a:lvl1pPr>
          </a:lstStyle>
          <a:p>
            <a:pPr>
              <a:defRPr sz="2800">
                <a:latin typeface="+mj-lt"/>
                <a:ea typeface="+mj-ea"/>
                <a:cs typeface="+mj-cs"/>
                <a:sym typeface="Helvetica"/>
              </a:defRPr>
            </a:pPr>
            <a:r>
              <a:rPr sz="2400">
                <a:latin typeface="Courier"/>
                <a:ea typeface="Courier"/>
                <a:cs typeface="Courier"/>
                <a:sym typeface="Courier"/>
              </a:rPr>
              <a:t>(10    -     8)</a:t>
            </a:r>
          </a:p>
        </p:txBody>
      </p:sp>
      <p:sp>
        <p:nvSpPr>
          <p:cNvPr id="502" name="(6  /             )"/>
          <p:cNvSpPr txBox="1"/>
          <p:nvPr/>
        </p:nvSpPr>
        <p:spPr>
          <a:xfrm>
            <a:off x="5334000" y="4414837"/>
            <a:ext cx="3579426" cy="4597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a:latin typeface="Courier"/>
                <a:ea typeface="Courier"/>
                <a:cs typeface="Courier"/>
                <a:sym typeface="Courier"/>
              </a:defRPr>
            </a:lvl1pPr>
          </a:lstStyle>
          <a:p>
            <a:pPr>
              <a:defRPr sz="2800">
                <a:latin typeface="+mj-lt"/>
                <a:ea typeface="+mj-ea"/>
                <a:cs typeface="+mj-cs"/>
                <a:sym typeface="Helvetica"/>
              </a:defRPr>
            </a:pPr>
            <a:r>
              <a:rPr sz="2400">
                <a:latin typeface="Courier"/>
                <a:ea typeface="Courier"/>
                <a:cs typeface="Courier"/>
                <a:sym typeface="Courier"/>
              </a:rPr>
              <a:t>(6  /             )</a:t>
            </a:r>
          </a:p>
        </p:txBody>
      </p:sp>
      <p:sp>
        <p:nvSpPr>
          <p:cNvPr id="503" name="(6  /  (        ) )"/>
          <p:cNvSpPr txBox="1"/>
          <p:nvPr/>
        </p:nvSpPr>
        <p:spPr>
          <a:xfrm>
            <a:off x="5334000" y="4795837"/>
            <a:ext cx="3657600" cy="4597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a:latin typeface="Courier"/>
                <a:ea typeface="Courier"/>
                <a:cs typeface="Courier"/>
                <a:sym typeface="Courier"/>
              </a:defRPr>
            </a:lvl1pPr>
          </a:lstStyle>
          <a:p>
            <a:pPr>
              <a:defRPr sz="2800">
                <a:latin typeface="+mj-lt"/>
                <a:ea typeface="+mj-ea"/>
                <a:cs typeface="+mj-cs"/>
                <a:sym typeface="Helvetica"/>
              </a:defRPr>
            </a:pPr>
            <a:r>
              <a:rPr sz="2400">
                <a:latin typeface="Courier"/>
                <a:ea typeface="Courier"/>
                <a:cs typeface="Courier"/>
                <a:sym typeface="Courier"/>
              </a:rPr>
              <a:t>(6  /  (        ) )</a:t>
            </a:r>
          </a:p>
        </p:txBody>
      </p:sp>
      <p:sp>
        <p:nvSpPr>
          <p:cNvPr id="504" name="(6  /  (10  -  8) )"/>
          <p:cNvSpPr txBox="1"/>
          <p:nvPr/>
        </p:nvSpPr>
        <p:spPr>
          <a:xfrm>
            <a:off x="5334000" y="5176837"/>
            <a:ext cx="3579426" cy="4597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a:latin typeface="Courier"/>
                <a:ea typeface="Courier"/>
                <a:cs typeface="Courier"/>
                <a:sym typeface="Courier"/>
              </a:defRPr>
            </a:lvl1pPr>
          </a:lstStyle>
          <a:p>
            <a:pPr>
              <a:defRPr sz="2800">
                <a:latin typeface="+mj-lt"/>
                <a:ea typeface="+mj-ea"/>
                <a:cs typeface="+mj-cs"/>
                <a:sym typeface="Helvetica"/>
              </a:defRPr>
            </a:pPr>
            <a:r>
              <a:rPr sz="2400">
                <a:latin typeface="Courier"/>
                <a:ea typeface="Courier"/>
                <a:cs typeface="Courier"/>
                <a:sym typeface="Courier"/>
              </a:rPr>
              <a:t>(6  /  (10  -  8) )</a:t>
            </a:r>
          </a:p>
        </p:txBody>
      </p:sp>
      <p:sp>
        <p:nvSpPr>
          <p:cNvPr id="505" name="Line"/>
          <p:cNvSpPr/>
          <p:nvPr/>
        </p:nvSpPr>
        <p:spPr>
          <a:xfrm>
            <a:off x="0" y="3200400"/>
            <a:ext cx="9144000" cy="0"/>
          </a:xfrm>
          <a:prstGeom prst="line">
            <a:avLst/>
          </a:prstGeom>
          <a:ln w="25400">
            <a:solidFill>
              <a:srgbClr val="000000"/>
            </a:solidFill>
          </a:ln>
          <a:effectLst>
            <a:outerShdw blurRad="76200" dist="50800" dir="5400000" rotWithShape="0">
              <a:srgbClr val="4E3B30">
                <a:alpha val="59998"/>
              </a:srgbClr>
            </a:outerShdw>
          </a:effectLst>
        </p:spPr>
        <p:txBody>
          <a:bodyPr lIns="45719" rIns="45719"/>
          <a:lstStyle/>
          <a:p>
            <a:pPr defTabSz="457200">
              <a:defRPr sz="1200">
                <a:latin typeface="+mj-lt"/>
                <a:ea typeface="+mj-ea"/>
                <a:cs typeface="+mj-cs"/>
                <a:sym typeface="Helvetica"/>
              </a:defRPr>
            </a:pPr>
            <a:endParaRPr/>
          </a:p>
        </p:txBody>
      </p:sp>
      <p:grpSp>
        <p:nvGrpSpPr>
          <p:cNvPr id="508" name="Group"/>
          <p:cNvGrpSpPr/>
          <p:nvPr/>
        </p:nvGrpSpPr>
        <p:grpSpPr>
          <a:xfrm>
            <a:off x="152400" y="3352800"/>
            <a:ext cx="911225" cy="882650"/>
            <a:chOff x="0" y="0"/>
            <a:chExt cx="911225" cy="882650"/>
          </a:xfrm>
        </p:grpSpPr>
        <p:sp>
          <p:nvSpPr>
            <p:cNvPr id="506" name="Rectangle"/>
            <p:cNvSpPr/>
            <p:nvPr/>
          </p:nvSpPr>
          <p:spPr>
            <a:xfrm>
              <a:off x="0" y="0"/>
              <a:ext cx="911225" cy="882650"/>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pic>
          <p:nvPicPr>
            <p:cNvPr id="507" name="image42.pdf" descr="image42.pdf"/>
            <p:cNvPicPr>
              <a:picLocks noChangeAspect="1"/>
            </p:cNvPicPr>
            <p:nvPr/>
          </p:nvPicPr>
          <p:blipFill>
            <a:blip r:embed="rId3">
              <a:extLst/>
            </a:blip>
            <a:stretch>
              <a:fillRect/>
            </a:stretch>
          </p:blipFill>
          <p:spPr>
            <a:xfrm>
              <a:off x="0" y="0"/>
              <a:ext cx="911225" cy="882650"/>
            </a:xfrm>
            <a:prstGeom prst="rect">
              <a:avLst/>
            </a:prstGeom>
            <a:ln w="12700" cap="flat">
              <a:noFill/>
              <a:miter lim="400000"/>
            </a:ln>
            <a:effectLst/>
          </p:spPr>
        </p:pic>
      </p:grpSp>
      <p:pic>
        <p:nvPicPr>
          <p:cNvPr id="509" name="image43.pdf" descr="image43.pdf"/>
          <p:cNvPicPr>
            <a:picLocks noChangeAspect="1"/>
          </p:cNvPicPr>
          <p:nvPr/>
        </p:nvPicPr>
        <p:blipFill>
          <a:blip r:embed="rId4">
            <a:extLst/>
          </a:blip>
          <a:stretch>
            <a:fillRect/>
          </a:stretch>
        </p:blipFill>
        <p:spPr>
          <a:xfrm>
            <a:off x="436562" y="3352800"/>
            <a:ext cx="341313" cy="882650"/>
          </a:xfrm>
          <a:prstGeom prst="rect">
            <a:avLst/>
          </a:prstGeom>
          <a:ln w="12700">
            <a:miter lim="400000"/>
          </a:ln>
        </p:spPr>
      </p:pic>
      <p:pic>
        <p:nvPicPr>
          <p:cNvPr id="510" name="image44.pdf" descr="image44.pdf"/>
          <p:cNvPicPr>
            <a:picLocks noChangeAspect="1"/>
          </p:cNvPicPr>
          <p:nvPr/>
        </p:nvPicPr>
        <p:blipFill>
          <a:blip r:embed="rId5">
            <a:extLst/>
          </a:blip>
          <a:stretch>
            <a:fillRect/>
          </a:stretch>
        </p:blipFill>
        <p:spPr>
          <a:xfrm>
            <a:off x="381000" y="1905000"/>
            <a:ext cx="854075" cy="369889"/>
          </a:xfrm>
          <a:prstGeom prst="rect">
            <a:avLst/>
          </a:prstGeom>
          <a:ln w="12700">
            <a:miter lim="400000"/>
          </a:ln>
        </p:spPr>
      </p:pic>
      <p:grpSp>
        <p:nvGrpSpPr>
          <p:cNvPr id="516" name="Group"/>
          <p:cNvGrpSpPr/>
          <p:nvPr/>
        </p:nvGrpSpPr>
        <p:grpSpPr>
          <a:xfrm>
            <a:off x="2740025" y="1371600"/>
            <a:ext cx="1831976" cy="1755776"/>
            <a:chOff x="0" y="0"/>
            <a:chExt cx="1831975" cy="1755775"/>
          </a:xfrm>
        </p:grpSpPr>
        <p:grpSp>
          <p:nvGrpSpPr>
            <p:cNvPr id="514" name="Group"/>
            <p:cNvGrpSpPr/>
            <p:nvPr/>
          </p:nvGrpSpPr>
          <p:grpSpPr>
            <a:xfrm>
              <a:off x="0" y="0"/>
              <a:ext cx="1831976" cy="1755776"/>
              <a:chOff x="0" y="0"/>
              <a:chExt cx="1831975" cy="1755775"/>
            </a:xfrm>
          </p:grpSpPr>
          <p:sp>
            <p:nvSpPr>
              <p:cNvPr id="511" name="Oval"/>
              <p:cNvSpPr/>
              <p:nvPr/>
            </p:nvSpPr>
            <p:spPr>
              <a:xfrm>
                <a:off x="0" y="0"/>
                <a:ext cx="1831976" cy="1755776"/>
              </a:xfrm>
              <a:prstGeom prst="ellipse">
                <a:avLst/>
              </a:prstGeom>
              <a:solidFill>
                <a:srgbClr val="FFFFFF"/>
              </a:solidFill>
              <a:ln w="9525" cap="flat">
                <a:solidFill>
                  <a:srgbClr val="000000"/>
                </a:solidFill>
                <a:prstDash val="solid"/>
                <a:round/>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512" name="10"/>
              <p:cNvSpPr txBox="1"/>
              <p:nvPr/>
            </p:nvSpPr>
            <p:spPr>
              <a:xfrm>
                <a:off x="981415" y="250825"/>
                <a:ext cx="523422" cy="42139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a:latin typeface="Times New Roman"/>
                    <a:ea typeface="Times New Roman"/>
                    <a:cs typeface="Times New Roman"/>
                    <a:sym typeface="Times New Roman"/>
                  </a:defRPr>
                </a:lvl1pPr>
              </a:lstStyle>
              <a:p>
                <a:pPr>
                  <a:defRPr sz="2800">
                    <a:latin typeface="+mj-lt"/>
                    <a:ea typeface="+mj-ea"/>
                    <a:cs typeface="+mj-cs"/>
                    <a:sym typeface="Helvetica"/>
                  </a:defRPr>
                </a:pPr>
                <a:r>
                  <a:rPr sz="2400">
                    <a:latin typeface="Times New Roman"/>
                    <a:ea typeface="Times New Roman"/>
                    <a:cs typeface="Times New Roman"/>
                    <a:sym typeface="Times New Roman"/>
                  </a:rPr>
                  <a:t>10</a:t>
                </a:r>
              </a:p>
            </p:txBody>
          </p:sp>
          <p:sp>
            <p:nvSpPr>
              <p:cNvPr id="513" name="8"/>
              <p:cNvSpPr txBox="1"/>
              <p:nvPr/>
            </p:nvSpPr>
            <p:spPr>
              <a:xfrm>
                <a:off x="196283" y="627062"/>
                <a:ext cx="523422" cy="447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a:latin typeface="Trebuchet MS"/>
                    <a:ea typeface="Trebuchet MS"/>
                    <a:cs typeface="Trebuchet MS"/>
                    <a:sym typeface="Trebuchet MS"/>
                  </a:defRPr>
                </a:lvl1pPr>
              </a:lstStyle>
              <a:p>
                <a:pPr>
                  <a:defRPr sz="2800">
                    <a:latin typeface="+mj-lt"/>
                    <a:ea typeface="+mj-ea"/>
                    <a:cs typeface="+mj-cs"/>
                    <a:sym typeface="Helvetica"/>
                  </a:defRPr>
                </a:pPr>
                <a:r>
                  <a:rPr sz="2400">
                    <a:latin typeface="Trebuchet MS"/>
                    <a:ea typeface="Trebuchet MS"/>
                    <a:cs typeface="Trebuchet MS"/>
                    <a:sym typeface="Trebuchet MS"/>
                  </a:rPr>
                  <a:t>8</a:t>
                </a:r>
              </a:p>
            </p:txBody>
          </p:sp>
        </p:grpSp>
        <p:sp>
          <p:nvSpPr>
            <p:cNvPr id="515" name="-"/>
            <p:cNvSpPr txBox="1"/>
            <p:nvPr/>
          </p:nvSpPr>
          <p:spPr>
            <a:xfrm>
              <a:off x="981415" y="1003300"/>
              <a:ext cx="523422" cy="42139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a:latin typeface="Times New Roman"/>
                  <a:ea typeface="Times New Roman"/>
                  <a:cs typeface="Times New Roman"/>
                  <a:sym typeface="Times New Roman"/>
                </a:defRPr>
              </a:lvl1pPr>
            </a:lstStyle>
            <a:p>
              <a:pPr>
                <a:defRPr sz="2800">
                  <a:latin typeface="+mj-lt"/>
                  <a:ea typeface="+mj-ea"/>
                  <a:cs typeface="+mj-cs"/>
                  <a:sym typeface="Helvetica"/>
                </a:defRPr>
              </a:pPr>
              <a:r>
                <a:rPr sz="2400">
                  <a:latin typeface="Times New Roman"/>
                  <a:ea typeface="Times New Roman"/>
                  <a:cs typeface="Times New Roman"/>
                  <a:sym typeface="Times New Roman"/>
                </a:rPr>
                <a:t>-</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510"/>
                                        </p:tgtEl>
                                        <p:attrNameLst>
                                          <p:attrName>style.visibility</p:attrName>
                                        </p:attrNameLst>
                                      </p:cBhvr>
                                      <p:to>
                                        <p:strVal val="visible"/>
                                      </p:to>
                                    </p:set>
                                    <p:animEffect transition="in" filter="dissolve">
                                      <p:cBhvr>
                                        <p:cTn id="7" dur="500"/>
                                        <p:tgtEl>
                                          <p:spTgt spid="5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2" nodeType="clickEffect">
                                  <p:stCondLst>
                                    <p:cond delay="0"/>
                                  </p:stCondLst>
                                  <p:iterate>
                                    <p:tmAbs val="0"/>
                                  </p:iterate>
                                  <p:childTnLst>
                                    <p:set>
                                      <p:cBhvr>
                                        <p:cTn id="11" fill="hold"/>
                                        <p:tgtEl>
                                          <p:spTgt spid="516"/>
                                        </p:tgtEl>
                                        <p:attrNameLst>
                                          <p:attrName>style.visibility</p:attrName>
                                        </p:attrNameLst>
                                      </p:cBhvr>
                                      <p:to>
                                        <p:strVal val="visible"/>
                                      </p:to>
                                    </p:set>
                                    <p:animEffect transition="in" filter="dissolve">
                                      <p:cBhvr>
                                        <p:cTn id="12" dur="500"/>
                                        <p:tgtEl>
                                          <p:spTgt spid="516"/>
                                        </p:tgtEl>
                                      </p:cBhvr>
                                    </p:animEffect>
                                  </p:childTnLst>
                                </p:cTn>
                              </p:par>
                            </p:childTnLst>
                          </p:cTn>
                        </p:par>
                      </p:childTnLst>
                    </p:cTn>
                  </p:par>
                  <p:par>
                    <p:cTn id="13" fill="hold">
                      <p:stCondLst>
                        <p:cond delay="indefinite"/>
                      </p:stCondLst>
                      <p:childTnLst>
                        <p:par>
                          <p:cTn id="14" fill="hold">
                            <p:stCondLst>
                              <p:cond delay="0"/>
                            </p:stCondLst>
                            <p:childTnLst>
                              <p:par>
                                <p:cTn id="15" presetID="19" presetClass="exit" presetSubtype="10" fill="hold" grpId="3" nodeType="clickEffect">
                                  <p:stCondLst>
                                    <p:cond delay="0"/>
                                  </p:stCondLst>
                                  <p:iterate>
                                    <p:tmAbs val="0"/>
                                  </p:iterate>
                                  <p:childTnLst>
                                    <p:anim calcmode="lin" valueType="num">
                                      <p:cBhvr>
                                        <p:cTn id="16" dur="2000" fill="hold"/>
                                        <p:tgtEl>
                                          <p:spTgt spid="516"/>
                                        </p:tgtEl>
                                        <p:attrNameLst>
                                          <p:attrName>ppt_h</p:attrName>
                                        </p:attrNameLst>
                                      </p:cBhvr>
                                      <p:tavLst>
                                        <p:tav tm="0">
                                          <p:val>
                                            <p:strVal val="ppt_h"/>
                                          </p:val>
                                        </p:tav>
                                        <p:tav tm="100000">
                                          <p:val>
                                            <p:strVal val="ppt_h"/>
                                          </p:val>
                                        </p:tav>
                                      </p:tavLst>
                                    </p:anim>
                                    <p:anim calcmode="lin" valueType="num">
                                      <p:cBhvr>
                                        <p:cTn id="17" dur="2000" fill="hold"/>
                                        <p:tgtEl>
                                          <p:spTgt spid="516"/>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18" fill="hold">
                                          <p:stCondLst>
                                            <p:cond delay="1999"/>
                                          </p:stCondLst>
                                        </p:cTn>
                                        <p:tgtEl>
                                          <p:spTgt spid="516"/>
                                        </p:tgtEl>
                                        <p:attrNameLst>
                                          <p:attrName>style.visibility</p:attrName>
                                        </p:attrNameLst>
                                      </p:cBhvr>
                                      <p:to>
                                        <p:strVal val="hidden"/>
                                      </p:to>
                                    </p:set>
                                  </p:childTnLst>
                                </p:cTn>
                              </p:par>
                            </p:childTnLst>
                          </p:cTn>
                        </p:par>
                        <p:par>
                          <p:cTn id="19" fill="hold">
                            <p:stCondLst>
                              <p:cond delay="2000"/>
                            </p:stCondLst>
                            <p:childTnLst>
                              <p:par>
                                <p:cTn id="20" presetID="9" presetClass="entr" fill="hold" grpId="4" nodeType="afterEffect">
                                  <p:stCondLst>
                                    <p:cond delay="0"/>
                                  </p:stCondLst>
                                  <p:iterate>
                                    <p:tmAbs val="0"/>
                                  </p:iterate>
                                  <p:childTnLst>
                                    <p:set>
                                      <p:cBhvr>
                                        <p:cTn id="21" fill="hold"/>
                                        <p:tgtEl>
                                          <p:spTgt spid="498"/>
                                        </p:tgtEl>
                                        <p:attrNameLst>
                                          <p:attrName>style.visibility</p:attrName>
                                        </p:attrNameLst>
                                      </p:cBhvr>
                                      <p:to>
                                        <p:strVal val="visible"/>
                                      </p:to>
                                    </p:set>
                                    <p:animEffect transition="in" filter="dissolve">
                                      <p:cBhvr>
                                        <p:cTn id="22" dur="2000"/>
                                        <p:tgtEl>
                                          <p:spTgt spid="49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fill="hold" grpId="5" nodeType="clickEffect">
                                  <p:stCondLst>
                                    <p:cond delay="0"/>
                                  </p:stCondLst>
                                  <p:iterate>
                                    <p:tmAbs val="0"/>
                                  </p:iterate>
                                  <p:childTnLst>
                                    <p:set>
                                      <p:cBhvr>
                                        <p:cTn id="26" fill="hold"/>
                                        <p:tgtEl>
                                          <p:spTgt spid="499"/>
                                        </p:tgtEl>
                                        <p:attrNameLst>
                                          <p:attrName>style.visibility</p:attrName>
                                        </p:attrNameLst>
                                      </p:cBhvr>
                                      <p:to>
                                        <p:strVal val="visible"/>
                                      </p:to>
                                    </p:set>
                                    <p:animEffect transition="in" filter="dissolve">
                                      <p:cBhvr>
                                        <p:cTn id="27" dur="500"/>
                                        <p:tgtEl>
                                          <p:spTgt spid="49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fill="hold" grpId="6" nodeType="clickEffect">
                                  <p:stCondLst>
                                    <p:cond delay="0"/>
                                  </p:stCondLst>
                                  <p:iterate>
                                    <p:tmAbs val="0"/>
                                  </p:iterate>
                                  <p:childTnLst>
                                    <p:set>
                                      <p:cBhvr>
                                        <p:cTn id="31" fill="hold"/>
                                        <p:tgtEl>
                                          <p:spTgt spid="500"/>
                                        </p:tgtEl>
                                        <p:attrNameLst>
                                          <p:attrName>style.visibility</p:attrName>
                                        </p:attrNameLst>
                                      </p:cBhvr>
                                      <p:to>
                                        <p:strVal val="visible"/>
                                      </p:to>
                                    </p:set>
                                    <p:animEffect transition="in" filter="dissolve">
                                      <p:cBhvr>
                                        <p:cTn id="32" dur="500"/>
                                        <p:tgtEl>
                                          <p:spTgt spid="500"/>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fill="hold" grpId="7" nodeType="clickEffect">
                                  <p:stCondLst>
                                    <p:cond delay="0"/>
                                  </p:stCondLst>
                                  <p:iterate>
                                    <p:tmAbs val="0"/>
                                  </p:iterate>
                                  <p:childTnLst>
                                    <p:set>
                                      <p:cBhvr>
                                        <p:cTn id="36" fill="hold"/>
                                        <p:tgtEl>
                                          <p:spTgt spid="501"/>
                                        </p:tgtEl>
                                        <p:attrNameLst>
                                          <p:attrName>style.visibility</p:attrName>
                                        </p:attrNameLst>
                                      </p:cBhvr>
                                      <p:to>
                                        <p:strVal val="visible"/>
                                      </p:to>
                                    </p:set>
                                    <p:animEffect transition="in" filter="dissolve">
                                      <p:cBhvr>
                                        <p:cTn id="37" dur="500"/>
                                        <p:tgtEl>
                                          <p:spTgt spid="501"/>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grpId="8" nodeType="clickEffect">
                                  <p:stCondLst>
                                    <p:cond delay="0"/>
                                  </p:stCondLst>
                                  <p:iterate>
                                    <p:tmAbs val="0"/>
                                  </p:iterate>
                                  <p:childTnLst>
                                    <p:set>
                                      <p:cBhvr>
                                        <p:cTn id="41" fill="hold"/>
                                        <p:tgtEl>
                                          <p:spTgt spid="505"/>
                                        </p:tgtEl>
                                        <p:attrNameLst>
                                          <p:attrName>style.visibility</p:attrName>
                                        </p:attrNameLst>
                                      </p:cBhvr>
                                      <p:to>
                                        <p:strVal val="visible"/>
                                      </p:to>
                                    </p:set>
                                    <p:anim calcmode="lin" valueType="num">
                                      <p:cBhvr>
                                        <p:cTn id="42" dur="500" fill="hold"/>
                                        <p:tgtEl>
                                          <p:spTgt spid="505"/>
                                        </p:tgtEl>
                                        <p:attrNameLst>
                                          <p:attrName>ppt_x</p:attrName>
                                        </p:attrNameLst>
                                      </p:cBhvr>
                                      <p:tavLst>
                                        <p:tav tm="0">
                                          <p:val>
                                            <p:strVal val="0-#ppt_w/2"/>
                                          </p:val>
                                        </p:tav>
                                        <p:tav tm="100000">
                                          <p:val>
                                            <p:strVal val="#ppt_x"/>
                                          </p:val>
                                        </p:tav>
                                      </p:tavLst>
                                    </p:anim>
                                    <p:anim calcmode="lin" valueType="num">
                                      <p:cBhvr>
                                        <p:cTn id="43" dur="500" fill="hold"/>
                                        <p:tgtEl>
                                          <p:spTgt spid="505"/>
                                        </p:tgtEl>
                                        <p:attrNameLst>
                                          <p:attrName>ppt_y</p:attrName>
                                        </p:attrNameLst>
                                      </p:cBhvr>
                                      <p:tavLst>
                                        <p:tav tm="0">
                                          <p:val>
                                            <p:strVal val="#ppt_y"/>
                                          </p:val>
                                        </p:tav>
                                        <p:tav tm="100000">
                                          <p:val>
                                            <p:strVal val="#ppt_y"/>
                                          </p:val>
                                        </p:tav>
                                      </p:tavLst>
                                    </p:anim>
                                  </p:childTnLst>
                                </p:cTn>
                              </p:par>
                            </p:childTnLst>
                          </p:cTn>
                        </p:par>
                        <p:par>
                          <p:cTn id="44" fill="hold">
                            <p:stCondLst>
                              <p:cond delay="500"/>
                            </p:stCondLst>
                            <p:childTnLst>
                              <p:par>
                                <p:cTn id="45" presetID="2" presetClass="entr" presetSubtype="8" fill="hold" grpId="9" nodeType="afterEffect">
                                  <p:stCondLst>
                                    <p:cond delay="0"/>
                                  </p:stCondLst>
                                  <p:iterate>
                                    <p:tmAbs val="0"/>
                                  </p:iterate>
                                  <p:childTnLst>
                                    <p:set>
                                      <p:cBhvr>
                                        <p:cTn id="46" fill="hold"/>
                                        <p:tgtEl>
                                          <p:spTgt spid="509"/>
                                        </p:tgtEl>
                                        <p:attrNameLst>
                                          <p:attrName>style.visibility</p:attrName>
                                        </p:attrNameLst>
                                      </p:cBhvr>
                                      <p:to>
                                        <p:strVal val="visible"/>
                                      </p:to>
                                    </p:set>
                                    <p:anim calcmode="lin" valueType="num">
                                      <p:cBhvr>
                                        <p:cTn id="47" dur="500" fill="hold"/>
                                        <p:tgtEl>
                                          <p:spTgt spid="509"/>
                                        </p:tgtEl>
                                        <p:attrNameLst>
                                          <p:attrName>ppt_x</p:attrName>
                                        </p:attrNameLst>
                                      </p:cBhvr>
                                      <p:tavLst>
                                        <p:tav tm="0">
                                          <p:val>
                                            <p:strVal val="0-#ppt_w/2"/>
                                          </p:val>
                                        </p:tav>
                                        <p:tav tm="100000">
                                          <p:val>
                                            <p:strVal val="#ppt_x"/>
                                          </p:val>
                                        </p:tav>
                                      </p:tavLst>
                                    </p:anim>
                                    <p:anim calcmode="lin" valueType="num">
                                      <p:cBhvr>
                                        <p:cTn id="48" dur="500" fill="hold"/>
                                        <p:tgtEl>
                                          <p:spTgt spid="509"/>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9" presetClass="entr" fill="hold" grpId="10" nodeType="clickEffect">
                                  <p:stCondLst>
                                    <p:cond delay="0"/>
                                  </p:stCondLst>
                                  <p:iterate>
                                    <p:tmAbs val="0"/>
                                  </p:iterate>
                                  <p:childTnLst>
                                    <p:set>
                                      <p:cBhvr>
                                        <p:cTn id="52" fill="hold"/>
                                        <p:tgtEl>
                                          <p:spTgt spid="490"/>
                                        </p:tgtEl>
                                        <p:attrNameLst>
                                          <p:attrName>style.visibility</p:attrName>
                                        </p:attrNameLst>
                                      </p:cBhvr>
                                      <p:to>
                                        <p:strVal val="visible"/>
                                      </p:to>
                                    </p:set>
                                    <p:animEffect transition="in" filter="dissolve">
                                      <p:cBhvr>
                                        <p:cTn id="53" dur="2000"/>
                                        <p:tgtEl>
                                          <p:spTgt spid="490"/>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xit" fill="hold" grpId="11" nodeType="clickEffect">
                                  <p:stCondLst>
                                    <p:cond delay="0"/>
                                  </p:stCondLst>
                                  <p:iterate>
                                    <p:tmAbs val="0"/>
                                  </p:iterate>
                                  <p:childTnLst>
                                    <p:animEffect transition="out" filter="dissolve">
                                      <p:cBhvr>
                                        <p:cTn id="57" dur="500" fill="hold"/>
                                        <p:tgtEl>
                                          <p:spTgt spid="509"/>
                                        </p:tgtEl>
                                      </p:cBhvr>
                                    </p:animEffect>
                                    <p:set>
                                      <p:cBhvr>
                                        <p:cTn id="58" fill="hold">
                                          <p:stCondLst>
                                            <p:cond delay="499"/>
                                          </p:stCondLst>
                                        </p:cTn>
                                        <p:tgtEl>
                                          <p:spTgt spid="50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 presetClass="entr" presetSubtype="8" fill="hold" grpId="12" nodeType="clickEffect">
                                  <p:stCondLst>
                                    <p:cond delay="0"/>
                                  </p:stCondLst>
                                  <p:iterate>
                                    <p:tmAbs val="0"/>
                                  </p:iterate>
                                  <p:childTnLst>
                                    <p:set>
                                      <p:cBhvr>
                                        <p:cTn id="62" fill="hold"/>
                                        <p:tgtEl>
                                          <p:spTgt spid="508"/>
                                        </p:tgtEl>
                                        <p:attrNameLst>
                                          <p:attrName>style.visibility</p:attrName>
                                        </p:attrNameLst>
                                      </p:cBhvr>
                                      <p:to>
                                        <p:strVal val="visible"/>
                                      </p:to>
                                    </p:set>
                                    <p:anim calcmode="lin" valueType="num">
                                      <p:cBhvr>
                                        <p:cTn id="63" dur="500" fill="hold"/>
                                        <p:tgtEl>
                                          <p:spTgt spid="508"/>
                                        </p:tgtEl>
                                        <p:attrNameLst>
                                          <p:attrName>ppt_x</p:attrName>
                                        </p:attrNameLst>
                                      </p:cBhvr>
                                      <p:tavLst>
                                        <p:tav tm="0">
                                          <p:val>
                                            <p:strVal val="0-#ppt_w/2"/>
                                          </p:val>
                                        </p:tav>
                                        <p:tav tm="100000">
                                          <p:val>
                                            <p:strVal val="#ppt_x"/>
                                          </p:val>
                                        </p:tav>
                                      </p:tavLst>
                                    </p:anim>
                                    <p:anim calcmode="lin" valueType="num">
                                      <p:cBhvr>
                                        <p:cTn id="64" dur="500" fill="hold"/>
                                        <p:tgtEl>
                                          <p:spTgt spid="508"/>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 presetClass="path" presetSubtype="0" accel="50000" decel="50000" fill="hold" nodeType="clickEffect">
                                  <p:stCondLst>
                                    <p:cond delay="0"/>
                                  </p:stCondLst>
                                  <p:childTnLst>
                                    <p:animMotion origin="layout" path="M 0.000000 0.000000 L -0.129379 0.505087" pathEditMode="relative">
                                      <p:cBhvr>
                                        <p:cTn id="68" dur="2000" fill="hold"/>
                                        <p:tgtEl>
                                          <p:spTgt spid="498"/>
                                        </p:tgtEl>
                                        <p:attrNameLst>
                                          <p:attrName>ppt_x</p:attrName>
                                          <p:attrName>ppt_y</p:attrName>
                                        </p:attrNameLst>
                                      </p:cBhvr>
                                    </p:animMotion>
                                  </p:childTnLst>
                                </p:cTn>
                              </p:par>
                            </p:childTnLst>
                          </p:cTn>
                        </p:par>
                        <p:par>
                          <p:cTn id="69" fill="hold">
                            <p:stCondLst>
                              <p:cond delay="2000"/>
                            </p:stCondLst>
                            <p:childTnLst>
                              <p:par>
                                <p:cTn id="70" presetID="9" presetClass="entr" fill="hold" grpId="14" nodeType="afterEffect">
                                  <p:stCondLst>
                                    <p:cond delay="0"/>
                                  </p:stCondLst>
                                  <p:iterate>
                                    <p:tmAbs val="0"/>
                                  </p:iterate>
                                  <p:childTnLst>
                                    <p:set>
                                      <p:cBhvr>
                                        <p:cTn id="71" fill="hold"/>
                                        <p:tgtEl>
                                          <p:spTgt spid="484"/>
                                        </p:tgtEl>
                                        <p:attrNameLst>
                                          <p:attrName>style.visibility</p:attrName>
                                        </p:attrNameLst>
                                      </p:cBhvr>
                                      <p:to>
                                        <p:strVal val="visible"/>
                                      </p:to>
                                    </p:set>
                                    <p:animEffect transition="in" filter="dissolve">
                                      <p:cBhvr>
                                        <p:cTn id="72" dur="2000"/>
                                        <p:tgtEl>
                                          <p:spTgt spid="484"/>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fill="hold" grpId="15" nodeType="clickEffect">
                                  <p:stCondLst>
                                    <p:cond delay="0"/>
                                  </p:stCondLst>
                                  <p:iterate>
                                    <p:tmAbs val="0"/>
                                  </p:iterate>
                                  <p:childTnLst>
                                    <p:set>
                                      <p:cBhvr>
                                        <p:cTn id="76" fill="hold"/>
                                        <p:tgtEl>
                                          <p:spTgt spid="502"/>
                                        </p:tgtEl>
                                        <p:attrNameLst>
                                          <p:attrName>style.visibility</p:attrName>
                                        </p:attrNameLst>
                                      </p:cBhvr>
                                      <p:to>
                                        <p:strVal val="visible"/>
                                      </p:to>
                                    </p:set>
                                    <p:animEffect transition="in" filter="dissolve">
                                      <p:cBhvr>
                                        <p:cTn id="77" dur="500"/>
                                        <p:tgtEl>
                                          <p:spTgt spid="502"/>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fill="hold" grpId="16" nodeType="clickEffect">
                                  <p:stCondLst>
                                    <p:cond delay="0"/>
                                  </p:stCondLst>
                                  <p:iterate>
                                    <p:tmAbs val="0"/>
                                  </p:iterate>
                                  <p:childTnLst>
                                    <p:set>
                                      <p:cBhvr>
                                        <p:cTn id="81" fill="hold"/>
                                        <p:tgtEl>
                                          <p:spTgt spid="503"/>
                                        </p:tgtEl>
                                        <p:attrNameLst>
                                          <p:attrName>style.visibility</p:attrName>
                                        </p:attrNameLst>
                                      </p:cBhvr>
                                      <p:to>
                                        <p:strVal val="visible"/>
                                      </p:to>
                                    </p:set>
                                    <p:animEffect transition="in" filter="dissolve">
                                      <p:cBhvr>
                                        <p:cTn id="82" dur="500"/>
                                        <p:tgtEl>
                                          <p:spTgt spid="503"/>
                                        </p:tgtEl>
                                      </p:cBhvr>
                                    </p:animEffect>
                                  </p:childTnLst>
                                </p:cTn>
                              </p:par>
                            </p:childTnLst>
                          </p:cTn>
                        </p:par>
                      </p:childTnLst>
                    </p:cTn>
                  </p:par>
                  <p:par>
                    <p:cTn id="83" fill="hold">
                      <p:stCondLst>
                        <p:cond delay="indefinite"/>
                      </p:stCondLst>
                      <p:childTnLst>
                        <p:par>
                          <p:cTn id="84" fill="hold">
                            <p:stCondLst>
                              <p:cond delay="0"/>
                            </p:stCondLst>
                            <p:childTnLst>
                              <p:par>
                                <p:cTn id="85" presetID="9" presetClass="entr" fill="hold" grpId="17" nodeType="clickEffect">
                                  <p:stCondLst>
                                    <p:cond delay="0"/>
                                  </p:stCondLst>
                                  <p:iterate>
                                    <p:tmAbs val="0"/>
                                  </p:iterate>
                                  <p:childTnLst>
                                    <p:set>
                                      <p:cBhvr>
                                        <p:cTn id="86" fill="hold"/>
                                        <p:tgtEl>
                                          <p:spTgt spid="504"/>
                                        </p:tgtEl>
                                        <p:attrNameLst>
                                          <p:attrName>style.visibility</p:attrName>
                                        </p:attrNameLst>
                                      </p:cBhvr>
                                      <p:to>
                                        <p:strVal val="visible"/>
                                      </p:to>
                                    </p:set>
                                    <p:animEffect transition="in" filter="dissolve">
                                      <p:cBhvr>
                                        <p:cTn id="87" dur="500"/>
                                        <p:tgtEl>
                                          <p:spTgt spid="5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4" grpId="14" animBg="1" advAuto="0"/>
      <p:bldP spid="490" grpId="10" animBg="1" advAuto="0"/>
      <p:bldP spid="498" grpId="4" animBg="1" advAuto="0"/>
      <p:bldP spid="499" grpId="5" animBg="1" advAuto="0"/>
      <p:bldP spid="500" grpId="6" animBg="1" advAuto="0"/>
      <p:bldP spid="501" grpId="7" animBg="1" advAuto="0"/>
      <p:bldP spid="502" grpId="15" animBg="1" advAuto="0"/>
      <p:bldP spid="503" grpId="16" animBg="1" advAuto="0"/>
      <p:bldP spid="504" grpId="17" animBg="1" advAuto="0"/>
      <p:bldP spid="505" grpId="8" animBg="1" advAuto="0"/>
      <p:bldP spid="508" grpId="12" animBg="1" advAuto="0"/>
      <p:bldP spid="509" grpId="9" animBg="1" advAuto="0"/>
      <p:bldP spid="509" grpId="11" animBg="1" advAuto="0"/>
      <p:bldP spid="510" grpId="1" animBg="1" advAuto="0"/>
      <p:bldP spid="516" grpId="2" animBg="1" advAuto="0"/>
      <p:bldP spid="516" grpId="3"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Circles of Evaluation"/>
          <p:cNvSpPr txBox="1">
            <a:spLocks noGrp="1"/>
          </p:cNvSpPr>
          <p:nvPr>
            <p:ph type="title"/>
          </p:nvPr>
        </p:nvSpPr>
        <p:spPr>
          <a:prstGeom prst="rect">
            <a:avLst/>
          </a:prstGeom>
        </p:spPr>
        <p:txBody>
          <a:bodyPr/>
          <a:lstStyle/>
          <a:p>
            <a:r>
              <a:t>Circles of Evaluation</a:t>
            </a:r>
          </a:p>
        </p:txBody>
      </p:sp>
      <p:sp>
        <p:nvSpPr>
          <p:cNvPr id="492"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26</a:t>
            </a:fld>
            <a:endParaRPr sz="1200">
              <a:solidFill>
                <a:srgbClr val="D38E27"/>
              </a:solidFill>
              <a:latin typeface="Arial"/>
              <a:ea typeface="Arial"/>
              <a:cs typeface="Arial"/>
              <a:sym typeface="Aria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5E224BE-3975-4C45-88AF-BC8A5605007D}"/>
                  </a:ext>
                </a:extLst>
              </p:cNvPr>
              <p:cNvSpPr txBox="1"/>
              <p:nvPr/>
            </p:nvSpPr>
            <p:spPr>
              <a:xfrm>
                <a:off x="1045924" y="4575406"/>
                <a:ext cx="850168" cy="691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f>
                        <m:fPr>
                          <m:ctrlPr>
                            <a:rPr kumimoji="0" lang="en-US" sz="24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Franklin Gothic Book"/>
                            </a:rPr>
                          </m:ctrlPr>
                        </m:fPr>
                        <m:num>
                          <m:r>
                            <a:rPr kumimoji="0" lang="en-US" sz="24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Franklin Gothic Book"/>
                            </a:rPr>
                            <m:t>6 × 3</m:t>
                          </m:r>
                        </m:num>
                        <m:den>
                          <m:r>
                            <a:rPr kumimoji="0" lang="en-US" sz="24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Franklin Gothic Book"/>
                            </a:rPr>
                            <m:t>4 −2</m:t>
                          </m:r>
                        </m:den>
                      </m:f>
                    </m:oMath>
                  </m:oMathPara>
                </a14:m>
                <a:endParaRPr kumimoji="0" lang="en-US" sz="2400" b="0" i="0" u="none" strike="noStrike" cap="none" spc="0" normalizeH="0" baseline="0" dirty="0">
                  <a:ln>
                    <a:noFill/>
                  </a:ln>
                  <a:solidFill>
                    <a:srgbClr val="000000"/>
                  </a:solidFill>
                  <a:effectLst/>
                  <a:uFillTx/>
                  <a:latin typeface="Franklin Gothic Book"/>
                  <a:ea typeface="Franklin Gothic Book"/>
                  <a:cs typeface="Franklin Gothic Book"/>
                  <a:sym typeface="Franklin Gothic Book"/>
                </a:endParaRPr>
              </a:p>
            </p:txBody>
          </p:sp>
        </mc:Choice>
        <mc:Fallback xmlns="">
          <p:sp>
            <p:nvSpPr>
              <p:cNvPr id="2" name="TextBox 1">
                <a:extLst>
                  <a:ext uri="{FF2B5EF4-FFF2-40B4-BE49-F238E27FC236}">
                    <a16:creationId xmlns:a16="http://schemas.microsoft.com/office/drawing/2014/main" id="{C5E224BE-3975-4C45-88AF-BC8A5605007D}"/>
                  </a:ext>
                </a:extLst>
              </p:cNvPr>
              <p:cNvSpPr txBox="1">
                <a:spLocks noRot="1" noChangeAspect="1" noMove="1" noResize="1" noEditPoints="1" noAdjustHandles="1" noChangeArrowheads="1" noChangeShapeType="1" noTextEdit="1"/>
              </p:cNvSpPr>
              <p:nvPr/>
            </p:nvSpPr>
            <p:spPr>
              <a:xfrm>
                <a:off x="1045924" y="4575406"/>
                <a:ext cx="850168" cy="691471"/>
              </a:xfrm>
              <a:prstGeom prst="rect">
                <a:avLst/>
              </a:prstGeom>
              <a:blipFill>
                <a:blip r:embed="rId3"/>
                <a:stretch>
                  <a:fillRect l="-5882" t="-9091" r="-7353" b="-30909"/>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777DB47-A8A7-D042-BF02-1FBD55D1D0E1}"/>
                  </a:ext>
                </a:extLst>
              </p:cNvPr>
              <p:cNvSpPr txBox="1"/>
              <p:nvPr/>
            </p:nvSpPr>
            <p:spPr>
              <a:xfrm>
                <a:off x="1085485" y="2522137"/>
                <a:ext cx="771045"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2400" b="0" i="1" u="none" strike="noStrike" cap="none" spc="0" normalizeH="0" baseline="0" smtClean="0">
                          <a:ln>
                            <a:noFill/>
                          </a:ln>
                          <a:solidFill>
                            <a:srgbClr val="000000"/>
                          </a:solidFill>
                          <a:effectLst/>
                          <a:uFillTx/>
                          <a:latin typeface="Cambria Math" panose="02040503050406030204" pitchFamily="18" charset="0"/>
                          <a:ea typeface="Franklin Gothic Book"/>
                          <a:cs typeface="Franklin Gothic Book"/>
                          <a:sym typeface="Franklin Gothic Book"/>
                        </a:rPr>
                        <m:t>4 </m:t>
                      </m:r>
                      <m:r>
                        <a:rPr kumimoji="0" lang="en-US" sz="24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Franklin Gothic Book"/>
                        </a:rPr>
                        <m:t>× 7</m:t>
                      </m:r>
                    </m:oMath>
                  </m:oMathPara>
                </a14:m>
                <a:endParaRPr kumimoji="0" lang="en-US" sz="2400" b="0" i="0" u="none" strike="noStrike" cap="none" spc="0" normalizeH="0" baseline="0" dirty="0">
                  <a:ln>
                    <a:noFill/>
                  </a:ln>
                  <a:solidFill>
                    <a:srgbClr val="000000"/>
                  </a:solidFill>
                  <a:effectLst/>
                  <a:uFillTx/>
                  <a:latin typeface="Franklin Gothic Book"/>
                  <a:ea typeface="Franklin Gothic Book"/>
                  <a:cs typeface="Franklin Gothic Book"/>
                  <a:sym typeface="Franklin Gothic Book"/>
                </a:endParaRPr>
              </a:p>
            </p:txBody>
          </p:sp>
        </mc:Choice>
        <mc:Fallback xmlns="">
          <p:sp>
            <p:nvSpPr>
              <p:cNvPr id="3" name="TextBox 2">
                <a:extLst>
                  <a:ext uri="{FF2B5EF4-FFF2-40B4-BE49-F238E27FC236}">
                    <a16:creationId xmlns:a16="http://schemas.microsoft.com/office/drawing/2014/main" id="{A777DB47-A8A7-D042-BF02-1FBD55D1D0E1}"/>
                  </a:ext>
                </a:extLst>
              </p:cNvPr>
              <p:cNvSpPr txBox="1">
                <a:spLocks noRot="1" noChangeAspect="1" noMove="1" noResize="1" noEditPoints="1" noAdjustHandles="1" noChangeArrowheads="1" noChangeShapeType="1" noTextEdit="1"/>
              </p:cNvSpPr>
              <p:nvPr/>
            </p:nvSpPr>
            <p:spPr>
              <a:xfrm>
                <a:off x="1085485" y="2522137"/>
                <a:ext cx="771045" cy="369332"/>
              </a:xfrm>
              <a:prstGeom prst="rect">
                <a:avLst/>
              </a:prstGeom>
              <a:blipFill>
                <a:blip r:embed="rId4"/>
                <a:stretch>
                  <a:fillRect l="-6452" t="-6667" r="-8065" b="-36667"/>
                </a:stretch>
              </a:blipFill>
              <a:ln w="12700" cap="flat">
                <a:noFill/>
                <a:miter lim="400000"/>
              </a:ln>
              <a:effectLst/>
            </p:spPr>
            <p:txBody>
              <a:bodyPr/>
              <a:lstStyle/>
              <a:p>
                <a:r>
                  <a:rPr lang="en-US">
                    <a:noFill/>
                  </a:rPr>
                  <a:t> </a:t>
                </a:r>
              </a:p>
            </p:txBody>
          </p:sp>
        </mc:Fallback>
      </mc:AlternateContent>
      <p:grpSp>
        <p:nvGrpSpPr>
          <p:cNvPr id="43" name="Group">
            <a:extLst>
              <a:ext uri="{FF2B5EF4-FFF2-40B4-BE49-F238E27FC236}">
                <a16:creationId xmlns:a16="http://schemas.microsoft.com/office/drawing/2014/main" id="{F7DF22CD-289A-0D4E-A884-2B8071D93FF0}"/>
              </a:ext>
            </a:extLst>
          </p:cNvPr>
          <p:cNvGrpSpPr/>
          <p:nvPr/>
        </p:nvGrpSpPr>
        <p:grpSpPr>
          <a:xfrm>
            <a:off x="2118558" y="3769087"/>
            <a:ext cx="2971800" cy="2836865"/>
            <a:chOff x="0" y="-1"/>
            <a:chExt cx="2971800" cy="2836864"/>
          </a:xfrm>
        </p:grpSpPr>
        <p:sp>
          <p:nvSpPr>
            <p:cNvPr id="44" name="Oval">
              <a:extLst>
                <a:ext uri="{FF2B5EF4-FFF2-40B4-BE49-F238E27FC236}">
                  <a16:creationId xmlns:a16="http://schemas.microsoft.com/office/drawing/2014/main" id="{B1FCF74B-D8BA-494D-853A-1F67A1C0CAF6}"/>
                </a:ext>
              </a:extLst>
            </p:cNvPr>
            <p:cNvSpPr/>
            <p:nvPr/>
          </p:nvSpPr>
          <p:spPr>
            <a:xfrm>
              <a:off x="0" y="-1"/>
              <a:ext cx="2971800" cy="2836864"/>
            </a:xfrm>
            <a:prstGeom prst="ellipse">
              <a:avLst/>
            </a:prstGeom>
            <a:solidFill>
              <a:srgbClr val="FFFFFF"/>
            </a:solidFill>
            <a:ln w="9525" cap="flat">
              <a:solidFill>
                <a:srgbClr val="000000"/>
              </a:solidFill>
              <a:prstDash val="solid"/>
              <a:round/>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5" name="/">
              <a:extLst>
                <a:ext uri="{FF2B5EF4-FFF2-40B4-BE49-F238E27FC236}">
                  <a16:creationId xmlns:a16="http://schemas.microsoft.com/office/drawing/2014/main" id="{E199A24D-017C-9545-9B26-D195B54CF9FB}"/>
                </a:ext>
              </a:extLst>
            </p:cNvPr>
            <p:cNvSpPr txBox="1"/>
            <p:nvPr/>
          </p:nvSpPr>
          <p:spPr>
            <a:xfrm>
              <a:off x="1086040" y="207827"/>
              <a:ext cx="849086" cy="42139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defRPr>
                  <a:latin typeface="Times New Roman"/>
                  <a:ea typeface="Times New Roman"/>
                  <a:cs typeface="Times New Roman"/>
                  <a:sym typeface="Times New Roman"/>
                </a:defRPr>
              </a:lvl1pPr>
            </a:lstStyle>
            <a:p>
              <a:pPr>
                <a:defRPr sz="2800">
                  <a:latin typeface="+mj-lt"/>
                  <a:ea typeface="+mj-ea"/>
                  <a:cs typeface="+mj-cs"/>
                  <a:sym typeface="Helvetica"/>
                </a:defRPr>
              </a:pPr>
              <a:r>
                <a:rPr sz="2400" dirty="0">
                  <a:latin typeface="Times New Roman"/>
                  <a:ea typeface="Times New Roman"/>
                  <a:cs typeface="Times New Roman"/>
                  <a:sym typeface="Times New Roman"/>
                </a:rPr>
                <a:t>/</a:t>
              </a:r>
            </a:p>
          </p:txBody>
        </p:sp>
        <p:sp>
          <p:nvSpPr>
            <p:cNvPr id="48" name="Line">
              <a:extLst>
                <a:ext uri="{FF2B5EF4-FFF2-40B4-BE49-F238E27FC236}">
                  <a16:creationId xmlns:a16="http://schemas.microsoft.com/office/drawing/2014/main" id="{290EF555-8A87-5448-9BB8-2AE0495537BE}"/>
                </a:ext>
              </a:extLst>
            </p:cNvPr>
            <p:cNvSpPr/>
            <p:nvPr/>
          </p:nvSpPr>
          <p:spPr>
            <a:xfrm>
              <a:off x="106362" y="811211"/>
              <a:ext cx="2759075" cy="1588"/>
            </a:xfrm>
            <a:prstGeom prst="line">
              <a:avLst/>
            </a:prstGeom>
            <a:noFill/>
            <a:ln w="9525" cap="flat">
              <a:solidFill>
                <a:srgbClr val="000000"/>
              </a:solidFill>
              <a:prstDash val="solid"/>
              <a:bevel/>
            </a:ln>
            <a:effectLst/>
          </p:spPr>
          <p:txBody>
            <a:bodyPr wrap="square" lIns="45719" tIns="45719" rIns="45719" bIns="45719" numCol="1" anchor="t">
              <a:noAutofit/>
            </a:bodyPr>
            <a:lstStyle/>
            <a:p>
              <a:pPr defTabSz="457200">
                <a:defRPr sz="1200">
                  <a:latin typeface="+mj-lt"/>
                  <a:ea typeface="+mj-ea"/>
                  <a:cs typeface="+mj-cs"/>
                  <a:sym typeface="Helvetica"/>
                </a:defRPr>
              </a:pPr>
              <a:endParaRPr/>
            </a:p>
          </p:txBody>
        </p:sp>
      </p:grpSp>
      <p:grpSp>
        <p:nvGrpSpPr>
          <p:cNvPr id="50" name="Group">
            <a:extLst>
              <a:ext uri="{FF2B5EF4-FFF2-40B4-BE49-F238E27FC236}">
                <a16:creationId xmlns:a16="http://schemas.microsoft.com/office/drawing/2014/main" id="{0A5F3382-5A2F-0642-B81B-F31D44443345}"/>
              </a:ext>
            </a:extLst>
          </p:cNvPr>
          <p:cNvGrpSpPr/>
          <p:nvPr/>
        </p:nvGrpSpPr>
        <p:grpSpPr>
          <a:xfrm>
            <a:off x="2481369" y="4851067"/>
            <a:ext cx="1135626" cy="1084063"/>
            <a:chOff x="0" y="-1"/>
            <a:chExt cx="2971800" cy="2836864"/>
          </a:xfrm>
        </p:grpSpPr>
        <p:sp>
          <p:nvSpPr>
            <p:cNvPr id="51" name="Oval">
              <a:extLst>
                <a:ext uri="{FF2B5EF4-FFF2-40B4-BE49-F238E27FC236}">
                  <a16:creationId xmlns:a16="http://schemas.microsoft.com/office/drawing/2014/main" id="{A29A52F0-20A6-1244-89D0-3B24D896D0EF}"/>
                </a:ext>
              </a:extLst>
            </p:cNvPr>
            <p:cNvSpPr/>
            <p:nvPr/>
          </p:nvSpPr>
          <p:spPr>
            <a:xfrm>
              <a:off x="0" y="-1"/>
              <a:ext cx="2971800" cy="2836864"/>
            </a:xfrm>
            <a:prstGeom prst="ellipse">
              <a:avLst/>
            </a:prstGeom>
            <a:solidFill>
              <a:srgbClr val="FFFFFF"/>
            </a:solidFill>
            <a:ln w="9525" cap="flat">
              <a:solidFill>
                <a:srgbClr val="000000"/>
              </a:solidFill>
              <a:prstDash val="solid"/>
              <a:round/>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52" name="/">
              <a:extLst>
                <a:ext uri="{FF2B5EF4-FFF2-40B4-BE49-F238E27FC236}">
                  <a16:creationId xmlns:a16="http://schemas.microsoft.com/office/drawing/2014/main" id="{4D841ED6-8519-D944-8D67-08295F0CC061}"/>
                </a:ext>
              </a:extLst>
            </p:cNvPr>
            <p:cNvSpPr txBox="1"/>
            <p:nvPr/>
          </p:nvSpPr>
          <p:spPr>
            <a:xfrm>
              <a:off x="1086040" y="207826"/>
              <a:ext cx="849087" cy="13691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defRPr>
                  <a:latin typeface="Times New Roman"/>
                  <a:ea typeface="Times New Roman"/>
                  <a:cs typeface="Times New Roman"/>
                  <a:sym typeface="Times New Roman"/>
                </a:defRPr>
              </a:lvl1pPr>
            </a:lstStyle>
            <a:p>
              <a:pPr>
                <a:defRPr sz="2800">
                  <a:latin typeface="+mj-lt"/>
                  <a:ea typeface="+mj-ea"/>
                  <a:cs typeface="+mj-cs"/>
                  <a:sym typeface="Helvetica"/>
                </a:defRPr>
              </a:pPr>
              <a:r>
                <a:rPr lang="en-US" dirty="0"/>
                <a:t>*</a:t>
              </a:r>
              <a:endParaRPr sz="2400" dirty="0">
                <a:latin typeface="Times New Roman"/>
                <a:ea typeface="Times New Roman"/>
                <a:cs typeface="Times New Roman"/>
                <a:sym typeface="Times New Roman"/>
              </a:endParaRPr>
            </a:p>
          </p:txBody>
        </p:sp>
        <p:sp>
          <p:nvSpPr>
            <p:cNvPr id="54" name="Line">
              <a:extLst>
                <a:ext uri="{FF2B5EF4-FFF2-40B4-BE49-F238E27FC236}">
                  <a16:creationId xmlns:a16="http://schemas.microsoft.com/office/drawing/2014/main" id="{E37DBAE7-8346-C04D-B229-B91D32033AB5}"/>
                </a:ext>
              </a:extLst>
            </p:cNvPr>
            <p:cNvSpPr/>
            <p:nvPr/>
          </p:nvSpPr>
          <p:spPr>
            <a:xfrm>
              <a:off x="106362" y="811211"/>
              <a:ext cx="2759075" cy="1588"/>
            </a:xfrm>
            <a:prstGeom prst="line">
              <a:avLst/>
            </a:prstGeom>
            <a:noFill/>
            <a:ln w="9525" cap="flat">
              <a:solidFill>
                <a:srgbClr val="000000"/>
              </a:solidFill>
              <a:prstDash val="solid"/>
              <a:bevel/>
            </a:ln>
            <a:effectLst/>
          </p:spPr>
          <p:txBody>
            <a:bodyPr wrap="square" lIns="45719" tIns="45719" rIns="45719" bIns="45719" numCol="1" anchor="t">
              <a:noAutofit/>
            </a:bodyPr>
            <a:lstStyle/>
            <a:p>
              <a:pPr defTabSz="457200">
                <a:defRPr sz="1200">
                  <a:latin typeface="+mj-lt"/>
                  <a:ea typeface="+mj-ea"/>
                  <a:cs typeface="+mj-cs"/>
                  <a:sym typeface="Helvetica"/>
                </a:defRPr>
              </a:pPr>
              <a:endParaRPr/>
            </a:p>
          </p:txBody>
        </p:sp>
      </p:grpSp>
      <p:sp>
        <p:nvSpPr>
          <p:cNvPr id="55" name="2">
            <a:extLst>
              <a:ext uri="{FF2B5EF4-FFF2-40B4-BE49-F238E27FC236}">
                <a16:creationId xmlns:a16="http://schemas.microsoft.com/office/drawing/2014/main" id="{2060E11A-DD57-5645-9532-9F0CC52762F8}"/>
              </a:ext>
            </a:extLst>
          </p:cNvPr>
          <p:cNvSpPr txBox="1"/>
          <p:nvPr/>
        </p:nvSpPr>
        <p:spPr>
          <a:xfrm>
            <a:off x="2698474" y="5357452"/>
            <a:ext cx="312563" cy="5232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a:latin typeface="Trebuchet MS"/>
                <a:ea typeface="Trebuchet MS"/>
                <a:cs typeface="Trebuchet MS"/>
                <a:sym typeface="Trebuchet MS"/>
              </a:defRPr>
            </a:lvl1pPr>
          </a:lstStyle>
          <a:p>
            <a:pPr>
              <a:defRPr sz="2800">
                <a:latin typeface="+mj-lt"/>
                <a:ea typeface="+mj-ea"/>
                <a:cs typeface="+mj-cs"/>
                <a:sym typeface="Helvetica"/>
              </a:defRPr>
            </a:pPr>
            <a:r>
              <a:rPr lang="en-US" sz="2800" dirty="0">
                <a:latin typeface="Helvetica" pitchFamily="2" charset="0"/>
                <a:sym typeface="Trebuchet MS"/>
              </a:rPr>
              <a:t>6</a:t>
            </a:r>
            <a:endParaRPr sz="2800" dirty="0">
              <a:latin typeface="Helvetica" pitchFamily="2" charset="0"/>
              <a:sym typeface="Trebuchet MS"/>
            </a:endParaRPr>
          </a:p>
        </p:txBody>
      </p:sp>
      <p:sp>
        <p:nvSpPr>
          <p:cNvPr id="56" name="2">
            <a:extLst>
              <a:ext uri="{FF2B5EF4-FFF2-40B4-BE49-F238E27FC236}">
                <a16:creationId xmlns:a16="http://schemas.microsoft.com/office/drawing/2014/main" id="{5FFF0452-5FFC-6B4F-85FC-B4305B0DCCAB}"/>
              </a:ext>
            </a:extLst>
          </p:cNvPr>
          <p:cNvSpPr txBox="1"/>
          <p:nvPr/>
        </p:nvSpPr>
        <p:spPr>
          <a:xfrm>
            <a:off x="3179802" y="5333009"/>
            <a:ext cx="415413" cy="5232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a:latin typeface="Trebuchet MS"/>
                <a:ea typeface="Trebuchet MS"/>
                <a:cs typeface="Trebuchet MS"/>
                <a:sym typeface="Trebuchet MS"/>
              </a:defRPr>
            </a:lvl1pPr>
          </a:lstStyle>
          <a:p>
            <a:pPr>
              <a:defRPr sz="2800">
                <a:latin typeface="+mj-lt"/>
                <a:ea typeface="+mj-ea"/>
                <a:cs typeface="+mj-cs"/>
                <a:sym typeface="Helvetica"/>
              </a:defRPr>
            </a:pPr>
            <a:r>
              <a:rPr lang="en-US" dirty="0"/>
              <a:t>3</a:t>
            </a:r>
            <a:endParaRPr dirty="0">
              <a:latin typeface="Trebuchet MS"/>
              <a:ea typeface="Trebuchet MS"/>
              <a:cs typeface="Trebuchet MS"/>
              <a:sym typeface="Trebuchet MS"/>
            </a:endParaRPr>
          </a:p>
        </p:txBody>
      </p:sp>
      <p:grpSp>
        <p:nvGrpSpPr>
          <p:cNvPr id="57" name="Group">
            <a:extLst>
              <a:ext uri="{FF2B5EF4-FFF2-40B4-BE49-F238E27FC236}">
                <a16:creationId xmlns:a16="http://schemas.microsoft.com/office/drawing/2014/main" id="{97BB4D90-2BED-914E-A449-914CCDC91819}"/>
              </a:ext>
            </a:extLst>
          </p:cNvPr>
          <p:cNvGrpSpPr/>
          <p:nvPr/>
        </p:nvGrpSpPr>
        <p:grpSpPr>
          <a:xfrm>
            <a:off x="3763980" y="4772627"/>
            <a:ext cx="1135626" cy="1162503"/>
            <a:chOff x="0" y="-205269"/>
            <a:chExt cx="2971800" cy="3042132"/>
          </a:xfrm>
        </p:grpSpPr>
        <p:sp>
          <p:nvSpPr>
            <p:cNvPr id="58" name="Oval">
              <a:extLst>
                <a:ext uri="{FF2B5EF4-FFF2-40B4-BE49-F238E27FC236}">
                  <a16:creationId xmlns:a16="http://schemas.microsoft.com/office/drawing/2014/main" id="{31F450B3-972A-F344-B5E3-14EAE51BFAF0}"/>
                </a:ext>
              </a:extLst>
            </p:cNvPr>
            <p:cNvSpPr/>
            <p:nvPr/>
          </p:nvSpPr>
          <p:spPr>
            <a:xfrm>
              <a:off x="0" y="-1"/>
              <a:ext cx="2971800" cy="2836864"/>
            </a:xfrm>
            <a:prstGeom prst="ellipse">
              <a:avLst/>
            </a:prstGeom>
            <a:solidFill>
              <a:srgbClr val="FFFFFF"/>
            </a:solidFill>
            <a:ln w="9525" cap="flat">
              <a:solidFill>
                <a:srgbClr val="000000"/>
              </a:solidFill>
              <a:prstDash val="solid"/>
              <a:round/>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59" name="/">
              <a:extLst>
                <a:ext uri="{FF2B5EF4-FFF2-40B4-BE49-F238E27FC236}">
                  <a16:creationId xmlns:a16="http://schemas.microsoft.com/office/drawing/2014/main" id="{DA3EAE06-CB2C-4F42-B433-6D8871954D0E}"/>
                </a:ext>
              </a:extLst>
            </p:cNvPr>
            <p:cNvSpPr txBox="1"/>
            <p:nvPr/>
          </p:nvSpPr>
          <p:spPr>
            <a:xfrm>
              <a:off x="1061355" y="-205269"/>
              <a:ext cx="849087" cy="13691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defRPr>
                  <a:latin typeface="Times New Roman"/>
                  <a:ea typeface="Times New Roman"/>
                  <a:cs typeface="Times New Roman"/>
                  <a:sym typeface="Times New Roman"/>
                </a:defRPr>
              </a:lvl1pPr>
            </a:lstStyle>
            <a:p>
              <a:pPr>
                <a:defRPr sz="2800">
                  <a:latin typeface="+mj-lt"/>
                  <a:ea typeface="+mj-ea"/>
                  <a:cs typeface="+mj-cs"/>
                  <a:sym typeface="Helvetica"/>
                </a:defRPr>
              </a:pPr>
              <a:r>
                <a:rPr lang="en-US" dirty="0"/>
                <a:t>-</a:t>
              </a:r>
              <a:endParaRPr sz="2400" dirty="0">
                <a:latin typeface="Times New Roman"/>
                <a:ea typeface="Times New Roman"/>
                <a:cs typeface="Times New Roman"/>
                <a:sym typeface="Times New Roman"/>
              </a:endParaRPr>
            </a:p>
          </p:txBody>
        </p:sp>
        <p:sp>
          <p:nvSpPr>
            <p:cNvPr id="60" name="Line">
              <a:extLst>
                <a:ext uri="{FF2B5EF4-FFF2-40B4-BE49-F238E27FC236}">
                  <a16:creationId xmlns:a16="http://schemas.microsoft.com/office/drawing/2014/main" id="{7708D5AB-822A-4B41-B459-0337F43D3C1D}"/>
                </a:ext>
              </a:extLst>
            </p:cNvPr>
            <p:cNvSpPr/>
            <p:nvPr/>
          </p:nvSpPr>
          <p:spPr>
            <a:xfrm>
              <a:off x="106362" y="811211"/>
              <a:ext cx="2759075" cy="1588"/>
            </a:xfrm>
            <a:prstGeom prst="line">
              <a:avLst/>
            </a:prstGeom>
            <a:noFill/>
            <a:ln w="9525" cap="flat">
              <a:solidFill>
                <a:srgbClr val="000000"/>
              </a:solidFill>
              <a:prstDash val="solid"/>
              <a:bevel/>
            </a:ln>
            <a:effectLst/>
          </p:spPr>
          <p:txBody>
            <a:bodyPr wrap="square" lIns="45719" tIns="45719" rIns="45719" bIns="45719" numCol="1" anchor="t">
              <a:noAutofit/>
            </a:bodyPr>
            <a:lstStyle/>
            <a:p>
              <a:pPr defTabSz="457200">
                <a:defRPr sz="1200">
                  <a:latin typeface="+mj-lt"/>
                  <a:ea typeface="+mj-ea"/>
                  <a:cs typeface="+mj-cs"/>
                  <a:sym typeface="Helvetica"/>
                </a:defRPr>
              </a:pPr>
              <a:endParaRPr/>
            </a:p>
          </p:txBody>
        </p:sp>
      </p:grpSp>
      <p:sp>
        <p:nvSpPr>
          <p:cNvPr id="62" name="2">
            <a:extLst>
              <a:ext uri="{FF2B5EF4-FFF2-40B4-BE49-F238E27FC236}">
                <a16:creationId xmlns:a16="http://schemas.microsoft.com/office/drawing/2014/main" id="{715331C1-A998-074D-BDFC-CB3FDBC4E57D}"/>
              </a:ext>
            </a:extLst>
          </p:cNvPr>
          <p:cNvSpPr txBox="1"/>
          <p:nvPr/>
        </p:nvSpPr>
        <p:spPr>
          <a:xfrm>
            <a:off x="3988635" y="5357529"/>
            <a:ext cx="312563" cy="5232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a:latin typeface="Trebuchet MS"/>
                <a:ea typeface="Trebuchet MS"/>
                <a:cs typeface="Trebuchet MS"/>
                <a:sym typeface="Trebuchet MS"/>
              </a:defRPr>
            </a:lvl1pPr>
          </a:lstStyle>
          <a:p>
            <a:pPr>
              <a:defRPr sz="2800">
                <a:latin typeface="+mj-lt"/>
                <a:ea typeface="+mj-ea"/>
                <a:cs typeface="+mj-cs"/>
                <a:sym typeface="Helvetica"/>
              </a:defRPr>
            </a:pPr>
            <a:r>
              <a:rPr lang="en-US" sz="2800" dirty="0">
                <a:latin typeface="Helvetica" pitchFamily="2" charset="0"/>
                <a:sym typeface="Trebuchet MS"/>
              </a:rPr>
              <a:t>4</a:t>
            </a:r>
            <a:endParaRPr sz="2800" dirty="0">
              <a:latin typeface="Helvetica" pitchFamily="2" charset="0"/>
              <a:sym typeface="Trebuchet MS"/>
            </a:endParaRPr>
          </a:p>
        </p:txBody>
      </p:sp>
      <p:sp>
        <p:nvSpPr>
          <p:cNvPr id="63" name="2">
            <a:extLst>
              <a:ext uri="{FF2B5EF4-FFF2-40B4-BE49-F238E27FC236}">
                <a16:creationId xmlns:a16="http://schemas.microsoft.com/office/drawing/2014/main" id="{10071D11-C2FC-1C48-AA1E-8EEB720374EC}"/>
              </a:ext>
            </a:extLst>
          </p:cNvPr>
          <p:cNvSpPr txBox="1"/>
          <p:nvPr/>
        </p:nvSpPr>
        <p:spPr>
          <a:xfrm>
            <a:off x="4469963" y="5333086"/>
            <a:ext cx="415413" cy="5232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a:latin typeface="Trebuchet MS"/>
                <a:ea typeface="Trebuchet MS"/>
                <a:cs typeface="Trebuchet MS"/>
                <a:sym typeface="Trebuchet MS"/>
              </a:defRPr>
            </a:lvl1pPr>
          </a:lstStyle>
          <a:p>
            <a:pPr>
              <a:defRPr sz="2800">
                <a:latin typeface="+mj-lt"/>
                <a:ea typeface="+mj-ea"/>
                <a:cs typeface="+mj-cs"/>
                <a:sym typeface="Helvetica"/>
              </a:defRPr>
            </a:pPr>
            <a:r>
              <a:rPr lang="en-US" dirty="0"/>
              <a:t>2</a:t>
            </a:r>
            <a:endParaRPr dirty="0">
              <a:latin typeface="Trebuchet MS"/>
              <a:ea typeface="Trebuchet MS"/>
              <a:cs typeface="Trebuchet MS"/>
              <a:sym typeface="Trebuchet MS"/>
            </a:endParaRPr>
          </a:p>
        </p:txBody>
      </p:sp>
      <p:grpSp>
        <p:nvGrpSpPr>
          <p:cNvPr id="64" name="Group">
            <a:extLst>
              <a:ext uri="{FF2B5EF4-FFF2-40B4-BE49-F238E27FC236}">
                <a16:creationId xmlns:a16="http://schemas.microsoft.com/office/drawing/2014/main" id="{4237168D-9126-8C4C-B4B3-94C7CE36C90B}"/>
              </a:ext>
            </a:extLst>
          </p:cNvPr>
          <p:cNvGrpSpPr/>
          <p:nvPr/>
        </p:nvGrpSpPr>
        <p:grpSpPr>
          <a:xfrm>
            <a:off x="3009290" y="1911560"/>
            <a:ext cx="1135626" cy="1084063"/>
            <a:chOff x="0" y="-1"/>
            <a:chExt cx="2971800" cy="2836864"/>
          </a:xfrm>
        </p:grpSpPr>
        <p:sp>
          <p:nvSpPr>
            <p:cNvPr id="65" name="Oval">
              <a:extLst>
                <a:ext uri="{FF2B5EF4-FFF2-40B4-BE49-F238E27FC236}">
                  <a16:creationId xmlns:a16="http://schemas.microsoft.com/office/drawing/2014/main" id="{18B00648-6A0D-D340-BB15-225FBC39508F}"/>
                </a:ext>
              </a:extLst>
            </p:cNvPr>
            <p:cNvSpPr/>
            <p:nvPr/>
          </p:nvSpPr>
          <p:spPr>
            <a:xfrm>
              <a:off x="0" y="-1"/>
              <a:ext cx="2971800" cy="2836864"/>
            </a:xfrm>
            <a:prstGeom prst="ellipse">
              <a:avLst/>
            </a:prstGeom>
            <a:solidFill>
              <a:srgbClr val="FFFFFF"/>
            </a:solidFill>
            <a:ln w="9525" cap="flat">
              <a:solidFill>
                <a:srgbClr val="000000"/>
              </a:solidFill>
              <a:prstDash val="solid"/>
              <a:round/>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66" name="/">
              <a:extLst>
                <a:ext uri="{FF2B5EF4-FFF2-40B4-BE49-F238E27FC236}">
                  <a16:creationId xmlns:a16="http://schemas.microsoft.com/office/drawing/2014/main" id="{EF9EAB69-40B8-3F4D-B904-113260001941}"/>
                </a:ext>
              </a:extLst>
            </p:cNvPr>
            <p:cNvSpPr txBox="1"/>
            <p:nvPr/>
          </p:nvSpPr>
          <p:spPr>
            <a:xfrm>
              <a:off x="1086040" y="207826"/>
              <a:ext cx="849087" cy="13691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defRPr>
                  <a:latin typeface="Times New Roman"/>
                  <a:ea typeface="Times New Roman"/>
                  <a:cs typeface="Times New Roman"/>
                  <a:sym typeface="Times New Roman"/>
                </a:defRPr>
              </a:lvl1pPr>
            </a:lstStyle>
            <a:p>
              <a:pPr>
                <a:defRPr sz="2800">
                  <a:latin typeface="+mj-lt"/>
                  <a:ea typeface="+mj-ea"/>
                  <a:cs typeface="+mj-cs"/>
                  <a:sym typeface="Helvetica"/>
                </a:defRPr>
              </a:pPr>
              <a:r>
                <a:rPr lang="en-US" dirty="0"/>
                <a:t>*</a:t>
              </a:r>
              <a:endParaRPr sz="2400" dirty="0">
                <a:latin typeface="Times New Roman"/>
                <a:ea typeface="Times New Roman"/>
                <a:cs typeface="Times New Roman"/>
                <a:sym typeface="Times New Roman"/>
              </a:endParaRPr>
            </a:p>
          </p:txBody>
        </p:sp>
        <p:sp>
          <p:nvSpPr>
            <p:cNvPr id="67" name="Line">
              <a:extLst>
                <a:ext uri="{FF2B5EF4-FFF2-40B4-BE49-F238E27FC236}">
                  <a16:creationId xmlns:a16="http://schemas.microsoft.com/office/drawing/2014/main" id="{883B146D-A16A-C34D-B062-45AE8AFAAA1F}"/>
                </a:ext>
              </a:extLst>
            </p:cNvPr>
            <p:cNvSpPr/>
            <p:nvPr/>
          </p:nvSpPr>
          <p:spPr>
            <a:xfrm>
              <a:off x="106362" y="811211"/>
              <a:ext cx="2759075" cy="1588"/>
            </a:xfrm>
            <a:prstGeom prst="line">
              <a:avLst/>
            </a:prstGeom>
            <a:noFill/>
            <a:ln w="9525" cap="flat">
              <a:solidFill>
                <a:srgbClr val="000000"/>
              </a:solidFill>
              <a:prstDash val="solid"/>
              <a:bevel/>
            </a:ln>
            <a:effectLst/>
          </p:spPr>
          <p:txBody>
            <a:bodyPr wrap="square" lIns="45719" tIns="45719" rIns="45719" bIns="45719" numCol="1" anchor="t">
              <a:noAutofit/>
            </a:bodyPr>
            <a:lstStyle/>
            <a:p>
              <a:pPr defTabSz="457200">
                <a:defRPr sz="1200">
                  <a:latin typeface="+mj-lt"/>
                  <a:ea typeface="+mj-ea"/>
                  <a:cs typeface="+mj-cs"/>
                  <a:sym typeface="Helvetica"/>
                </a:defRPr>
              </a:pPr>
              <a:endParaRPr/>
            </a:p>
          </p:txBody>
        </p:sp>
      </p:grpSp>
      <p:sp>
        <p:nvSpPr>
          <p:cNvPr id="68" name="2">
            <a:extLst>
              <a:ext uri="{FF2B5EF4-FFF2-40B4-BE49-F238E27FC236}">
                <a16:creationId xmlns:a16="http://schemas.microsoft.com/office/drawing/2014/main" id="{1E6F5B83-87DE-C74C-95FF-1B20E5396100}"/>
              </a:ext>
            </a:extLst>
          </p:cNvPr>
          <p:cNvSpPr txBox="1"/>
          <p:nvPr/>
        </p:nvSpPr>
        <p:spPr>
          <a:xfrm>
            <a:off x="3199333" y="2327594"/>
            <a:ext cx="312563" cy="5232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a:latin typeface="Trebuchet MS"/>
                <a:ea typeface="Trebuchet MS"/>
                <a:cs typeface="Trebuchet MS"/>
                <a:sym typeface="Trebuchet MS"/>
              </a:defRPr>
            </a:lvl1pPr>
          </a:lstStyle>
          <a:p>
            <a:pPr>
              <a:defRPr sz="2800">
                <a:latin typeface="+mj-lt"/>
                <a:ea typeface="+mj-ea"/>
                <a:cs typeface="+mj-cs"/>
                <a:sym typeface="Helvetica"/>
              </a:defRPr>
            </a:pPr>
            <a:r>
              <a:rPr lang="en-US" sz="2800" dirty="0">
                <a:latin typeface="Helvetica" pitchFamily="2" charset="0"/>
                <a:sym typeface="Trebuchet MS"/>
              </a:rPr>
              <a:t>4</a:t>
            </a:r>
            <a:endParaRPr sz="2800" dirty="0">
              <a:latin typeface="Helvetica" pitchFamily="2" charset="0"/>
              <a:sym typeface="Trebuchet MS"/>
            </a:endParaRPr>
          </a:p>
        </p:txBody>
      </p:sp>
      <p:sp>
        <p:nvSpPr>
          <p:cNvPr id="69" name="2">
            <a:extLst>
              <a:ext uri="{FF2B5EF4-FFF2-40B4-BE49-F238E27FC236}">
                <a16:creationId xmlns:a16="http://schemas.microsoft.com/office/drawing/2014/main" id="{148617C8-93AB-7245-821E-E3BCEDA14B29}"/>
              </a:ext>
            </a:extLst>
          </p:cNvPr>
          <p:cNvSpPr txBox="1"/>
          <p:nvPr/>
        </p:nvSpPr>
        <p:spPr>
          <a:xfrm>
            <a:off x="3680661" y="2303151"/>
            <a:ext cx="415413" cy="5232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a:latin typeface="Trebuchet MS"/>
                <a:ea typeface="Trebuchet MS"/>
                <a:cs typeface="Trebuchet MS"/>
                <a:sym typeface="Trebuchet MS"/>
              </a:defRPr>
            </a:lvl1pPr>
          </a:lstStyle>
          <a:p>
            <a:pPr>
              <a:defRPr sz="2800">
                <a:latin typeface="+mj-lt"/>
                <a:ea typeface="+mj-ea"/>
                <a:cs typeface="+mj-cs"/>
                <a:sym typeface="Helvetica"/>
              </a:defRPr>
            </a:pPr>
            <a:r>
              <a:rPr lang="en-US" dirty="0"/>
              <a:t>7</a:t>
            </a:r>
            <a:endParaRPr dirty="0">
              <a:latin typeface="Trebuchet MS"/>
              <a:ea typeface="Trebuchet MS"/>
              <a:cs typeface="Trebuchet MS"/>
              <a:sym typeface="Trebuchet MS"/>
            </a:endParaRPr>
          </a:p>
        </p:txBody>
      </p:sp>
      <p:sp>
        <p:nvSpPr>
          <p:cNvPr id="4" name="TextBox 3">
            <a:extLst>
              <a:ext uri="{FF2B5EF4-FFF2-40B4-BE49-F238E27FC236}">
                <a16:creationId xmlns:a16="http://schemas.microsoft.com/office/drawing/2014/main" id="{08E86C9F-E57F-324D-9C22-C57453AF69DE}"/>
              </a:ext>
            </a:extLst>
          </p:cNvPr>
          <p:cNvSpPr txBox="1"/>
          <p:nvPr/>
        </p:nvSpPr>
        <p:spPr>
          <a:xfrm>
            <a:off x="6951945" y="2221553"/>
            <a:ext cx="1382749"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Courier" pitchFamily="2" charset="0"/>
                <a:sym typeface="Franklin Gothic Book"/>
              </a:rPr>
              <a:t>(4 * 7)</a:t>
            </a:r>
          </a:p>
        </p:txBody>
      </p:sp>
      <p:sp>
        <p:nvSpPr>
          <p:cNvPr id="71" name="TextBox 70">
            <a:extLst>
              <a:ext uri="{FF2B5EF4-FFF2-40B4-BE49-F238E27FC236}">
                <a16:creationId xmlns:a16="http://schemas.microsoft.com/office/drawing/2014/main" id="{71E704F5-A0EF-B54C-A480-ADA65EC13A85}"/>
              </a:ext>
            </a:extLst>
          </p:cNvPr>
          <p:cNvSpPr txBox="1"/>
          <p:nvPr/>
        </p:nvSpPr>
        <p:spPr>
          <a:xfrm>
            <a:off x="5500824" y="4833760"/>
            <a:ext cx="3594893"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Courier" pitchFamily="2" charset="0"/>
                <a:sym typeface="Franklin Gothic Book"/>
              </a:rPr>
              <a:t>((6 * 3) / (4 – 2))</a:t>
            </a:r>
          </a:p>
        </p:txBody>
      </p:sp>
    </p:spTree>
    <p:extLst>
      <p:ext uri="{BB962C8B-B14F-4D97-AF65-F5344CB8AC3E}">
        <p14:creationId xmlns:p14="http://schemas.microsoft.com/office/powerpoint/2010/main" val="2698084581"/>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62" grpId="0"/>
      <p:bldP spid="63" grpId="0"/>
      <p:bldP spid="68" grpId="0"/>
      <p:bldP spid="69" grpId="0"/>
      <p:bldP spid="4" grpId="0"/>
      <p:bldP spid="7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 name="Unit 2"/>
          <p:cNvSpPr txBox="1">
            <a:spLocks noGrp="1"/>
          </p:cNvSpPr>
          <p:nvPr>
            <p:ph type="title"/>
          </p:nvPr>
        </p:nvSpPr>
        <p:spPr>
          <a:xfrm>
            <a:off x="228600" y="5486400"/>
            <a:ext cx="8686800" cy="1184826"/>
          </a:xfrm>
          <a:prstGeom prst="rect">
            <a:avLst/>
          </a:prstGeom>
        </p:spPr>
        <p:txBody>
          <a:bodyPr>
            <a:normAutofit/>
          </a:bodyPr>
          <a:lstStyle/>
          <a:p>
            <a:r>
              <a:t>Unit 2</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 name="Strings and Images"/>
          <p:cNvSpPr txBox="1">
            <a:spLocks noGrp="1"/>
          </p:cNvSpPr>
          <p:nvPr>
            <p:ph type="title"/>
          </p:nvPr>
        </p:nvSpPr>
        <p:spPr>
          <a:prstGeom prst="rect">
            <a:avLst/>
          </a:prstGeom>
        </p:spPr>
        <p:txBody>
          <a:bodyPr/>
          <a:lstStyle/>
          <a:p>
            <a:r>
              <a:t>Strings and Images</a:t>
            </a:r>
          </a:p>
        </p:txBody>
      </p:sp>
      <p:sp>
        <p:nvSpPr>
          <p:cNvPr id="601" name="One of these things is not like the other……"/>
          <p:cNvSpPr txBox="1">
            <a:spLocks noGrp="1"/>
          </p:cNvSpPr>
          <p:nvPr>
            <p:ph type="body" idx="1"/>
          </p:nvPr>
        </p:nvSpPr>
        <p:spPr>
          <a:xfrm>
            <a:off x="304800" y="1722438"/>
            <a:ext cx="8686800" cy="4525963"/>
          </a:xfrm>
          <a:prstGeom prst="rect">
            <a:avLst/>
          </a:prstGeom>
        </p:spPr>
        <p:txBody>
          <a:bodyPr>
            <a:normAutofit/>
          </a:bodyPr>
          <a:lstStyle/>
          <a:p>
            <a:pPr>
              <a:lnSpc>
                <a:spcPct val="90000"/>
              </a:lnSpc>
              <a:spcBef>
                <a:spcPts val="1800"/>
              </a:spcBef>
              <a:buClr>
                <a:srgbClr val="4C4C4C"/>
              </a:buClr>
              <a:buFont typeface="Arial"/>
              <a:buChar char="•"/>
            </a:pPr>
            <a:r>
              <a:rPr dirty="0"/>
              <a:t>One of these things is not like the other…</a:t>
            </a:r>
          </a:p>
          <a:p>
            <a:pPr lvl="4">
              <a:lnSpc>
                <a:spcPct val="90000"/>
              </a:lnSpc>
              <a:spcBef>
                <a:spcPts val="1800"/>
              </a:spcBef>
              <a:buClr>
                <a:srgbClr val="4C4C4C"/>
              </a:buClr>
              <a:defRPr sz="1600"/>
            </a:pPr>
            <a:r>
              <a:rPr sz="2800" i="1" dirty="0"/>
              <a:t>12     -53     “hello”     4.9</a:t>
            </a:r>
          </a:p>
          <a:p>
            <a:pPr>
              <a:lnSpc>
                <a:spcPct val="90000"/>
              </a:lnSpc>
              <a:spcBef>
                <a:spcPts val="1800"/>
              </a:spcBef>
              <a:buClr>
                <a:srgbClr val="4C4C4C"/>
              </a:buClr>
              <a:buFont typeface="Arial"/>
              <a:buChar char="•"/>
            </a:pPr>
            <a:r>
              <a:rPr dirty="0"/>
              <a:t>A String is anything with quotes around it: “hello!”, “Houston” and “42” are all strings.</a:t>
            </a:r>
          </a:p>
          <a:p>
            <a:pPr>
              <a:lnSpc>
                <a:spcPct val="90000"/>
              </a:lnSpc>
              <a:spcBef>
                <a:spcPts val="1800"/>
              </a:spcBef>
              <a:buClr>
                <a:srgbClr val="4C4C4C"/>
              </a:buClr>
              <a:buFont typeface="Arial"/>
              <a:buChar char="•"/>
            </a:pPr>
            <a:r>
              <a:rPr dirty="0"/>
              <a:t>How would you convert this to code? </a:t>
            </a:r>
          </a:p>
        </p:txBody>
      </p:sp>
      <p:sp>
        <p:nvSpPr>
          <p:cNvPr id="602"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28</a:t>
            </a:fld>
            <a:endParaRPr sz="1200">
              <a:solidFill>
                <a:srgbClr val="D38E27"/>
              </a:solidFill>
              <a:latin typeface="Arial"/>
              <a:ea typeface="Arial"/>
              <a:cs typeface="Arial"/>
              <a:sym typeface="Arial"/>
            </a:endParaRPr>
          </a:p>
        </p:txBody>
      </p:sp>
      <p:grpSp>
        <p:nvGrpSpPr>
          <p:cNvPr id="608" name="Group"/>
          <p:cNvGrpSpPr/>
          <p:nvPr/>
        </p:nvGrpSpPr>
        <p:grpSpPr>
          <a:xfrm>
            <a:off x="543187" y="4929552"/>
            <a:ext cx="2133600" cy="1676400"/>
            <a:chOff x="0" y="0"/>
            <a:chExt cx="2133600" cy="1676400"/>
          </a:xfrm>
        </p:grpSpPr>
        <p:grpSp>
          <p:nvGrpSpPr>
            <p:cNvPr id="606" name="Group"/>
            <p:cNvGrpSpPr/>
            <p:nvPr/>
          </p:nvGrpSpPr>
          <p:grpSpPr>
            <a:xfrm>
              <a:off x="0" y="0"/>
              <a:ext cx="2133600" cy="1676400"/>
              <a:chOff x="0" y="0"/>
              <a:chExt cx="2133600" cy="1676400"/>
            </a:xfrm>
          </p:grpSpPr>
          <p:sp>
            <p:nvSpPr>
              <p:cNvPr id="603" name="Oval"/>
              <p:cNvSpPr/>
              <p:nvPr/>
            </p:nvSpPr>
            <p:spPr>
              <a:xfrm>
                <a:off x="0" y="0"/>
                <a:ext cx="2133600" cy="1676400"/>
              </a:xfrm>
              <a:prstGeom prst="ellipse">
                <a:avLst/>
              </a:prstGeom>
              <a:solidFill>
                <a:srgbClr val="FFFFFF"/>
              </a:solidFill>
              <a:ln w="9525" cap="flat">
                <a:solidFill>
                  <a:srgbClr val="000000"/>
                </a:solidFill>
                <a:prstDash val="solid"/>
                <a:round/>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604" name="50  “solid”  “red”"/>
              <p:cNvSpPr txBox="1"/>
              <p:nvPr/>
            </p:nvSpPr>
            <p:spPr>
              <a:xfrm>
                <a:off x="0" y="667898"/>
                <a:ext cx="2133600" cy="37275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defRPr sz="2800">
                    <a:latin typeface="+mj-lt"/>
                    <a:ea typeface="+mj-ea"/>
                    <a:cs typeface="+mj-cs"/>
                    <a:sym typeface="Helvetica"/>
                  </a:defRPr>
                </a:pPr>
                <a:r>
                  <a:rPr sz="2000" dirty="0">
                    <a:latin typeface="Times New Roman"/>
                    <a:ea typeface="Times New Roman"/>
                    <a:cs typeface="Times New Roman"/>
                    <a:sym typeface="Times New Roman"/>
                  </a:rPr>
                  <a:t>50  “solid”  “red”</a:t>
                </a:r>
              </a:p>
            </p:txBody>
          </p:sp>
          <p:sp>
            <p:nvSpPr>
              <p:cNvPr id="605" name="star"/>
              <p:cNvSpPr txBox="1"/>
              <p:nvPr/>
            </p:nvSpPr>
            <p:spPr>
              <a:xfrm>
                <a:off x="304800" y="59871"/>
                <a:ext cx="1447800" cy="42139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defRPr>
                    <a:latin typeface="Times New Roman"/>
                    <a:ea typeface="Times New Roman"/>
                    <a:cs typeface="Times New Roman"/>
                    <a:sym typeface="Times New Roman"/>
                  </a:defRPr>
                </a:lvl1pPr>
              </a:lstStyle>
              <a:p>
                <a:pPr>
                  <a:defRPr sz="2800">
                    <a:latin typeface="+mj-lt"/>
                    <a:ea typeface="+mj-ea"/>
                    <a:cs typeface="+mj-cs"/>
                    <a:sym typeface="Helvetica"/>
                  </a:defRPr>
                </a:pPr>
                <a:r>
                  <a:rPr sz="2400">
                    <a:latin typeface="Times New Roman"/>
                    <a:ea typeface="Times New Roman"/>
                    <a:cs typeface="Times New Roman"/>
                    <a:sym typeface="Times New Roman"/>
                  </a:rPr>
                  <a:t>star</a:t>
                </a:r>
              </a:p>
            </p:txBody>
          </p:sp>
        </p:grpSp>
        <p:sp>
          <p:nvSpPr>
            <p:cNvPr id="607" name="Line"/>
            <p:cNvSpPr/>
            <p:nvPr/>
          </p:nvSpPr>
          <p:spPr>
            <a:xfrm>
              <a:off x="76200" y="531813"/>
              <a:ext cx="1981200" cy="1588"/>
            </a:xfrm>
            <a:prstGeom prst="line">
              <a:avLst/>
            </a:prstGeom>
            <a:noFill/>
            <a:ln w="12700" cap="flat">
              <a:solidFill>
                <a:srgbClr val="000000"/>
              </a:solidFill>
              <a:prstDash val="solid"/>
              <a:round/>
            </a:ln>
            <a:effectLst/>
          </p:spPr>
          <p:txBody>
            <a:bodyPr wrap="square" lIns="45719" tIns="45719" rIns="45719" bIns="45719" numCol="1" anchor="t">
              <a:noAutofit/>
            </a:bodyPr>
            <a:lstStyle/>
            <a:p>
              <a:pPr defTabSz="457200">
                <a:defRPr sz="1200">
                  <a:latin typeface="+mj-lt"/>
                  <a:ea typeface="+mj-ea"/>
                  <a:cs typeface="+mj-cs"/>
                  <a:sym typeface="Helvetica"/>
                </a:defRPr>
              </a:pPr>
              <a:endParaRPr/>
            </a:p>
          </p:txBody>
        </p:sp>
      </p:grpSp>
      <p:sp>
        <p:nvSpPr>
          <p:cNvPr id="609" name="star(50 “solid” “red”)"/>
          <p:cNvSpPr txBox="1"/>
          <p:nvPr/>
        </p:nvSpPr>
        <p:spPr>
          <a:xfrm>
            <a:off x="3448447" y="5461365"/>
            <a:ext cx="5539978" cy="46166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3000">
                <a:latin typeface="Courier"/>
                <a:ea typeface="Courier"/>
                <a:cs typeface="Courier"/>
                <a:sym typeface="Courier"/>
              </a:defRPr>
            </a:lvl1pPr>
          </a:lstStyle>
          <a:p>
            <a:pPr>
              <a:defRPr sz="2800">
                <a:latin typeface="+mj-lt"/>
                <a:ea typeface="+mj-ea"/>
                <a:cs typeface="+mj-cs"/>
                <a:sym typeface="Helvetica"/>
              </a:defRPr>
            </a:pPr>
            <a:r>
              <a:rPr sz="3000" dirty="0">
                <a:latin typeface="Courier"/>
                <a:ea typeface="Courier"/>
                <a:cs typeface="Courier"/>
                <a:sym typeface="Courier"/>
              </a:rPr>
              <a:t>star(50</a:t>
            </a:r>
            <a:r>
              <a:rPr lang="en-US" sz="3000" dirty="0">
                <a:latin typeface="Courier"/>
                <a:ea typeface="Courier"/>
                <a:cs typeface="Courier"/>
                <a:sym typeface="Courier"/>
              </a:rPr>
              <a:t>,</a:t>
            </a:r>
            <a:r>
              <a:rPr sz="3000" dirty="0">
                <a:latin typeface="Courier"/>
                <a:ea typeface="Courier"/>
                <a:cs typeface="Courier"/>
                <a:sym typeface="Courier"/>
              </a:rPr>
              <a:t> “solid”</a:t>
            </a:r>
            <a:r>
              <a:rPr lang="en-US" sz="3000" dirty="0">
                <a:latin typeface="Courier"/>
                <a:ea typeface="Courier"/>
                <a:cs typeface="Courier"/>
                <a:sym typeface="Courier"/>
              </a:rPr>
              <a:t>,</a:t>
            </a:r>
            <a:r>
              <a:rPr sz="3000" dirty="0">
                <a:latin typeface="Courier"/>
                <a:ea typeface="Courier"/>
                <a:cs typeface="Courier"/>
                <a:sym typeface="Courier"/>
              </a:rPr>
              <a:t> “red”)</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0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601">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60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60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601">
                                            <p:txEl>
                                              <p:pRg st="3" end="3"/>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2" nodeType="afterEffect">
                                  <p:stCondLst>
                                    <p:cond delay="0"/>
                                  </p:stCondLst>
                                  <p:iterate>
                                    <p:tmAbs val="0"/>
                                  </p:iterate>
                                  <p:childTnLst>
                                    <p:set>
                                      <p:cBhvr>
                                        <p:cTn id="21" fill="hold"/>
                                        <p:tgtEl>
                                          <p:spTgt spid="60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9" presetClass="entr" fill="hold" grpId="3" nodeType="clickEffect">
                                  <p:stCondLst>
                                    <p:cond delay="0"/>
                                  </p:stCondLst>
                                  <p:iterate>
                                    <p:tmAbs val="0"/>
                                  </p:iterate>
                                  <p:childTnLst>
                                    <p:set>
                                      <p:cBhvr>
                                        <p:cTn id="25" fill="hold"/>
                                        <p:tgtEl>
                                          <p:spTgt spid="609"/>
                                        </p:tgtEl>
                                        <p:attrNameLst>
                                          <p:attrName>style.visibility</p:attrName>
                                        </p:attrNameLst>
                                      </p:cBhvr>
                                      <p:to>
                                        <p:strVal val="visible"/>
                                      </p:to>
                                    </p:set>
                                    <p:animEffect transition="in" filter="dissolve">
                                      <p:cBhvr>
                                        <p:cTn id="26" dur="500"/>
                                        <p:tgtEl>
                                          <p:spTgt spid="609"/>
                                        </p:tgtEl>
                                      </p:cBhvr>
                                    </p:animEffect>
                                  </p:childTnLst>
                                </p:cTn>
                              </p:par>
                            </p:childTnLst>
                          </p:cTn>
                        </p:par>
                        <p:par>
                          <p:cTn id="27" fill="hold">
                            <p:stCondLst>
                              <p:cond delay="500"/>
                            </p:stCondLst>
                            <p:childTnLst>
                              <p:par>
                                <p:cTn id="28" presetID="9" presetClass="exit" fill="hold" grpId="4" nodeType="afterEffect">
                                  <p:stCondLst>
                                    <p:cond delay="0"/>
                                  </p:stCondLst>
                                  <p:iterate>
                                    <p:tmAbs val="0"/>
                                  </p:iterate>
                                  <p:childTnLst>
                                    <p:animEffect transition="out" filter="dissolve">
                                      <p:cBhvr>
                                        <p:cTn id="29" dur="500" fill="hold"/>
                                        <p:tgtEl>
                                          <p:spTgt spid="608"/>
                                        </p:tgtEl>
                                      </p:cBhvr>
                                    </p:animEffect>
                                    <p:set>
                                      <p:cBhvr>
                                        <p:cTn id="30" fill="hold">
                                          <p:stCondLst>
                                            <p:cond delay="499"/>
                                          </p:stCondLst>
                                        </p:cTn>
                                        <p:tgtEl>
                                          <p:spTgt spid="60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1" grpId="1" build="p" animBg="1" advAuto="0"/>
      <p:bldP spid="608" grpId="2" animBg="1" advAuto="0"/>
      <p:bldP spid="608" grpId="4" animBg="1" advAuto="0"/>
      <p:bldP spid="609" grpId="3"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Contracts"/>
          <p:cNvSpPr txBox="1">
            <a:spLocks noGrp="1"/>
          </p:cNvSpPr>
          <p:nvPr>
            <p:ph type="title"/>
          </p:nvPr>
        </p:nvSpPr>
        <p:spPr>
          <a:prstGeom prst="rect">
            <a:avLst/>
          </a:prstGeom>
        </p:spPr>
        <p:txBody>
          <a:bodyPr/>
          <a:lstStyle/>
          <a:p>
            <a:r>
              <a:rPr dirty="0"/>
              <a:t>Contracts</a:t>
            </a:r>
            <a:r>
              <a:rPr lang="en-US" dirty="0"/>
              <a:t> and Functions</a:t>
            </a:r>
            <a:endParaRPr dirty="0"/>
          </a:p>
        </p:txBody>
      </p:sp>
      <p:sp>
        <p:nvSpPr>
          <p:cNvPr id="595"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29</a:t>
            </a:fld>
            <a:endParaRPr sz="1200">
              <a:solidFill>
                <a:srgbClr val="D38E27"/>
              </a:solidFill>
              <a:latin typeface="Arial"/>
              <a:ea typeface="Arial"/>
              <a:cs typeface="Arial"/>
              <a:sym typeface="Arial"/>
            </a:endParaRPr>
          </a:p>
        </p:txBody>
      </p:sp>
      <p:sp>
        <p:nvSpPr>
          <p:cNvPr id="596" name="&lt;name&gt; :   &lt;domain&gt;      &lt;range&gt;…"/>
          <p:cNvSpPr txBox="1"/>
          <p:nvPr/>
        </p:nvSpPr>
        <p:spPr>
          <a:xfrm>
            <a:off x="304800" y="1819275"/>
            <a:ext cx="8610600" cy="250837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spcBef>
                <a:spcPts val="1800"/>
              </a:spcBef>
              <a:tabLst>
                <a:tab pos="165100" algn="l"/>
                <a:tab pos="1651000" algn="l"/>
                <a:tab pos="2222500" algn="l"/>
                <a:tab pos="4737100" algn="l"/>
              </a:tabLst>
              <a:defRPr sz="2800">
                <a:latin typeface="+mj-lt"/>
                <a:ea typeface="+mj-ea"/>
                <a:cs typeface="+mj-cs"/>
                <a:sym typeface="Helvetica"/>
              </a:defRPr>
            </a:pPr>
            <a:r>
              <a:rPr sz="2800" i="1" u="sng" dirty="0">
                <a:latin typeface="Gill Sans MT"/>
                <a:ea typeface="Gill Sans MT"/>
                <a:cs typeface="Gill Sans MT"/>
                <a:sym typeface="Gill Sans MT"/>
              </a:rPr>
              <a:t>&lt;name&gt;	:</a:t>
            </a:r>
            <a:r>
              <a:rPr lang="en-US" sz="2800" i="1" u="sng" dirty="0">
                <a:latin typeface="Gill Sans MT"/>
                <a:ea typeface="Gill Sans MT"/>
                <a:cs typeface="Gill Sans MT"/>
                <a:sym typeface="Gill Sans MT"/>
              </a:rPr>
              <a:t>:</a:t>
            </a:r>
            <a:r>
              <a:rPr sz="2800" i="1" u="sng" dirty="0">
                <a:latin typeface="Gill Sans MT"/>
                <a:ea typeface="Gill Sans MT"/>
                <a:cs typeface="Gill Sans MT"/>
                <a:sym typeface="Gill Sans MT"/>
              </a:rPr>
              <a:t>	  &lt;domain&gt;   </a:t>
            </a:r>
            <a:r>
              <a:rPr lang="en-US" sz="2800" i="1" u="sng" dirty="0">
                <a:latin typeface="Gill Sans MT"/>
                <a:ea typeface="Gill Sans MT"/>
                <a:cs typeface="Gill Sans MT"/>
                <a:sym typeface="Gill Sans MT"/>
              </a:rPr>
              <a:t>	-&gt;</a:t>
            </a:r>
            <a:r>
              <a:rPr sz="2800" u="sng" dirty="0">
                <a:latin typeface="Wingdings"/>
                <a:ea typeface="Wingdings"/>
                <a:cs typeface="Wingdings"/>
                <a:sym typeface="Wingdings"/>
              </a:rPr>
              <a:t>  </a:t>
            </a:r>
            <a:r>
              <a:rPr sz="2800" i="1" u="sng" dirty="0">
                <a:latin typeface="Gill Sans MT"/>
                <a:ea typeface="Gill Sans MT"/>
                <a:cs typeface="Gill Sans MT"/>
                <a:sym typeface="Gill Sans MT"/>
              </a:rPr>
              <a:t>&lt;range&gt;</a:t>
            </a:r>
          </a:p>
          <a:p>
            <a:pPr>
              <a:spcBef>
                <a:spcPts val="1800"/>
              </a:spcBef>
              <a:tabLst>
                <a:tab pos="165100" algn="l"/>
                <a:tab pos="1651000" algn="l"/>
                <a:tab pos="2222500" algn="l"/>
                <a:tab pos="4737100" algn="l"/>
              </a:tabLst>
              <a:defRPr sz="2800">
                <a:latin typeface="+mj-lt"/>
                <a:ea typeface="+mj-ea"/>
                <a:cs typeface="+mj-cs"/>
                <a:sym typeface="Helvetica"/>
              </a:defRPr>
            </a:pPr>
            <a:r>
              <a:rPr lang="en-US" sz="2800" dirty="0">
                <a:latin typeface="Consolas" panose="020B0609020204030204" pitchFamily="49" charset="0"/>
                <a:ea typeface="Gill Sans MT"/>
                <a:cs typeface="Consolas" panose="020B0609020204030204" pitchFamily="49" charset="0"/>
                <a:sym typeface="Gill Sans MT"/>
              </a:rPr>
              <a:t>star :: Number, String, String -&gt; Image</a:t>
            </a:r>
          </a:p>
          <a:p>
            <a:pPr>
              <a:spcBef>
                <a:spcPts val="1800"/>
              </a:spcBef>
              <a:tabLst>
                <a:tab pos="165100" algn="l"/>
                <a:tab pos="1651000" algn="l"/>
                <a:tab pos="2222500" algn="l"/>
                <a:tab pos="4737100" algn="l"/>
              </a:tabLst>
              <a:defRPr sz="2800">
                <a:latin typeface="+mj-lt"/>
                <a:ea typeface="+mj-ea"/>
                <a:cs typeface="+mj-cs"/>
                <a:sym typeface="Helvetica"/>
              </a:defRPr>
            </a:pPr>
            <a:r>
              <a:rPr lang="en-US" sz="2800" dirty="0" err="1">
                <a:latin typeface="Consolas" panose="020B0609020204030204" pitchFamily="49" charset="0"/>
                <a:ea typeface="Gill Sans MT"/>
                <a:cs typeface="Consolas" panose="020B0609020204030204" pitchFamily="49" charset="0"/>
                <a:sym typeface="Gill Sans MT"/>
              </a:rPr>
              <a:t>num-</a:t>
            </a:r>
            <a:r>
              <a:rPr sz="2800" dirty="0" err="1">
                <a:latin typeface="Consolas" panose="020B0609020204030204" pitchFamily="49" charset="0"/>
                <a:ea typeface="Gill Sans MT"/>
                <a:cs typeface="Consolas" panose="020B0609020204030204" pitchFamily="49" charset="0"/>
                <a:sym typeface="Gill Sans MT"/>
              </a:rPr>
              <a:t>sqr</a:t>
            </a:r>
            <a:r>
              <a:rPr sz="2800" dirty="0">
                <a:latin typeface="Consolas" panose="020B0609020204030204" pitchFamily="49" charset="0"/>
                <a:ea typeface="Gill Sans MT"/>
                <a:cs typeface="Consolas" panose="020B0609020204030204" pitchFamily="49" charset="0"/>
                <a:sym typeface="Gill Sans MT"/>
              </a:rPr>
              <a:t>	:</a:t>
            </a:r>
            <a:r>
              <a:rPr lang="en-US" sz="2800" dirty="0">
                <a:latin typeface="Consolas" panose="020B0609020204030204" pitchFamily="49" charset="0"/>
                <a:ea typeface="Gill Sans MT"/>
                <a:cs typeface="Consolas" panose="020B0609020204030204" pitchFamily="49" charset="0"/>
                <a:sym typeface="Gill Sans MT"/>
              </a:rPr>
              <a:t>:</a:t>
            </a:r>
            <a:r>
              <a:rPr sz="2800" dirty="0">
                <a:latin typeface="Consolas" panose="020B0609020204030204" pitchFamily="49" charset="0"/>
                <a:ea typeface="Gill Sans MT"/>
                <a:cs typeface="Consolas" panose="020B0609020204030204" pitchFamily="49" charset="0"/>
                <a:sym typeface="Gill Sans MT"/>
              </a:rPr>
              <a:t>	Number</a:t>
            </a:r>
            <a:r>
              <a:rPr lang="en-US" sz="2800" dirty="0">
                <a:latin typeface="Consolas" panose="020B0609020204030204" pitchFamily="49" charset="0"/>
                <a:ea typeface="Gill Sans MT"/>
                <a:cs typeface="Consolas" panose="020B0609020204030204" pitchFamily="49" charset="0"/>
                <a:sym typeface="Gill Sans MT"/>
              </a:rPr>
              <a:t> -&gt;</a:t>
            </a:r>
            <a:r>
              <a:rPr sz="2800" dirty="0">
                <a:latin typeface="Consolas" panose="020B0609020204030204" pitchFamily="49" charset="0"/>
                <a:ea typeface="Wingdings"/>
                <a:cs typeface="Consolas" panose="020B0609020204030204" pitchFamily="49" charset="0"/>
                <a:sym typeface="Wingdings"/>
              </a:rPr>
              <a:t> </a:t>
            </a:r>
            <a:r>
              <a:rPr sz="2800" dirty="0">
                <a:latin typeface="Consolas" panose="020B0609020204030204" pitchFamily="49" charset="0"/>
                <a:ea typeface="Gill Sans MT"/>
                <a:cs typeface="Consolas" panose="020B0609020204030204" pitchFamily="49" charset="0"/>
                <a:sym typeface="Gill Sans MT"/>
              </a:rPr>
              <a:t>Numbe</a:t>
            </a:r>
            <a:r>
              <a:rPr lang="en-US" sz="2800" dirty="0">
                <a:latin typeface="Consolas" panose="020B0609020204030204" pitchFamily="49" charset="0"/>
                <a:ea typeface="Gill Sans MT"/>
                <a:cs typeface="Consolas" panose="020B0609020204030204" pitchFamily="49" charset="0"/>
                <a:sym typeface="Gill Sans MT"/>
              </a:rPr>
              <a:t>r</a:t>
            </a:r>
          </a:p>
          <a:p>
            <a:pPr>
              <a:spcBef>
                <a:spcPts val="1800"/>
              </a:spcBef>
              <a:tabLst>
                <a:tab pos="165100" algn="l"/>
                <a:tab pos="1651000" algn="l"/>
                <a:tab pos="2222500" algn="l"/>
                <a:tab pos="4737100" algn="l"/>
              </a:tabLst>
              <a:defRPr sz="2800">
                <a:latin typeface="+mj-lt"/>
                <a:ea typeface="+mj-ea"/>
                <a:cs typeface="+mj-cs"/>
                <a:sym typeface="Helvetica"/>
              </a:defRPr>
            </a:pPr>
            <a:r>
              <a:rPr lang="en-US" sz="2800" dirty="0" err="1">
                <a:latin typeface="Consolas" panose="020B0609020204030204" pitchFamily="49" charset="0"/>
                <a:ea typeface="Gill Sans MT"/>
                <a:cs typeface="Consolas" panose="020B0609020204030204" pitchFamily="49" charset="0"/>
                <a:sym typeface="Gill Sans MT"/>
              </a:rPr>
              <a:t>num-sqrt</a:t>
            </a:r>
            <a:r>
              <a:rPr lang="en-US" sz="2800" dirty="0">
                <a:latin typeface="Consolas" panose="020B0609020204030204" pitchFamily="49" charset="0"/>
                <a:ea typeface="Gill Sans MT"/>
                <a:cs typeface="Consolas" panose="020B0609020204030204" pitchFamily="49" charset="0"/>
                <a:sym typeface="Gill Sans MT"/>
              </a:rPr>
              <a:t> :: _________________________</a:t>
            </a:r>
          </a:p>
        </p:txBody>
      </p:sp>
    </p:spTree>
    <p:extLst>
      <p:ext uri="{BB962C8B-B14F-4D97-AF65-F5344CB8AC3E}">
        <p14:creationId xmlns:p14="http://schemas.microsoft.com/office/powerpoint/2010/main" val="4250720116"/>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596">
                                            <p:bg/>
                                          </p:spTgt>
                                        </p:tgtEl>
                                        <p:attrNameLst>
                                          <p:attrName>style.visibility</p:attrName>
                                        </p:attrNameLst>
                                      </p:cBhvr>
                                      <p:to>
                                        <p:strVal val="visible"/>
                                      </p:to>
                                    </p:set>
                                    <p:animEffect transition="in" filter="dissolve">
                                      <p:cBhvr>
                                        <p:cTn id="7" dur="500"/>
                                        <p:tgtEl>
                                          <p:spTgt spid="596">
                                            <p:bg/>
                                          </p:spTgt>
                                        </p:tgtEl>
                                      </p:cBhvr>
                                    </p:animEffect>
                                  </p:childTnLst>
                                </p:cTn>
                              </p:par>
                              <p:par>
                                <p:cTn id="8" presetID="9" presetClass="entr" presetSubtype="0" fill="hold" grpId="0" nodeType="withEffect">
                                  <p:stCondLst>
                                    <p:cond delay="0"/>
                                  </p:stCondLst>
                                  <p:iterate>
                                    <p:tmAbs val="0"/>
                                  </p:iterate>
                                  <p:childTnLst>
                                    <p:set>
                                      <p:cBhvr>
                                        <p:cTn id="9" fill="hold"/>
                                        <p:tgtEl>
                                          <p:spTgt spid="596">
                                            <p:txEl>
                                              <p:pRg st="0" end="0"/>
                                            </p:txEl>
                                          </p:spTgt>
                                        </p:tgtEl>
                                        <p:attrNameLst>
                                          <p:attrName>style.visibility</p:attrName>
                                        </p:attrNameLst>
                                      </p:cBhvr>
                                      <p:to>
                                        <p:strVal val="visible"/>
                                      </p:to>
                                    </p:set>
                                    <p:animEffect transition="in" filter="dissolve">
                                      <p:cBhvr>
                                        <p:cTn id="10" dur="500"/>
                                        <p:tgtEl>
                                          <p:spTgt spid="596">
                                            <p:txEl>
                                              <p:pRg st="0" end="0"/>
                                            </p:txEl>
                                          </p:spTgt>
                                        </p:tgtEl>
                                      </p:cBhvr>
                                    </p:animEffect>
                                  </p:childTnLst>
                                </p:cTn>
                              </p:par>
                            </p:childTnLst>
                          </p:cTn>
                        </p:par>
                        <p:par>
                          <p:cTn id="11" fill="hold">
                            <p:stCondLst>
                              <p:cond delay="500"/>
                            </p:stCondLst>
                            <p:childTnLst>
                              <p:par>
                                <p:cTn id="12" presetID="9" presetClass="entr" presetSubtype="0" fill="hold" grpId="0" nodeType="afterEffect">
                                  <p:stCondLst>
                                    <p:cond delay="0"/>
                                  </p:stCondLst>
                                  <p:iterate>
                                    <p:tmAbs val="0"/>
                                  </p:iterate>
                                  <p:childTnLst>
                                    <p:set>
                                      <p:cBhvr>
                                        <p:cTn id="13" fill="hold"/>
                                        <p:tgtEl>
                                          <p:spTgt spid="596">
                                            <p:txEl>
                                              <p:pRg st="1" end="1"/>
                                            </p:txEl>
                                          </p:spTgt>
                                        </p:tgtEl>
                                        <p:attrNameLst>
                                          <p:attrName>style.visibility</p:attrName>
                                        </p:attrNameLst>
                                      </p:cBhvr>
                                      <p:to>
                                        <p:strVal val="visible"/>
                                      </p:to>
                                    </p:set>
                                    <p:animEffect transition="in" filter="dissolve">
                                      <p:cBhvr>
                                        <p:cTn id="14" dur="500"/>
                                        <p:tgtEl>
                                          <p:spTgt spid="596">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fill="hold" grpId="0" nodeType="clickEffect">
                                  <p:stCondLst>
                                    <p:cond delay="0"/>
                                  </p:stCondLst>
                                  <p:iterate>
                                    <p:tmAbs val="0"/>
                                  </p:iterate>
                                  <p:childTnLst>
                                    <p:set>
                                      <p:cBhvr>
                                        <p:cTn id="18" fill="hold"/>
                                        <p:tgtEl>
                                          <p:spTgt spid="596">
                                            <p:txEl>
                                              <p:pRg st="2" end="2"/>
                                            </p:txEl>
                                          </p:spTgt>
                                        </p:tgtEl>
                                        <p:attrNameLst>
                                          <p:attrName>style.visibility</p:attrName>
                                        </p:attrNameLst>
                                      </p:cBhvr>
                                      <p:to>
                                        <p:strVal val="visible"/>
                                      </p:to>
                                    </p:set>
                                    <p:animEffect transition="in" filter="dissolve">
                                      <p:cBhvr>
                                        <p:cTn id="19" dur="500"/>
                                        <p:tgtEl>
                                          <p:spTgt spid="596">
                                            <p:txEl>
                                              <p:pRg st="2" end="2"/>
                                            </p:txEl>
                                          </p:spTgt>
                                        </p:tgtEl>
                                      </p:cBhvr>
                                    </p:animEffect>
                                  </p:childTnLst>
                                </p:cTn>
                              </p:par>
                            </p:childTnLst>
                          </p:cTn>
                        </p:par>
                        <p:par>
                          <p:cTn id="20" fill="hold">
                            <p:stCondLst>
                              <p:cond delay="500"/>
                            </p:stCondLst>
                            <p:childTnLst>
                              <p:par>
                                <p:cTn id="21" presetID="9" presetClass="entr" fill="hold" grpId="0" nodeType="afterEffect">
                                  <p:stCondLst>
                                    <p:cond delay="0"/>
                                  </p:stCondLst>
                                  <p:iterate>
                                    <p:tmAbs val="0"/>
                                  </p:iterate>
                                  <p:childTnLst>
                                    <p:set>
                                      <p:cBhvr>
                                        <p:cTn id="22" fill="hold"/>
                                        <p:tgtEl>
                                          <p:spTgt spid="596">
                                            <p:txEl>
                                              <p:pRg st="3" end="3"/>
                                            </p:txEl>
                                          </p:spTgt>
                                        </p:tgtEl>
                                        <p:attrNameLst>
                                          <p:attrName>style.visibility</p:attrName>
                                        </p:attrNameLst>
                                      </p:cBhvr>
                                      <p:to>
                                        <p:strVal val="visible"/>
                                      </p:to>
                                    </p:set>
                                    <p:animEffect transition="in" filter="dissolve">
                                      <p:cBhvr>
                                        <p:cTn id="23" dur="500"/>
                                        <p:tgtEl>
                                          <p:spTgt spid="59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6" grpId="0" build="p" bldLvl="5"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Goals for this Workshop"/>
          <p:cNvSpPr txBox="1">
            <a:spLocks noGrp="1"/>
          </p:cNvSpPr>
          <p:nvPr>
            <p:ph type="title"/>
          </p:nvPr>
        </p:nvSpPr>
        <p:spPr>
          <a:prstGeom prst="rect">
            <a:avLst/>
          </a:prstGeom>
        </p:spPr>
        <p:txBody>
          <a:bodyPr/>
          <a:lstStyle/>
          <a:p>
            <a:r>
              <a:rPr lang="en-US" dirty="0"/>
              <a:t>My goals</a:t>
            </a:r>
            <a:r>
              <a:rPr dirty="0"/>
              <a:t> for </a:t>
            </a:r>
            <a:r>
              <a:rPr lang="en-US" dirty="0"/>
              <a:t>these three days</a:t>
            </a:r>
            <a:endParaRPr dirty="0"/>
          </a:p>
        </p:txBody>
      </p:sp>
      <p:sp>
        <p:nvSpPr>
          <p:cNvPr id="280" name="Explore the challenge of algebra…"/>
          <p:cNvSpPr txBox="1">
            <a:spLocks noGrp="1"/>
          </p:cNvSpPr>
          <p:nvPr>
            <p:ph type="body" idx="1"/>
          </p:nvPr>
        </p:nvSpPr>
        <p:spPr>
          <a:xfrm>
            <a:off x="304800" y="1798638"/>
            <a:ext cx="8686800" cy="4525963"/>
          </a:xfrm>
          <a:prstGeom prst="rect">
            <a:avLst/>
          </a:prstGeom>
        </p:spPr>
        <p:txBody>
          <a:bodyPr>
            <a:normAutofit/>
          </a:bodyPr>
          <a:lstStyle/>
          <a:p>
            <a:pPr>
              <a:lnSpc>
                <a:spcPct val="150000"/>
              </a:lnSpc>
            </a:pPr>
            <a:r>
              <a:rPr dirty="0"/>
              <a:t>Explore </a:t>
            </a:r>
            <a:r>
              <a:rPr lang="en-US" dirty="0"/>
              <a:t>connections between </a:t>
            </a:r>
            <a:r>
              <a:rPr dirty="0"/>
              <a:t>algebra</a:t>
            </a:r>
            <a:r>
              <a:rPr lang="en-US" dirty="0"/>
              <a:t>, data, and computing</a:t>
            </a:r>
            <a:endParaRPr dirty="0"/>
          </a:p>
          <a:p>
            <a:pPr>
              <a:lnSpc>
                <a:spcPct val="150000"/>
              </a:lnSpc>
            </a:pPr>
            <a:r>
              <a:rPr dirty="0"/>
              <a:t>Get </a:t>
            </a:r>
            <a:r>
              <a:rPr lang="en-US" dirty="0"/>
              <a:t>confident</a:t>
            </a:r>
            <a:r>
              <a:rPr dirty="0"/>
              <a:t> with programming</a:t>
            </a:r>
            <a:r>
              <a:rPr lang="en-US" dirty="0"/>
              <a:t> in </a:t>
            </a:r>
            <a:r>
              <a:rPr lang="en-US" dirty="0" err="1"/>
              <a:t>Pyret</a:t>
            </a:r>
            <a:endParaRPr dirty="0"/>
          </a:p>
          <a:p>
            <a:pPr>
              <a:lnSpc>
                <a:spcPct val="150000"/>
              </a:lnSpc>
            </a:pPr>
            <a:r>
              <a:rPr dirty="0"/>
              <a:t>Work through </a:t>
            </a:r>
            <a:r>
              <a:rPr lang="en-US" dirty="0"/>
              <a:t>much of Bootstrap: Algebra and Data Science</a:t>
            </a:r>
            <a:endParaRPr dirty="0"/>
          </a:p>
          <a:p>
            <a:pPr>
              <a:lnSpc>
                <a:spcPct val="150000"/>
              </a:lnSpc>
            </a:pPr>
            <a:r>
              <a:rPr dirty="0"/>
              <a:t>Discuss pedagogy</a:t>
            </a:r>
            <a:r>
              <a:rPr lang="en-US" dirty="0"/>
              <a:t> &amp; integration, missing pieces</a:t>
            </a:r>
            <a:endParaRPr dirty="0"/>
          </a:p>
        </p:txBody>
      </p:sp>
      <p:sp>
        <p:nvSpPr>
          <p:cNvPr id="281"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3</a:t>
            </a:fld>
            <a:endParaRPr sz="1200">
              <a:solidFill>
                <a:srgbClr val="D38E27"/>
              </a:solidFill>
              <a:latin typeface="Arial"/>
              <a:ea typeface="Arial"/>
              <a:cs typeface="Arial"/>
              <a:sym typeface="Arial"/>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80">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8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8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8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28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 grpId="1" build="p"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Contracts"/>
          <p:cNvSpPr txBox="1">
            <a:spLocks noGrp="1"/>
          </p:cNvSpPr>
          <p:nvPr>
            <p:ph type="title"/>
          </p:nvPr>
        </p:nvSpPr>
        <p:spPr>
          <a:prstGeom prst="rect">
            <a:avLst/>
          </a:prstGeom>
        </p:spPr>
        <p:txBody>
          <a:bodyPr/>
          <a:lstStyle/>
          <a:p>
            <a:r>
              <a:rPr dirty="0"/>
              <a:t>Contracts</a:t>
            </a:r>
            <a:r>
              <a:rPr lang="en-US" dirty="0"/>
              <a:t> and Functions</a:t>
            </a:r>
            <a:endParaRPr dirty="0"/>
          </a:p>
        </p:txBody>
      </p:sp>
      <p:sp>
        <p:nvSpPr>
          <p:cNvPr id="595"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30</a:t>
            </a:fld>
            <a:endParaRPr sz="1200">
              <a:solidFill>
                <a:srgbClr val="D38E27"/>
              </a:solidFill>
              <a:latin typeface="Arial"/>
              <a:ea typeface="Arial"/>
              <a:cs typeface="Arial"/>
              <a:sym typeface="Arial"/>
            </a:endParaRPr>
          </a:p>
        </p:txBody>
      </p:sp>
      <p:grpSp>
        <p:nvGrpSpPr>
          <p:cNvPr id="11" name="Group">
            <a:extLst>
              <a:ext uri="{FF2B5EF4-FFF2-40B4-BE49-F238E27FC236}">
                <a16:creationId xmlns:a16="http://schemas.microsoft.com/office/drawing/2014/main" id="{5D83817C-1E1C-7F4B-8C32-35712EABEB16}"/>
              </a:ext>
            </a:extLst>
          </p:cNvPr>
          <p:cNvGrpSpPr/>
          <p:nvPr/>
        </p:nvGrpSpPr>
        <p:grpSpPr>
          <a:xfrm>
            <a:off x="3215354" y="1296666"/>
            <a:ext cx="2903185" cy="1574802"/>
            <a:chOff x="0" y="-1"/>
            <a:chExt cx="2903185" cy="1574801"/>
          </a:xfrm>
        </p:grpSpPr>
        <p:sp>
          <p:nvSpPr>
            <p:cNvPr id="12" name="Oval">
              <a:extLst>
                <a:ext uri="{FF2B5EF4-FFF2-40B4-BE49-F238E27FC236}">
                  <a16:creationId xmlns:a16="http://schemas.microsoft.com/office/drawing/2014/main" id="{1F91DE98-6F4E-BD4E-B076-CA07BCDFDEEB}"/>
                </a:ext>
              </a:extLst>
            </p:cNvPr>
            <p:cNvSpPr/>
            <p:nvPr/>
          </p:nvSpPr>
          <p:spPr>
            <a:xfrm>
              <a:off x="0" y="-1"/>
              <a:ext cx="2057400" cy="1574801"/>
            </a:xfrm>
            <a:prstGeom prst="ellipse">
              <a:avLst/>
            </a:prstGeom>
            <a:noFill/>
            <a:ln w="38100" cap="flat">
              <a:solidFill>
                <a:srgbClr val="000000"/>
              </a:solidFill>
              <a:prstDash val="solid"/>
              <a:bevel/>
            </a:ln>
            <a:effectLst/>
          </p:spPr>
          <p:txBody>
            <a:bodyPr wrap="square" lIns="45719" tIns="45719" rIns="45719" bIns="45719" numCol="1" anchor="ctr">
              <a:noAutofit/>
            </a:bodyPr>
            <a:lstStyle/>
            <a:p>
              <a:pPr algn="ctr"/>
              <a:endParaRPr/>
            </a:p>
          </p:txBody>
        </p:sp>
        <p:sp>
          <p:nvSpPr>
            <p:cNvPr id="13" name="-">
              <a:extLst>
                <a:ext uri="{FF2B5EF4-FFF2-40B4-BE49-F238E27FC236}">
                  <a16:creationId xmlns:a16="http://schemas.microsoft.com/office/drawing/2014/main" id="{EF16A834-1111-6C4F-8D9A-B0A3EE0BB464}"/>
                </a:ext>
              </a:extLst>
            </p:cNvPr>
            <p:cNvSpPr txBox="1"/>
            <p:nvPr/>
          </p:nvSpPr>
          <p:spPr>
            <a:xfrm>
              <a:off x="319692" y="133470"/>
              <a:ext cx="2583493" cy="43088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3000">
                  <a:latin typeface="Arial"/>
                  <a:ea typeface="Arial"/>
                  <a:cs typeface="Arial"/>
                  <a:sym typeface="Arial"/>
                </a:defRPr>
              </a:lvl1pPr>
            </a:lstStyle>
            <a:p>
              <a:pPr>
                <a:defRPr sz="2800">
                  <a:latin typeface="+mj-lt"/>
                  <a:ea typeface="+mj-ea"/>
                  <a:cs typeface="+mj-cs"/>
                  <a:sym typeface="Helvetica"/>
                </a:defRPr>
              </a:pPr>
              <a:r>
                <a:rPr lang="en-US" dirty="0" err="1"/>
                <a:t>num-sqr</a:t>
              </a:r>
              <a:endParaRPr sz="3000" dirty="0">
                <a:latin typeface="Arial"/>
                <a:ea typeface="Arial"/>
                <a:cs typeface="Arial"/>
                <a:sym typeface="Arial"/>
              </a:endParaRPr>
            </a:p>
          </p:txBody>
        </p:sp>
        <p:sp>
          <p:nvSpPr>
            <p:cNvPr id="14" name="Line">
              <a:extLst>
                <a:ext uri="{FF2B5EF4-FFF2-40B4-BE49-F238E27FC236}">
                  <a16:creationId xmlns:a16="http://schemas.microsoft.com/office/drawing/2014/main" id="{CD3B5CDB-EFB6-B242-8331-210FD51836C8}"/>
                </a:ext>
              </a:extLst>
            </p:cNvPr>
            <p:cNvSpPr/>
            <p:nvPr/>
          </p:nvSpPr>
          <p:spPr>
            <a:xfrm>
              <a:off x="33337" y="573087"/>
              <a:ext cx="1981201" cy="1"/>
            </a:xfrm>
            <a:prstGeom prst="line">
              <a:avLst/>
            </a:prstGeom>
            <a:noFill/>
            <a:ln w="25400" cap="flat">
              <a:solidFill>
                <a:srgbClr val="000000"/>
              </a:solidFill>
              <a:prstDash val="solid"/>
              <a:bevel/>
            </a:ln>
            <a:effectLst/>
          </p:spPr>
          <p:txBody>
            <a:bodyPr wrap="square" lIns="45719" tIns="45719" rIns="45719" bIns="45719" numCol="1" anchor="t">
              <a:noAutofit/>
            </a:bodyPr>
            <a:lstStyle/>
            <a:p>
              <a:pPr defTabSz="457200">
                <a:defRPr sz="1200">
                  <a:latin typeface="+mj-lt"/>
                  <a:ea typeface="+mj-ea"/>
                  <a:cs typeface="+mj-cs"/>
                  <a:sym typeface="Helvetica"/>
                </a:defRPr>
              </a:pPr>
              <a:endParaRPr/>
            </a:p>
          </p:txBody>
        </p:sp>
      </p:grpSp>
      <p:sp>
        <p:nvSpPr>
          <p:cNvPr id="22" name="(3 * 7) – (1 + 2)">
            <a:extLst>
              <a:ext uri="{FF2B5EF4-FFF2-40B4-BE49-F238E27FC236}">
                <a16:creationId xmlns:a16="http://schemas.microsoft.com/office/drawing/2014/main" id="{CD0DE55C-0261-0247-B39E-5A181AEE1B19}"/>
              </a:ext>
            </a:extLst>
          </p:cNvPr>
          <p:cNvSpPr txBox="1"/>
          <p:nvPr/>
        </p:nvSpPr>
        <p:spPr>
          <a:xfrm>
            <a:off x="5762912" y="1516510"/>
            <a:ext cx="3372786" cy="461665"/>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sz="1400" i="1">
                <a:latin typeface="Arial"/>
                <a:ea typeface="Arial"/>
                <a:cs typeface="Arial"/>
                <a:sym typeface="Arial"/>
              </a:defRPr>
            </a:lvl1pPr>
          </a:lstStyle>
          <a:p>
            <a:pPr>
              <a:defRPr sz="2800" i="0">
                <a:latin typeface="+mj-lt"/>
                <a:ea typeface="+mj-ea"/>
                <a:cs typeface="+mj-cs"/>
                <a:sym typeface="Helvetica"/>
              </a:defRPr>
            </a:pPr>
            <a:r>
              <a:rPr lang="en-US" sz="2400" i="0" dirty="0" err="1">
                <a:latin typeface="Courier" pitchFamily="2" charset="0"/>
              </a:rPr>
              <a:t>n</a:t>
            </a:r>
            <a:r>
              <a:rPr lang="en-US" sz="2400" i="0" dirty="0" err="1">
                <a:latin typeface="Courier" pitchFamily="2" charset="0"/>
                <a:sym typeface="Arial"/>
              </a:rPr>
              <a:t>um-sqr</a:t>
            </a:r>
            <a:r>
              <a:rPr lang="en-US" sz="2400" i="0" dirty="0">
                <a:latin typeface="Courier" pitchFamily="2" charset="0"/>
                <a:sym typeface="Arial"/>
              </a:rPr>
              <a:t>(1 + 3)</a:t>
            </a:r>
            <a:endParaRPr sz="2400" i="0" dirty="0">
              <a:latin typeface="Courier" pitchFamily="2" charset="0"/>
              <a:sym typeface="Aria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31D58BC-2C6E-7D42-A588-5FC45949603E}"/>
                  </a:ext>
                </a:extLst>
              </p:cNvPr>
              <p:cNvSpPr txBox="1"/>
              <p:nvPr/>
            </p:nvSpPr>
            <p:spPr>
              <a:xfrm>
                <a:off x="694740" y="1978175"/>
                <a:ext cx="1181927"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sSup>
                        <m:sSupPr>
                          <m:ctrlPr>
                            <a:rPr kumimoji="0" lang="en-US" sz="2400" b="0" i="1" u="none" strike="noStrike" cap="none" spc="0" normalizeH="0" baseline="0" smtClean="0">
                              <a:ln>
                                <a:noFill/>
                              </a:ln>
                              <a:solidFill>
                                <a:srgbClr val="000000"/>
                              </a:solidFill>
                              <a:effectLst/>
                              <a:uFillTx/>
                              <a:latin typeface="Cambria Math" panose="02040503050406030204" pitchFamily="18" charset="0"/>
                              <a:sym typeface="Franklin Gothic Book"/>
                            </a:rPr>
                          </m:ctrlPr>
                        </m:sSupPr>
                        <m:e>
                          <m:r>
                            <a:rPr kumimoji="0" lang="en-US" sz="2400" b="0" i="1" u="none" strike="noStrike" cap="none" spc="0" normalizeH="0" baseline="0" smtClean="0">
                              <a:ln>
                                <a:noFill/>
                              </a:ln>
                              <a:solidFill>
                                <a:srgbClr val="000000"/>
                              </a:solidFill>
                              <a:effectLst/>
                              <a:uFillTx/>
                              <a:latin typeface="Cambria Math" panose="02040503050406030204" pitchFamily="18" charset="0"/>
                              <a:sym typeface="Franklin Gothic Book"/>
                            </a:rPr>
                            <m:t>(1+3)</m:t>
                          </m:r>
                        </m:e>
                        <m:sup>
                          <m:r>
                            <a:rPr kumimoji="0" lang="en-US" sz="2400" b="0" i="1" u="none" strike="noStrike" cap="none" spc="0" normalizeH="0" baseline="0" smtClean="0">
                              <a:ln>
                                <a:noFill/>
                              </a:ln>
                              <a:solidFill>
                                <a:srgbClr val="000000"/>
                              </a:solidFill>
                              <a:effectLst/>
                              <a:uFillTx/>
                              <a:latin typeface="Cambria Math" panose="02040503050406030204" pitchFamily="18" charset="0"/>
                              <a:sym typeface="Franklin Gothic Book"/>
                            </a:rPr>
                            <m:t>2</m:t>
                          </m:r>
                        </m:sup>
                      </m:sSup>
                    </m:oMath>
                  </m:oMathPara>
                </a14:m>
                <a:endParaRPr kumimoji="0" lang="en-US" sz="2400" b="0" i="0" u="none" strike="noStrike" cap="none" spc="0" normalizeH="0" baseline="0" dirty="0">
                  <a:ln>
                    <a:noFill/>
                  </a:ln>
                  <a:solidFill>
                    <a:srgbClr val="000000"/>
                  </a:solidFill>
                  <a:effectLst/>
                  <a:uFillTx/>
                  <a:latin typeface="Franklin Gothic Book"/>
                  <a:ea typeface="Franklin Gothic Book"/>
                  <a:cs typeface="Franklin Gothic Book"/>
                  <a:sym typeface="Franklin Gothic Book"/>
                </a:endParaRPr>
              </a:p>
            </p:txBody>
          </p:sp>
        </mc:Choice>
        <mc:Fallback xmlns="">
          <p:sp>
            <p:nvSpPr>
              <p:cNvPr id="2" name="TextBox 1">
                <a:extLst>
                  <a:ext uri="{FF2B5EF4-FFF2-40B4-BE49-F238E27FC236}">
                    <a16:creationId xmlns:a16="http://schemas.microsoft.com/office/drawing/2014/main" id="{331D58BC-2C6E-7D42-A588-5FC45949603E}"/>
                  </a:ext>
                </a:extLst>
              </p:cNvPr>
              <p:cNvSpPr txBox="1">
                <a:spLocks noRot="1" noChangeAspect="1" noMove="1" noResize="1" noEditPoints="1" noAdjustHandles="1" noChangeArrowheads="1" noChangeShapeType="1" noTextEdit="1"/>
              </p:cNvSpPr>
              <p:nvPr/>
            </p:nvSpPr>
            <p:spPr>
              <a:xfrm>
                <a:off x="694740" y="1978175"/>
                <a:ext cx="1181927" cy="369332"/>
              </a:xfrm>
              <a:prstGeom prst="rect">
                <a:avLst/>
              </a:prstGeom>
              <a:blipFill>
                <a:blip r:embed="rId3"/>
                <a:stretch>
                  <a:fillRect l="-7447" b="-31034"/>
                </a:stretch>
              </a:blipFill>
              <a:ln w="12700" cap="flat">
                <a:noFill/>
                <a:miter lim="400000"/>
              </a:ln>
              <a:effectLst/>
            </p:spPr>
            <p:txBody>
              <a:bodyPr/>
              <a:lstStyle/>
              <a:p>
                <a:r>
                  <a:rPr lang="en-US">
                    <a:noFill/>
                  </a:rPr>
                  <a:t> </a:t>
                </a:r>
              </a:p>
            </p:txBody>
          </p:sp>
        </mc:Fallback>
      </mc:AlternateContent>
      <p:sp>
        <p:nvSpPr>
          <p:cNvPr id="24" name="(3 * 7) – (1 + 2)">
            <a:extLst>
              <a:ext uri="{FF2B5EF4-FFF2-40B4-BE49-F238E27FC236}">
                <a16:creationId xmlns:a16="http://schemas.microsoft.com/office/drawing/2014/main" id="{B3513E01-3D9C-DC40-A6C9-C74084CA8643}"/>
              </a:ext>
            </a:extLst>
          </p:cNvPr>
          <p:cNvSpPr txBox="1"/>
          <p:nvPr/>
        </p:nvSpPr>
        <p:spPr>
          <a:xfrm>
            <a:off x="5762912" y="2126429"/>
            <a:ext cx="3372786" cy="461665"/>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sz="1400" i="1">
                <a:latin typeface="Arial"/>
                <a:ea typeface="Arial"/>
                <a:cs typeface="Arial"/>
                <a:sym typeface="Arial"/>
              </a:defRPr>
            </a:lvl1pPr>
          </a:lstStyle>
          <a:p>
            <a:pPr>
              <a:defRPr sz="2800" i="0">
                <a:latin typeface="+mj-lt"/>
                <a:ea typeface="+mj-ea"/>
                <a:cs typeface="+mj-cs"/>
                <a:sym typeface="Helvetica"/>
              </a:defRPr>
            </a:pPr>
            <a:r>
              <a:rPr lang="en-US" sz="2400" i="0" dirty="0" err="1">
                <a:latin typeface="Courier" pitchFamily="2" charset="0"/>
              </a:rPr>
              <a:t>n</a:t>
            </a:r>
            <a:r>
              <a:rPr lang="en-US" sz="2400" i="0" dirty="0" err="1">
                <a:latin typeface="Courier" pitchFamily="2" charset="0"/>
                <a:sym typeface="Arial"/>
              </a:rPr>
              <a:t>um-sqr</a:t>
            </a:r>
            <a:r>
              <a:rPr lang="en-US" sz="2400" i="0" dirty="0">
                <a:latin typeface="Courier" pitchFamily="2" charset="0"/>
                <a:sym typeface="Arial"/>
              </a:rPr>
              <a:t>((1 + 3))</a:t>
            </a:r>
            <a:endParaRPr sz="2400" i="0" dirty="0">
              <a:latin typeface="Courier" pitchFamily="2" charset="0"/>
              <a:sym typeface="Arial"/>
            </a:endParaRPr>
          </a:p>
        </p:txBody>
      </p:sp>
      <p:grpSp>
        <p:nvGrpSpPr>
          <p:cNvPr id="25" name="Group">
            <a:extLst>
              <a:ext uri="{FF2B5EF4-FFF2-40B4-BE49-F238E27FC236}">
                <a16:creationId xmlns:a16="http://schemas.microsoft.com/office/drawing/2014/main" id="{4BA4E588-5AC8-8F42-95FC-E41CA7EF119C}"/>
              </a:ext>
            </a:extLst>
          </p:cNvPr>
          <p:cNvGrpSpPr/>
          <p:nvPr/>
        </p:nvGrpSpPr>
        <p:grpSpPr>
          <a:xfrm>
            <a:off x="3750496" y="1757459"/>
            <a:ext cx="907607" cy="1027775"/>
            <a:chOff x="0" y="-528404"/>
            <a:chExt cx="2971800" cy="3365267"/>
          </a:xfrm>
        </p:grpSpPr>
        <p:sp>
          <p:nvSpPr>
            <p:cNvPr id="26" name="Oval">
              <a:extLst>
                <a:ext uri="{FF2B5EF4-FFF2-40B4-BE49-F238E27FC236}">
                  <a16:creationId xmlns:a16="http://schemas.microsoft.com/office/drawing/2014/main" id="{D4894199-B446-784C-B656-C147ED79516D}"/>
                </a:ext>
              </a:extLst>
            </p:cNvPr>
            <p:cNvSpPr/>
            <p:nvPr/>
          </p:nvSpPr>
          <p:spPr>
            <a:xfrm>
              <a:off x="0" y="-1"/>
              <a:ext cx="2971800" cy="2836864"/>
            </a:xfrm>
            <a:prstGeom prst="ellipse">
              <a:avLst/>
            </a:prstGeom>
            <a:solidFill>
              <a:srgbClr val="FFFFFF"/>
            </a:solidFill>
            <a:ln w="9525" cap="flat">
              <a:solidFill>
                <a:srgbClr val="000000"/>
              </a:solidFill>
              <a:prstDash val="solid"/>
              <a:round/>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7" name="/">
              <a:extLst>
                <a:ext uri="{FF2B5EF4-FFF2-40B4-BE49-F238E27FC236}">
                  <a16:creationId xmlns:a16="http://schemas.microsoft.com/office/drawing/2014/main" id="{9FF14297-6241-FB4C-A730-B26DD6908437}"/>
                </a:ext>
              </a:extLst>
            </p:cNvPr>
            <p:cNvSpPr txBox="1"/>
            <p:nvPr/>
          </p:nvSpPr>
          <p:spPr>
            <a:xfrm>
              <a:off x="1086041" y="-528404"/>
              <a:ext cx="849088" cy="171318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defRPr>
                  <a:latin typeface="Times New Roman"/>
                  <a:ea typeface="Times New Roman"/>
                  <a:cs typeface="Times New Roman"/>
                  <a:sym typeface="Times New Roman"/>
                </a:defRPr>
              </a:lvl1pPr>
            </a:lstStyle>
            <a:p>
              <a:pPr>
                <a:defRPr sz="2800">
                  <a:latin typeface="+mj-lt"/>
                  <a:ea typeface="+mj-ea"/>
                  <a:cs typeface="+mj-cs"/>
                  <a:sym typeface="Helvetica"/>
                </a:defRPr>
              </a:pPr>
              <a:r>
                <a:rPr lang="en-US" dirty="0"/>
                <a:t>+</a:t>
              </a:r>
              <a:endParaRPr sz="2400" dirty="0">
                <a:latin typeface="Times New Roman"/>
                <a:ea typeface="Times New Roman"/>
                <a:cs typeface="Times New Roman"/>
                <a:sym typeface="Times New Roman"/>
              </a:endParaRPr>
            </a:p>
          </p:txBody>
        </p:sp>
        <p:sp>
          <p:nvSpPr>
            <p:cNvPr id="28" name="Line">
              <a:extLst>
                <a:ext uri="{FF2B5EF4-FFF2-40B4-BE49-F238E27FC236}">
                  <a16:creationId xmlns:a16="http://schemas.microsoft.com/office/drawing/2014/main" id="{4134EC74-B576-C14F-9FB6-417E18016624}"/>
                </a:ext>
              </a:extLst>
            </p:cNvPr>
            <p:cNvSpPr/>
            <p:nvPr/>
          </p:nvSpPr>
          <p:spPr>
            <a:xfrm>
              <a:off x="106362" y="811211"/>
              <a:ext cx="2759075" cy="1588"/>
            </a:xfrm>
            <a:prstGeom prst="line">
              <a:avLst/>
            </a:prstGeom>
            <a:noFill/>
            <a:ln w="9525" cap="flat">
              <a:solidFill>
                <a:srgbClr val="000000"/>
              </a:solidFill>
              <a:prstDash val="solid"/>
              <a:bevel/>
            </a:ln>
            <a:effectLst/>
          </p:spPr>
          <p:txBody>
            <a:bodyPr wrap="square" lIns="45719" tIns="45719" rIns="45719" bIns="45719" numCol="1" anchor="t">
              <a:noAutofit/>
            </a:bodyPr>
            <a:lstStyle/>
            <a:p>
              <a:pPr defTabSz="457200">
                <a:defRPr sz="1200">
                  <a:latin typeface="+mj-lt"/>
                  <a:ea typeface="+mj-ea"/>
                  <a:cs typeface="+mj-cs"/>
                  <a:sym typeface="Helvetica"/>
                </a:defRPr>
              </a:pPr>
              <a:endParaRPr/>
            </a:p>
          </p:txBody>
        </p:sp>
      </p:grpSp>
      <p:sp>
        <p:nvSpPr>
          <p:cNvPr id="29" name="2">
            <a:extLst>
              <a:ext uri="{FF2B5EF4-FFF2-40B4-BE49-F238E27FC236}">
                <a16:creationId xmlns:a16="http://schemas.microsoft.com/office/drawing/2014/main" id="{DBDFE215-538F-344A-856B-025F1165F79E}"/>
              </a:ext>
            </a:extLst>
          </p:cNvPr>
          <p:cNvSpPr txBox="1"/>
          <p:nvPr/>
        </p:nvSpPr>
        <p:spPr>
          <a:xfrm>
            <a:off x="3931901" y="2251590"/>
            <a:ext cx="249805" cy="3693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a:latin typeface="Trebuchet MS"/>
                <a:ea typeface="Trebuchet MS"/>
                <a:cs typeface="Trebuchet MS"/>
                <a:sym typeface="Trebuchet MS"/>
              </a:defRPr>
            </a:lvl1pPr>
          </a:lstStyle>
          <a:p>
            <a:pPr>
              <a:defRPr sz="2800">
                <a:latin typeface="+mj-lt"/>
                <a:ea typeface="+mj-ea"/>
                <a:cs typeface="+mj-cs"/>
                <a:sym typeface="Helvetica"/>
              </a:defRPr>
            </a:pPr>
            <a:r>
              <a:rPr lang="en-US" sz="1800" dirty="0">
                <a:latin typeface="Helvetica" pitchFamily="2" charset="0"/>
                <a:sym typeface="Trebuchet MS"/>
              </a:rPr>
              <a:t>1</a:t>
            </a:r>
            <a:endParaRPr sz="1800" dirty="0">
              <a:latin typeface="Helvetica" pitchFamily="2" charset="0"/>
              <a:sym typeface="Trebuchet MS"/>
            </a:endParaRPr>
          </a:p>
        </p:txBody>
      </p:sp>
      <p:sp>
        <p:nvSpPr>
          <p:cNvPr id="30" name="2">
            <a:extLst>
              <a:ext uri="{FF2B5EF4-FFF2-40B4-BE49-F238E27FC236}">
                <a16:creationId xmlns:a16="http://schemas.microsoft.com/office/drawing/2014/main" id="{8715BA76-C0D8-2C48-9965-8D7E985BD6B4}"/>
              </a:ext>
            </a:extLst>
          </p:cNvPr>
          <p:cNvSpPr txBox="1"/>
          <p:nvPr/>
        </p:nvSpPr>
        <p:spPr>
          <a:xfrm>
            <a:off x="4281232" y="2256799"/>
            <a:ext cx="332004" cy="3693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a:latin typeface="Trebuchet MS"/>
                <a:ea typeface="Trebuchet MS"/>
                <a:cs typeface="Trebuchet MS"/>
                <a:sym typeface="Trebuchet MS"/>
              </a:defRPr>
            </a:lvl1pPr>
          </a:lstStyle>
          <a:p>
            <a:pPr>
              <a:defRPr sz="2800">
                <a:latin typeface="+mj-lt"/>
                <a:ea typeface="+mj-ea"/>
                <a:cs typeface="+mj-cs"/>
                <a:sym typeface="Helvetica"/>
              </a:defRPr>
            </a:pPr>
            <a:r>
              <a:rPr lang="en-US" sz="1800" dirty="0">
                <a:latin typeface="Trebuchet MS"/>
                <a:ea typeface="Trebuchet MS"/>
                <a:cs typeface="Trebuchet MS"/>
                <a:sym typeface="Trebuchet MS"/>
              </a:rPr>
              <a:t>3</a:t>
            </a:r>
            <a:endParaRPr sz="1800" dirty="0">
              <a:latin typeface="Trebuchet MS"/>
              <a:ea typeface="Trebuchet MS"/>
              <a:cs typeface="Trebuchet MS"/>
              <a:sym typeface="Trebuchet MS"/>
            </a:endParaRPr>
          </a:p>
        </p:txBody>
      </p:sp>
      <p:grpSp>
        <p:nvGrpSpPr>
          <p:cNvPr id="3" name="Group 2">
            <a:extLst>
              <a:ext uri="{FF2B5EF4-FFF2-40B4-BE49-F238E27FC236}">
                <a16:creationId xmlns:a16="http://schemas.microsoft.com/office/drawing/2014/main" id="{F7C4EA04-9AA5-DA45-B78C-231BE1358668}"/>
              </a:ext>
            </a:extLst>
          </p:cNvPr>
          <p:cNvGrpSpPr/>
          <p:nvPr/>
        </p:nvGrpSpPr>
        <p:grpSpPr>
          <a:xfrm>
            <a:off x="387635" y="3645699"/>
            <a:ext cx="4067901" cy="3065778"/>
            <a:chOff x="387635" y="3645699"/>
            <a:chExt cx="4067901" cy="3065778"/>
          </a:xfrm>
        </p:grpSpPr>
        <p:grpSp>
          <p:nvGrpSpPr>
            <p:cNvPr id="51" name="Group">
              <a:extLst>
                <a:ext uri="{FF2B5EF4-FFF2-40B4-BE49-F238E27FC236}">
                  <a16:creationId xmlns:a16="http://schemas.microsoft.com/office/drawing/2014/main" id="{16933D42-7822-D94F-B020-52DBE8AA20A1}"/>
                </a:ext>
              </a:extLst>
            </p:cNvPr>
            <p:cNvGrpSpPr/>
            <p:nvPr/>
          </p:nvGrpSpPr>
          <p:grpSpPr>
            <a:xfrm>
              <a:off x="387635" y="3645699"/>
              <a:ext cx="3901899" cy="3065778"/>
              <a:chOff x="0" y="0"/>
              <a:chExt cx="2133600" cy="1676400"/>
            </a:xfrm>
          </p:grpSpPr>
          <p:grpSp>
            <p:nvGrpSpPr>
              <p:cNvPr id="52" name="Group">
                <a:extLst>
                  <a:ext uri="{FF2B5EF4-FFF2-40B4-BE49-F238E27FC236}">
                    <a16:creationId xmlns:a16="http://schemas.microsoft.com/office/drawing/2014/main" id="{84FA4345-8F8F-6B41-B4B8-A0272525AA5F}"/>
                  </a:ext>
                </a:extLst>
              </p:cNvPr>
              <p:cNvGrpSpPr/>
              <p:nvPr/>
            </p:nvGrpSpPr>
            <p:grpSpPr>
              <a:xfrm>
                <a:off x="0" y="0"/>
                <a:ext cx="2133600" cy="1676400"/>
                <a:chOff x="0" y="0"/>
                <a:chExt cx="2133600" cy="1676400"/>
              </a:xfrm>
            </p:grpSpPr>
            <p:sp>
              <p:nvSpPr>
                <p:cNvPr id="54" name="Oval">
                  <a:extLst>
                    <a:ext uri="{FF2B5EF4-FFF2-40B4-BE49-F238E27FC236}">
                      <a16:creationId xmlns:a16="http://schemas.microsoft.com/office/drawing/2014/main" id="{BDAE20D9-6FEC-6C42-BF9B-45A0C291CE03}"/>
                    </a:ext>
                  </a:extLst>
                </p:cNvPr>
                <p:cNvSpPr/>
                <p:nvPr/>
              </p:nvSpPr>
              <p:spPr>
                <a:xfrm>
                  <a:off x="0" y="0"/>
                  <a:ext cx="2133600" cy="1676400"/>
                </a:xfrm>
                <a:prstGeom prst="ellipse">
                  <a:avLst/>
                </a:prstGeom>
                <a:solidFill>
                  <a:srgbClr val="FFFFFF"/>
                </a:solidFill>
                <a:ln w="41275" cap="flat">
                  <a:solidFill>
                    <a:srgbClr val="000000"/>
                  </a:solidFill>
                  <a:prstDash val="solid"/>
                  <a:round/>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55" name="50  “solid”  “red”">
                  <a:extLst>
                    <a:ext uri="{FF2B5EF4-FFF2-40B4-BE49-F238E27FC236}">
                      <a16:creationId xmlns:a16="http://schemas.microsoft.com/office/drawing/2014/main" id="{A1EB3996-CA92-2248-A678-EA24B0046E64}"/>
                    </a:ext>
                  </a:extLst>
                </p:cNvPr>
                <p:cNvSpPr txBox="1"/>
                <p:nvPr/>
              </p:nvSpPr>
              <p:spPr>
                <a:xfrm>
                  <a:off x="0" y="667898"/>
                  <a:ext cx="2133600" cy="21878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defRPr sz="2800">
                      <a:latin typeface="+mj-lt"/>
                      <a:ea typeface="+mj-ea"/>
                      <a:cs typeface="+mj-cs"/>
                      <a:sym typeface="Helvetica"/>
                    </a:defRPr>
                  </a:pPr>
                  <a:endParaRPr sz="2000" dirty="0">
                    <a:latin typeface="Times New Roman"/>
                    <a:ea typeface="Times New Roman"/>
                    <a:cs typeface="Times New Roman"/>
                    <a:sym typeface="Times New Roman"/>
                  </a:endParaRPr>
                </a:p>
              </p:txBody>
            </p:sp>
            <p:sp>
              <p:nvSpPr>
                <p:cNvPr id="56" name="star">
                  <a:extLst>
                    <a:ext uri="{FF2B5EF4-FFF2-40B4-BE49-F238E27FC236}">
                      <a16:creationId xmlns:a16="http://schemas.microsoft.com/office/drawing/2014/main" id="{5064F15E-2D8E-C04E-9D9A-A9FAEF43CEC9}"/>
                    </a:ext>
                  </a:extLst>
                </p:cNvPr>
                <p:cNvSpPr txBox="1"/>
                <p:nvPr/>
              </p:nvSpPr>
              <p:spPr>
                <a:xfrm>
                  <a:off x="304800" y="59871"/>
                  <a:ext cx="1447800" cy="25244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defRPr>
                      <a:latin typeface="Times New Roman"/>
                      <a:ea typeface="Times New Roman"/>
                      <a:cs typeface="Times New Roman"/>
                      <a:sym typeface="Times New Roman"/>
                    </a:defRPr>
                  </a:lvl1pPr>
                </a:lstStyle>
                <a:p>
                  <a:pPr>
                    <a:defRPr sz="2800">
                      <a:latin typeface="+mj-lt"/>
                      <a:ea typeface="+mj-ea"/>
                      <a:cs typeface="+mj-cs"/>
                      <a:sym typeface="Helvetica"/>
                    </a:defRPr>
                  </a:pPr>
                  <a:r>
                    <a:rPr sz="2400" dirty="0">
                      <a:latin typeface="Helvetica" pitchFamily="2" charset="0"/>
                      <a:sym typeface="Times New Roman"/>
                    </a:rPr>
                    <a:t>star</a:t>
                  </a:r>
                </a:p>
              </p:txBody>
            </p:sp>
          </p:grpSp>
          <p:sp>
            <p:nvSpPr>
              <p:cNvPr id="53" name="Line">
                <a:extLst>
                  <a:ext uri="{FF2B5EF4-FFF2-40B4-BE49-F238E27FC236}">
                    <a16:creationId xmlns:a16="http://schemas.microsoft.com/office/drawing/2014/main" id="{6F130D06-0127-7442-9AB5-B5FEF67EADCD}"/>
                  </a:ext>
                </a:extLst>
              </p:cNvPr>
              <p:cNvSpPr/>
              <p:nvPr/>
            </p:nvSpPr>
            <p:spPr>
              <a:xfrm>
                <a:off x="200368" y="368249"/>
                <a:ext cx="1742205" cy="0"/>
              </a:xfrm>
              <a:prstGeom prst="line">
                <a:avLst/>
              </a:prstGeom>
              <a:noFill/>
              <a:ln w="41275" cap="flat">
                <a:solidFill>
                  <a:srgbClr val="000000"/>
                </a:solidFill>
                <a:prstDash val="solid"/>
                <a:round/>
              </a:ln>
              <a:effectLst/>
            </p:spPr>
            <p:txBody>
              <a:bodyPr wrap="square" lIns="45719" tIns="45719" rIns="45719" bIns="45719" numCol="1" anchor="t">
                <a:noAutofit/>
              </a:bodyPr>
              <a:lstStyle/>
              <a:p>
                <a:pPr defTabSz="457200">
                  <a:defRPr sz="1200">
                    <a:latin typeface="+mj-lt"/>
                    <a:ea typeface="+mj-ea"/>
                    <a:cs typeface="+mj-cs"/>
                    <a:sym typeface="Helvetica"/>
                  </a:defRPr>
                </a:pPr>
                <a:endParaRPr dirty="0"/>
              </a:p>
            </p:txBody>
          </p:sp>
        </p:grpSp>
        <p:grpSp>
          <p:nvGrpSpPr>
            <p:cNvPr id="57" name="Group">
              <a:extLst>
                <a:ext uri="{FF2B5EF4-FFF2-40B4-BE49-F238E27FC236}">
                  <a16:creationId xmlns:a16="http://schemas.microsoft.com/office/drawing/2014/main" id="{119C106D-4E8A-214D-8C6B-042935B53859}"/>
                </a:ext>
              </a:extLst>
            </p:cNvPr>
            <p:cNvGrpSpPr/>
            <p:nvPr/>
          </p:nvGrpSpPr>
          <p:grpSpPr>
            <a:xfrm>
              <a:off x="820351" y="4569909"/>
              <a:ext cx="1446833" cy="1381139"/>
              <a:chOff x="0" y="-1"/>
              <a:chExt cx="2971800" cy="2836864"/>
            </a:xfrm>
          </p:grpSpPr>
          <p:sp>
            <p:nvSpPr>
              <p:cNvPr id="58" name="Oval">
                <a:extLst>
                  <a:ext uri="{FF2B5EF4-FFF2-40B4-BE49-F238E27FC236}">
                    <a16:creationId xmlns:a16="http://schemas.microsoft.com/office/drawing/2014/main" id="{C6805632-9ABE-6247-B249-C85A9D0774D9}"/>
                  </a:ext>
                </a:extLst>
              </p:cNvPr>
              <p:cNvSpPr/>
              <p:nvPr/>
            </p:nvSpPr>
            <p:spPr>
              <a:xfrm>
                <a:off x="0" y="-1"/>
                <a:ext cx="2971800" cy="2836864"/>
              </a:xfrm>
              <a:prstGeom prst="ellipse">
                <a:avLst/>
              </a:prstGeom>
              <a:solidFill>
                <a:srgbClr val="FFFFFF"/>
              </a:solidFill>
              <a:ln w="9525" cap="flat">
                <a:solidFill>
                  <a:srgbClr val="000000"/>
                </a:solidFill>
                <a:prstDash val="solid"/>
                <a:round/>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59" name="Line">
                <a:extLst>
                  <a:ext uri="{FF2B5EF4-FFF2-40B4-BE49-F238E27FC236}">
                    <a16:creationId xmlns:a16="http://schemas.microsoft.com/office/drawing/2014/main" id="{92FBD222-4BFE-0B4A-B1C4-E90C88D16285}"/>
                  </a:ext>
                </a:extLst>
              </p:cNvPr>
              <p:cNvSpPr/>
              <p:nvPr/>
            </p:nvSpPr>
            <p:spPr>
              <a:xfrm>
                <a:off x="106362" y="811211"/>
                <a:ext cx="2759075" cy="1588"/>
              </a:xfrm>
              <a:prstGeom prst="line">
                <a:avLst/>
              </a:prstGeom>
              <a:noFill/>
              <a:ln w="9525" cap="flat">
                <a:solidFill>
                  <a:srgbClr val="000000"/>
                </a:solidFill>
                <a:prstDash val="solid"/>
                <a:bevel/>
              </a:ln>
              <a:effectLst/>
            </p:spPr>
            <p:txBody>
              <a:bodyPr wrap="square" lIns="45719" tIns="45719" rIns="45719" bIns="45719" numCol="1" anchor="t">
                <a:noAutofit/>
              </a:bodyPr>
              <a:lstStyle/>
              <a:p>
                <a:pPr defTabSz="457200">
                  <a:defRPr sz="1200">
                    <a:latin typeface="+mj-lt"/>
                    <a:ea typeface="+mj-ea"/>
                    <a:cs typeface="+mj-cs"/>
                    <a:sym typeface="Helvetica"/>
                  </a:defRPr>
                </a:pPr>
                <a:endParaRPr/>
              </a:p>
            </p:txBody>
          </p:sp>
        </p:grpSp>
        <p:sp>
          <p:nvSpPr>
            <p:cNvPr id="60" name="-">
              <a:extLst>
                <a:ext uri="{FF2B5EF4-FFF2-40B4-BE49-F238E27FC236}">
                  <a16:creationId xmlns:a16="http://schemas.microsoft.com/office/drawing/2014/main" id="{30FF8295-3B74-4F45-8768-77E95EE676B9}"/>
                </a:ext>
              </a:extLst>
            </p:cNvPr>
            <p:cNvSpPr txBox="1"/>
            <p:nvPr/>
          </p:nvSpPr>
          <p:spPr>
            <a:xfrm>
              <a:off x="1450442" y="4674499"/>
              <a:ext cx="257997" cy="2769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3000">
                  <a:latin typeface="Arial"/>
                  <a:ea typeface="Arial"/>
                  <a:cs typeface="Arial"/>
                  <a:sym typeface="Arial"/>
                </a:defRPr>
              </a:lvl1pPr>
            </a:lstStyle>
            <a:p>
              <a:pPr>
                <a:defRPr sz="2800">
                  <a:latin typeface="+mj-lt"/>
                  <a:ea typeface="+mj-ea"/>
                  <a:cs typeface="+mj-cs"/>
                  <a:sym typeface="Helvetica"/>
                </a:defRPr>
              </a:pPr>
              <a:r>
                <a:rPr lang="en-US" sz="1800" dirty="0"/>
                <a:t>+</a:t>
              </a:r>
              <a:endParaRPr sz="1800" dirty="0">
                <a:latin typeface="Arial"/>
                <a:ea typeface="Arial"/>
                <a:cs typeface="Arial"/>
                <a:sym typeface="Arial"/>
              </a:endParaRPr>
            </a:p>
          </p:txBody>
        </p:sp>
        <p:sp>
          <p:nvSpPr>
            <p:cNvPr id="61" name="2">
              <a:extLst>
                <a:ext uri="{FF2B5EF4-FFF2-40B4-BE49-F238E27FC236}">
                  <a16:creationId xmlns:a16="http://schemas.microsoft.com/office/drawing/2014/main" id="{BB068932-E1DB-A941-A56A-36B71C6F2D44}"/>
                </a:ext>
              </a:extLst>
            </p:cNvPr>
            <p:cNvSpPr txBox="1"/>
            <p:nvPr/>
          </p:nvSpPr>
          <p:spPr>
            <a:xfrm>
              <a:off x="1117998" y="5202258"/>
              <a:ext cx="332004" cy="3693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a:latin typeface="Trebuchet MS"/>
                  <a:ea typeface="Trebuchet MS"/>
                  <a:cs typeface="Trebuchet MS"/>
                  <a:sym typeface="Trebuchet MS"/>
                </a:defRPr>
              </a:lvl1pPr>
            </a:lstStyle>
            <a:p>
              <a:pPr>
                <a:defRPr sz="2800">
                  <a:latin typeface="+mj-lt"/>
                  <a:ea typeface="+mj-ea"/>
                  <a:cs typeface="+mj-cs"/>
                  <a:sym typeface="Helvetica"/>
                </a:defRPr>
              </a:pPr>
              <a:r>
                <a:rPr lang="en-US" sz="1800" dirty="0"/>
                <a:t>9</a:t>
              </a:r>
              <a:endParaRPr sz="1800" dirty="0">
                <a:latin typeface="Trebuchet MS"/>
                <a:ea typeface="Trebuchet MS"/>
                <a:cs typeface="Trebuchet MS"/>
                <a:sym typeface="Trebuchet MS"/>
              </a:endParaRPr>
            </a:p>
          </p:txBody>
        </p:sp>
        <p:sp>
          <p:nvSpPr>
            <p:cNvPr id="62" name="50  “solid”  “red”">
              <a:extLst>
                <a:ext uri="{FF2B5EF4-FFF2-40B4-BE49-F238E27FC236}">
                  <a16:creationId xmlns:a16="http://schemas.microsoft.com/office/drawing/2014/main" id="{3C60DD52-4F8C-1349-8706-599FD70F54D9}"/>
                </a:ext>
              </a:extLst>
            </p:cNvPr>
            <p:cNvSpPr txBox="1"/>
            <p:nvPr/>
          </p:nvSpPr>
          <p:spPr>
            <a:xfrm>
              <a:off x="2321936" y="5019311"/>
              <a:ext cx="2133600" cy="40010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defRPr sz="2800">
                  <a:latin typeface="+mj-lt"/>
                  <a:ea typeface="+mj-ea"/>
                  <a:cs typeface="+mj-cs"/>
                  <a:sym typeface="Helvetica"/>
                </a:defRPr>
              </a:pPr>
              <a:r>
                <a:rPr sz="2000" dirty="0">
                  <a:latin typeface="Times New Roman"/>
                  <a:ea typeface="Times New Roman"/>
                  <a:cs typeface="Times New Roman"/>
                  <a:sym typeface="Times New Roman"/>
                </a:rPr>
                <a:t>  “</a:t>
              </a:r>
              <a:r>
                <a:rPr lang="en-US" sz="2000" dirty="0">
                  <a:latin typeface="Times New Roman"/>
                  <a:ea typeface="Times New Roman"/>
                  <a:cs typeface="Times New Roman"/>
                  <a:sym typeface="Times New Roman"/>
                </a:rPr>
                <a:t>outline</a:t>
              </a:r>
              <a:r>
                <a:rPr sz="2000" dirty="0">
                  <a:latin typeface="Times New Roman"/>
                  <a:ea typeface="Times New Roman"/>
                  <a:cs typeface="Times New Roman"/>
                  <a:sym typeface="Times New Roman"/>
                </a:rPr>
                <a:t>”  “red”</a:t>
              </a:r>
            </a:p>
          </p:txBody>
        </p:sp>
      </p:grpSp>
      <p:sp>
        <p:nvSpPr>
          <p:cNvPr id="64" name="(3 * 7) – (1 + 2)">
            <a:extLst>
              <a:ext uri="{FF2B5EF4-FFF2-40B4-BE49-F238E27FC236}">
                <a16:creationId xmlns:a16="http://schemas.microsoft.com/office/drawing/2014/main" id="{69070F12-ABAB-7746-B345-7B75AAB5D43B}"/>
              </a:ext>
            </a:extLst>
          </p:cNvPr>
          <p:cNvSpPr txBox="1"/>
          <p:nvPr/>
        </p:nvSpPr>
        <p:spPr>
          <a:xfrm>
            <a:off x="4666947" y="5178588"/>
            <a:ext cx="4783694" cy="369332"/>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sz="1400" i="1">
                <a:latin typeface="Arial"/>
                <a:ea typeface="Arial"/>
                <a:cs typeface="Arial"/>
                <a:sym typeface="Arial"/>
              </a:defRPr>
            </a:lvl1pPr>
          </a:lstStyle>
          <a:p>
            <a:pPr>
              <a:defRPr sz="2800" i="0">
                <a:latin typeface="+mj-lt"/>
                <a:ea typeface="+mj-ea"/>
                <a:cs typeface="+mj-cs"/>
                <a:sym typeface="Helvetica"/>
              </a:defRPr>
            </a:pPr>
            <a:r>
              <a:rPr lang="en-US" sz="1800" i="0" dirty="0">
                <a:latin typeface="Courier" pitchFamily="2" charset="0"/>
              </a:rPr>
              <a:t>star((9 + 4), “outline”, “red”)</a:t>
            </a:r>
            <a:endParaRPr sz="1800" i="0" dirty="0">
              <a:latin typeface="Courier" pitchFamily="2" charset="0"/>
              <a:sym typeface="Arial"/>
            </a:endParaRPr>
          </a:p>
        </p:txBody>
      </p:sp>
      <p:sp>
        <p:nvSpPr>
          <p:cNvPr id="65" name="2">
            <a:extLst>
              <a:ext uri="{FF2B5EF4-FFF2-40B4-BE49-F238E27FC236}">
                <a16:creationId xmlns:a16="http://schemas.microsoft.com/office/drawing/2014/main" id="{2EF39565-65AF-5748-BBBA-9A6FECC4EBEC}"/>
              </a:ext>
            </a:extLst>
          </p:cNvPr>
          <p:cNvSpPr txBox="1"/>
          <p:nvPr/>
        </p:nvSpPr>
        <p:spPr>
          <a:xfrm>
            <a:off x="1581647" y="5204866"/>
            <a:ext cx="332004" cy="3693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a:latin typeface="Trebuchet MS"/>
                <a:ea typeface="Trebuchet MS"/>
                <a:cs typeface="Trebuchet MS"/>
                <a:sym typeface="Trebuchet MS"/>
              </a:defRPr>
            </a:lvl1pPr>
          </a:lstStyle>
          <a:p>
            <a:pPr>
              <a:defRPr sz="2800">
                <a:latin typeface="+mj-lt"/>
                <a:ea typeface="+mj-ea"/>
                <a:cs typeface="+mj-cs"/>
                <a:sym typeface="Helvetica"/>
              </a:defRPr>
            </a:pPr>
            <a:r>
              <a:rPr lang="en-US" sz="1800" dirty="0"/>
              <a:t>4</a:t>
            </a:r>
            <a:endParaRPr sz="1800" dirty="0">
              <a:latin typeface="Trebuchet MS"/>
              <a:ea typeface="Trebuchet MS"/>
              <a:cs typeface="Trebuchet MS"/>
              <a:sym typeface="Trebuchet MS"/>
            </a:endParaRPr>
          </a:p>
        </p:txBody>
      </p:sp>
    </p:spTree>
    <p:extLst>
      <p:ext uri="{BB962C8B-B14F-4D97-AF65-F5344CB8AC3E}">
        <p14:creationId xmlns:p14="http://schemas.microsoft.com/office/powerpoint/2010/main" val="2081111306"/>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6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 name="More Image Functions"/>
          <p:cNvSpPr txBox="1">
            <a:spLocks noGrp="1"/>
          </p:cNvSpPr>
          <p:nvPr>
            <p:ph type="title"/>
          </p:nvPr>
        </p:nvSpPr>
        <p:spPr>
          <a:prstGeom prst="rect">
            <a:avLst/>
          </a:prstGeom>
        </p:spPr>
        <p:txBody>
          <a:bodyPr/>
          <a:lstStyle/>
          <a:p>
            <a:r>
              <a:t>More Image Functions</a:t>
            </a:r>
          </a:p>
        </p:txBody>
      </p:sp>
      <p:sp>
        <p:nvSpPr>
          <p:cNvPr id="614"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31</a:t>
            </a:fld>
            <a:endParaRPr sz="1200">
              <a:solidFill>
                <a:srgbClr val="D38E27"/>
              </a:solidFill>
              <a:latin typeface="Arial"/>
              <a:ea typeface="Arial"/>
              <a:cs typeface="Arial"/>
              <a:sym typeface="Arial"/>
            </a:endParaRPr>
          </a:p>
        </p:txBody>
      </p:sp>
      <p:sp>
        <p:nvSpPr>
          <p:cNvPr id="3" name="TextBox 2">
            <a:extLst>
              <a:ext uri="{FF2B5EF4-FFF2-40B4-BE49-F238E27FC236}">
                <a16:creationId xmlns:a16="http://schemas.microsoft.com/office/drawing/2014/main" id="{27EB5B52-6F32-504C-871A-34470E2F05F2}"/>
              </a:ext>
            </a:extLst>
          </p:cNvPr>
          <p:cNvSpPr txBox="1"/>
          <p:nvPr/>
        </p:nvSpPr>
        <p:spPr>
          <a:xfrm>
            <a:off x="124462" y="2128603"/>
            <a:ext cx="8863963" cy="34778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2000" dirty="0">
                <a:latin typeface="Courier" pitchFamily="2" charset="0"/>
              </a:rPr>
              <a:t>circle    ::	Number, String, String -&gt; Image</a:t>
            </a:r>
          </a:p>
          <a:p>
            <a:r>
              <a:rPr lang="en-US" sz="2000" dirty="0">
                <a:latin typeface="Courier" pitchFamily="2" charset="0"/>
              </a:rPr>
              <a:t>ellipse   :: 	Number, Number, String, String -&gt; Image</a:t>
            </a:r>
          </a:p>
          <a:p>
            <a:r>
              <a:rPr lang="en-US" sz="2000" dirty="0">
                <a:latin typeface="Courier" pitchFamily="2" charset="0"/>
              </a:rPr>
              <a:t>triangle  ::	Number, String, String 	-&gt; Image</a:t>
            </a:r>
          </a:p>
          <a:p>
            <a:r>
              <a:rPr lang="en-US" sz="2000" dirty="0">
                <a:latin typeface="Courier" pitchFamily="2" charset="0"/>
              </a:rPr>
              <a:t>rectangle ::	Number, Number, String, String -&gt; Image</a:t>
            </a:r>
          </a:p>
          <a:p>
            <a:r>
              <a:rPr lang="en-US" sz="2000" dirty="0">
                <a:latin typeface="Courier" pitchFamily="2" charset="0"/>
              </a:rPr>
              <a:t>text 	    ::	String, Number, String	-&gt; Image</a:t>
            </a:r>
          </a:p>
          <a:p>
            <a:endParaRPr lang="en-US" sz="2000" dirty="0">
              <a:latin typeface="Courier" pitchFamily="2" charset="0"/>
            </a:endParaRPr>
          </a:p>
          <a:p>
            <a:endParaRPr lang="en-US" sz="2000" dirty="0">
              <a:latin typeface="Courier" pitchFamily="2" charset="0"/>
            </a:endParaRPr>
          </a:p>
          <a:p>
            <a:r>
              <a:rPr lang="en-US" sz="2000" dirty="0">
                <a:latin typeface="Courier" pitchFamily="2" charset="0"/>
              </a:rPr>
              <a:t>rotate    ::	Number, Image 	-&gt; Image</a:t>
            </a:r>
          </a:p>
          <a:p>
            <a:r>
              <a:rPr lang="en-US" sz="2000" dirty="0">
                <a:latin typeface="Courier" pitchFamily="2" charset="0"/>
              </a:rPr>
              <a:t>scale     ::	Number, Image	-&gt; Image</a:t>
            </a:r>
          </a:p>
          <a:p>
            <a:endParaRPr lang="en-US" sz="2000" dirty="0">
              <a:latin typeface="Courier" pitchFamily="2" charset="0"/>
            </a:endParaRPr>
          </a:p>
          <a:p>
            <a:r>
              <a:rPr lang="en-US" sz="2000" dirty="0">
                <a:latin typeface="Courier" pitchFamily="2" charset="0"/>
              </a:rPr>
              <a:t>…and dozens more!</a:t>
            </a:r>
            <a:endParaRPr kumimoji="0" lang="en-US" sz="2000" b="0" i="0" u="none" strike="noStrike" cap="none" spc="0" normalizeH="0" baseline="0" dirty="0">
              <a:ln>
                <a:noFill/>
              </a:ln>
              <a:solidFill>
                <a:srgbClr val="000000"/>
              </a:solidFill>
              <a:effectLst/>
              <a:uFillTx/>
              <a:latin typeface="Courier" pitchFamily="2" charset="0"/>
              <a:sym typeface="Franklin Gothic Book"/>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 name="Error Messages"/>
          <p:cNvSpPr txBox="1">
            <a:spLocks noGrp="1"/>
          </p:cNvSpPr>
          <p:nvPr>
            <p:ph type="title"/>
          </p:nvPr>
        </p:nvSpPr>
        <p:spPr>
          <a:prstGeom prst="rect">
            <a:avLst/>
          </a:prstGeom>
        </p:spPr>
        <p:txBody>
          <a:bodyPr/>
          <a:lstStyle/>
          <a:p>
            <a:r>
              <a:t>Error Messages</a:t>
            </a:r>
          </a:p>
        </p:txBody>
      </p:sp>
      <p:sp>
        <p:nvSpPr>
          <p:cNvPr id="620" name="How we react is key: are we scared or excited?…"/>
          <p:cNvSpPr txBox="1">
            <a:spLocks noGrp="1"/>
          </p:cNvSpPr>
          <p:nvPr>
            <p:ph type="body" idx="1"/>
          </p:nvPr>
        </p:nvSpPr>
        <p:spPr>
          <a:xfrm>
            <a:off x="304800" y="1828800"/>
            <a:ext cx="8686800" cy="4251325"/>
          </a:xfrm>
          <a:prstGeom prst="rect">
            <a:avLst/>
          </a:prstGeom>
        </p:spPr>
        <p:txBody>
          <a:bodyPr>
            <a:normAutofit/>
          </a:bodyPr>
          <a:lstStyle/>
          <a:p>
            <a:pPr marL="0" indent="0">
              <a:lnSpc>
                <a:spcPct val="200000"/>
              </a:lnSpc>
              <a:buSzTx/>
              <a:buFont typeface="Wingdings"/>
              <a:buNone/>
            </a:pPr>
            <a:r>
              <a:t>How we react is key: are we scared or excited?</a:t>
            </a:r>
          </a:p>
          <a:p>
            <a:pPr>
              <a:lnSpc>
                <a:spcPct val="200000"/>
              </a:lnSpc>
            </a:pPr>
            <a:r>
              <a:t>“The computer is giving you a </a:t>
            </a:r>
            <a:r>
              <a:rPr i="1"/>
              <a:t>clue</a:t>
            </a:r>
            <a:r>
              <a:t>…”</a:t>
            </a:r>
          </a:p>
          <a:p>
            <a:pPr>
              <a:lnSpc>
                <a:spcPct val="200000"/>
              </a:lnSpc>
            </a:pPr>
            <a:r>
              <a:t>“What do you think it’s trying to tell us…?”</a:t>
            </a:r>
          </a:p>
        </p:txBody>
      </p:sp>
      <p:sp>
        <p:nvSpPr>
          <p:cNvPr id="621"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32</a:t>
            </a:fld>
            <a:endParaRPr sz="1200">
              <a:solidFill>
                <a:srgbClr val="D38E27"/>
              </a:solidFill>
              <a:latin typeface="Arial"/>
              <a:ea typeface="Arial"/>
              <a:cs typeface="Arial"/>
              <a:sym typeface="Arial"/>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 name="Driver / Navigator"/>
          <p:cNvSpPr txBox="1">
            <a:spLocks noGrp="1"/>
          </p:cNvSpPr>
          <p:nvPr>
            <p:ph type="title"/>
          </p:nvPr>
        </p:nvSpPr>
        <p:spPr>
          <a:prstGeom prst="rect">
            <a:avLst/>
          </a:prstGeom>
        </p:spPr>
        <p:txBody>
          <a:bodyPr/>
          <a:lstStyle/>
          <a:p>
            <a:r>
              <a:t>Driver / Navigator</a:t>
            </a:r>
          </a:p>
        </p:txBody>
      </p:sp>
      <p:sp>
        <p:nvSpPr>
          <p:cNvPr id="626" name="Pair programming needs structure!…"/>
          <p:cNvSpPr txBox="1">
            <a:spLocks noGrp="1"/>
          </p:cNvSpPr>
          <p:nvPr>
            <p:ph type="body" idx="1"/>
          </p:nvPr>
        </p:nvSpPr>
        <p:spPr>
          <a:xfrm>
            <a:off x="304800" y="1554162"/>
            <a:ext cx="8686800" cy="4525963"/>
          </a:xfrm>
          <a:prstGeom prst="rect">
            <a:avLst/>
          </a:prstGeom>
        </p:spPr>
        <p:txBody>
          <a:bodyPr>
            <a:normAutofit/>
          </a:bodyPr>
          <a:lstStyle/>
          <a:p>
            <a:pPr>
              <a:lnSpc>
                <a:spcPct val="200000"/>
              </a:lnSpc>
              <a:spcBef>
                <a:spcPts val="1800"/>
              </a:spcBef>
              <a:buClr>
                <a:srgbClr val="4C4C4C"/>
              </a:buClr>
              <a:buFont typeface="Arial"/>
              <a:buChar char="•"/>
            </a:pPr>
            <a:r>
              <a:t>Pair programming needs structure!</a:t>
            </a:r>
          </a:p>
          <a:p>
            <a:pPr>
              <a:lnSpc>
                <a:spcPct val="200000"/>
              </a:lnSpc>
              <a:spcBef>
                <a:spcPts val="1800"/>
              </a:spcBef>
              <a:buClr>
                <a:srgbClr val="4C4C4C"/>
              </a:buClr>
              <a:buFont typeface="Arial"/>
              <a:buChar char="•"/>
            </a:pPr>
            <a:r>
              <a:t>The “Driver” has their eyes on the computer</a:t>
            </a:r>
          </a:p>
          <a:p>
            <a:pPr>
              <a:lnSpc>
                <a:spcPct val="200000"/>
              </a:lnSpc>
              <a:spcBef>
                <a:spcPts val="1800"/>
              </a:spcBef>
              <a:buClr>
                <a:srgbClr val="4C4C4C"/>
              </a:buClr>
              <a:buFont typeface="Arial"/>
              <a:buChar char="•"/>
            </a:pPr>
            <a:r>
              <a:t>The “Navigator” has their eyes on the workbook</a:t>
            </a:r>
          </a:p>
          <a:p>
            <a:pPr>
              <a:lnSpc>
                <a:spcPct val="200000"/>
              </a:lnSpc>
              <a:spcBef>
                <a:spcPts val="1800"/>
              </a:spcBef>
              <a:buClr>
                <a:srgbClr val="4C4C4C"/>
              </a:buClr>
              <a:buFont typeface="Arial"/>
              <a:buChar char="•"/>
            </a:pPr>
            <a:r>
              <a:t>Switch roles regularly</a:t>
            </a:r>
          </a:p>
        </p:txBody>
      </p:sp>
      <p:sp>
        <p:nvSpPr>
          <p:cNvPr id="627"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33</a:t>
            </a:fld>
            <a:endParaRPr sz="1200">
              <a:solidFill>
                <a:srgbClr val="D38E27"/>
              </a:solidFill>
              <a:latin typeface="Arial"/>
              <a:ea typeface="Arial"/>
              <a:cs typeface="Arial"/>
              <a:sym typeface="Arial"/>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2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62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62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62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62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6" grpId="1" build="p" animBg="1" advAuto="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1" name="10min Break!"/>
          <p:cNvSpPr txBox="1">
            <a:spLocks noGrp="1"/>
          </p:cNvSpPr>
          <p:nvPr>
            <p:ph type="body" sz="quarter" idx="1"/>
          </p:nvPr>
        </p:nvSpPr>
        <p:spPr>
          <a:xfrm>
            <a:off x="301625" y="3505200"/>
            <a:ext cx="8686800" cy="609600"/>
          </a:xfrm>
          <a:prstGeom prst="rect">
            <a:avLst/>
          </a:prstGeom>
        </p:spPr>
        <p:txBody>
          <a:bodyPr>
            <a:normAutofit/>
          </a:bodyPr>
          <a:lstStyle>
            <a:lvl1pPr marL="0" indent="0" algn="ctr">
              <a:buSzTx/>
              <a:buFont typeface="Wingdings"/>
              <a:buNone/>
            </a:lvl1pPr>
          </a:lstStyle>
          <a:p>
            <a:r>
              <a:t>10min Break!</a:t>
            </a:r>
          </a:p>
        </p:txBody>
      </p:sp>
      <p:sp>
        <p:nvSpPr>
          <p:cNvPr id="632"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34</a:t>
            </a:fld>
            <a:endParaRPr sz="1200">
              <a:solidFill>
                <a:srgbClr val="D38E27"/>
              </a:solidFill>
              <a:latin typeface="Arial"/>
              <a:ea typeface="Arial"/>
              <a:cs typeface="Arial"/>
              <a:sym typeface="Arial"/>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 name="Unit 3"/>
          <p:cNvSpPr txBox="1">
            <a:spLocks noGrp="1"/>
          </p:cNvSpPr>
          <p:nvPr>
            <p:ph type="title"/>
          </p:nvPr>
        </p:nvSpPr>
        <p:spPr>
          <a:xfrm>
            <a:off x="228600" y="5486400"/>
            <a:ext cx="8686800" cy="1184826"/>
          </a:xfrm>
          <a:prstGeom prst="rect">
            <a:avLst/>
          </a:prstGeom>
        </p:spPr>
        <p:txBody>
          <a:bodyPr>
            <a:normAutofit/>
          </a:bodyPr>
          <a:lstStyle/>
          <a:p>
            <a:r>
              <a:t>Unit 3</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 name="Defining Values"/>
          <p:cNvSpPr txBox="1">
            <a:spLocks noGrp="1"/>
          </p:cNvSpPr>
          <p:nvPr>
            <p:ph type="title"/>
          </p:nvPr>
        </p:nvSpPr>
        <p:spPr>
          <a:prstGeom prst="rect">
            <a:avLst/>
          </a:prstGeom>
        </p:spPr>
        <p:txBody>
          <a:bodyPr/>
          <a:lstStyle/>
          <a:p>
            <a:r>
              <a:t>Defining Values</a:t>
            </a:r>
          </a:p>
        </p:txBody>
      </p:sp>
      <p:sp>
        <p:nvSpPr>
          <p:cNvPr id="641" name="Open the “Defining Values” link from the teachers-only page, and Run…"/>
          <p:cNvSpPr txBox="1">
            <a:spLocks noGrp="1"/>
          </p:cNvSpPr>
          <p:nvPr>
            <p:ph type="body" idx="1"/>
          </p:nvPr>
        </p:nvSpPr>
        <p:spPr>
          <a:xfrm>
            <a:off x="304800" y="1798638"/>
            <a:ext cx="8686800" cy="4525963"/>
          </a:xfrm>
          <a:prstGeom prst="rect">
            <a:avLst/>
          </a:prstGeom>
        </p:spPr>
        <p:txBody>
          <a:bodyPr>
            <a:normAutofit/>
          </a:bodyPr>
          <a:lstStyle/>
          <a:p>
            <a:pPr marL="244928" indent="-244928">
              <a:lnSpc>
                <a:spcPct val="150000"/>
              </a:lnSpc>
              <a:spcBef>
                <a:spcPts val="400"/>
              </a:spcBef>
            </a:pPr>
            <a:r>
              <a:rPr sz="2000" dirty="0"/>
              <a:t>Open the “Defining Values” link and Run</a:t>
            </a:r>
          </a:p>
          <a:p>
            <a:pPr marL="244928" indent="-244928">
              <a:lnSpc>
                <a:spcPct val="150000"/>
              </a:lnSpc>
              <a:spcBef>
                <a:spcPts val="400"/>
              </a:spcBef>
            </a:pPr>
            <a:r>
              <a:rPr sz="2000" dirty="0"/>
              <a:t>What do you think the code on line </a:t>
            </a:r>
            <a:r>
              <a:rPr lang="en-US" sz="2000" dirty="0"/>
              <a:t>5</a:t>
            </a:r>
            <a:r>
              <a:rPr sz="2000" dirty="0"/>
              <a:t> does? Line </a:t>
            </a:r>
            <a:r>
              <a:rPr lang="en-US" sz="2000" dirty="0"/>
              <a:t>6</a:t>
            </a:r>
            <a:r>
              <a:rPr sz="2000" dirty="0"/>
              <a:t>?</a:t>
            </a:r>
          </a:p>
          <a:p>
            <a:pPr marL="244928" indent="-244928">
              <a:lnSpc>
                <a:spcPct val="150000"/>
              </a:lnSpc>
              <a:spcBef>
                <a:spcPts val="400"/>
              </a:spcBef>
            </a:pPr>
            <a:r>
              <a:rPr sz="2000" dirty="0"/>
              <a:t>What will happen if I evaluate TITLE in the Interactions window?</a:t>
            </a:r>
          </a:p>
          <a:p>
            <a:pPr marL="244928" indent="-244928">
              <a:lnSpc>
                <a:spcPct val="150000"/>
              </a:lnSpc>
              <a:spcBef>
                <a:spcPts val="400"/>
              </a:spcBef>
            </a:pPr>
            <a:r>
              <a:rPr sz="2000" dirty="0"/>
              <a:t>How could we change the title of our game?</a:t>
            </a:r>
          </a:p>
          <a:p>
            <a:pPr marL="244928" indent="-244928">
              <a:lnSpc>
                <a:spcPct val="150000"/>
              </a:lnSpc>
              <a:spcBef>
                <a:spcPts val="400"/>
              </a:spcBef>
            </a:pPr>
            <a:r>
              <a:rPr sz="2000" dirty="0"/>
              <a:t>Click “</a:t>
            </a:r>
            <a:r>
              <a:rPr lang="en-US" sz="2000" dirty="0"/>
              <a:t>File... Save as</a:t>
            </a:r>
            <a:r>
              <a:rPr sz="2000" dirty="0"/>
              <a:t>”, and name your file</a:t>
            </a:r>
          </a:p>
          <a:p>
            <a:pPr marL="244928" indent="-244928">
              <a:lnSpc>
                <a:spcPct val="150000"/>
              </a:lnSpc>
              <a:spcBef>
                <a:spcPts val="400"/>
              </a:spcBef>
            </a:pPr>
            <a:r>
              <a:rPr sz="2000" dirty="0"/>
              <a:t>What other definitions do you see?</a:t>
            </a:r>
          </a:p>
          <a:p>
            <a:pPr marL="244928" indent="-244928">
              <a:lnSpc>
                <a:spcPct val="150000"/>
              </a:lnSpc>
              <a:spcBef>
                <a:spcPts val="400"/>
              </a:spcBef>
            </a:pPr>
            <a:r>
              <a:rPr sz="2000" dirty="0"/>
              <a:t>Playing with SCREENSHOT…</a:t>
            </a:r>
          </a:p>
          <a:p>
            <a:pPr marL="244928" indent="-244928">
              <a:lnSpc>
                <a:spcPct val="150000"/>
              </a:lnSpc>
              <a:spcBef>
                <a:spcPts val="400"/>
              </a:spcBef>
            </a:pPr>
            <a:r>
              <a:rPr sz="2000" dirty="0"/>
              <a:t>Make your images!!!</a:t>
            </a:r>
          </a:p>
        </p:txBody>
      </p:sp>
      <p:sp>
        <p:nvSpPr>
          <p:cNvPr id="642"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36</a:t>
            </a:fld>
            <a:endParaRPr sz="1200">
              <a:solidFill>
                <a:srgbClr val="D38E27"/>
              </a:solidFill>
              <a:latin typeface="Arial"/>
              <a:ea typeface="Arial"/>
              <a:cs typeface="Arial"/>
              <a:sym typeface="Arial"/>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641">
                                            <p:bg/>
                                          </p:spTgt>
                                        </p:tgtEl>
                                        <p:attrNameLst>
                                          <p:attrName>style.visibility</p:attrName>
                                        </p:attrNameLst>
                                      </p:cBhvr>
                                      <p:to>
                                        <p:strVal val="visible"/>
                                      </p:to>
                                    </p:set>
                                    <p:animEffect transition="in" filter="dissolve">
                                      <p:cBhvr>
                                        <p:cTn id="7" dur="500"/>
                                        <p:tgtEl>
                                          <p:spTgt spid="641">
                                            <p:bg/>
                                          </p:spTgt>
                                        </p:tgtEl>
                                      </p:cBhvr>
                                    </p:animEffect>
                                  </p:childTnLst>
                                </p:cTn>
                              </p:par>
                              <p:par>
                                <p:cTn id="8" presetID="9" presetClass="entr" presetSubtype="0" fill="hold" grpId="1" nodeType="withEffect">
                                  <p:stCondLst>
                                    <p:cond delay="0"/>
                                  </p:stCondLst>
                                  <p:iterate>
                                    <p:tmAbs val="0"/>
                                  </p:iterate>
                                  <p:childTnLst>
                                    <p:set>
                                      <p:cBhvr>
                                        <p:cTn id="9" fill="hold"/>
                                        <p:tgtEl>
                                          <p:spTgt spid="641">
                                            <p:txEl>
                                              <p:pRg st="0" end="0"/>
                                            </p:txEl>
                                          </p:spTgt>
                                        </p:tgtEl>
                                        <p:attrNameLst>
                                          <p:attrName>style.visibility</p:attrName>
                                        </p:attrNameLst>
                                      </p:cBhvr>
                                      <p:to>
                                        <p:strVal val="visible"/>
                                      </p:to>
                                    </p:set>
                                    <p:animEffect transition="in" filter="dissolve">
                                      <p:cBhvr>
                                        <p:cTn id="10" dur="500"/>
                                        <p:tgtEl>
                                          <p:spTgt spid="64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fill="hold" grpId="1" nodeType="clickEffect">
                                  <p:stCondLst>
                                    <p:cond delay="0"/>
                                  </p:stCondLst>
                                  <p:iterate>
                                    <p:tmAbs val="0"/>
                                  </p:iterate>
                                  <p:childTnLst>
                                    <p:set>
                                      <p:cBhvr>
                                        <p:cTn id="14" fill="hold"/>
                                        <p:tgtEl>
                                          <p:spTgt spid="641">
                                            <p:txEl>
                                              <p:pRg st="1" end="1"/>
                                            </p:txEl>
                                          </p:spTgt>
                                        </p:tgtEl>
                                        <p:attrNameLst>
                                          <p:attrName>style.visibility</p:attrName>
                                        </p:attrNameLst>
                                      </p:cBhvr>
                                      <p:to>
                                        <p:strVal val="visible"/>
                                      </p:to>
                                    </p:set>
                                    <p:animEffect transition="in" filter="dissolve">
                                      <p:cBhvr>
                                        <p:cTn id="15" dur="500"/>
                                        <p:tgtEl>
                                          <p:spTgt spid="641">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fill="hold" grpId="1" nodeType="clickEffect">
                                  <p:stCondLst>
                                    <p:cond delay="0"/>
                                  </p:stCondLst>
                                  <p:iterate>
                                    <p:tmAbs val="0"/>
                                  </p:iterate>
                                  <p:childTnLst>
                                    <p:set>
                                      <p:cBhvr>
                                        <p:cTn id="19" fill="hold"/>
                                        <p:tgtEl>
                                          <p:spTgt spid="641">
                                            <p:txEl>
                                              <p:pRg st="2" end="2"/>
                                            </p:txEl>
                                          </p:spTgt>
                                        </p:tgtEl>
                                        <p:attrNameLst>
                                          <p:attrName>style.visibility</p:attrName>
                                        </p:attrNameLst>
                                      </p:cBhvr>
                                      <p:to>
                                        <p:strVal val="visible"/>
                                      </p:to>
                                    </p:set>
                                    <p:animEffect transition="in" filter="dissolve">
                                      <p:cBhvr>
                                        <p:cTn id="20" dur="500"/>
                                        <p:tgtEl>
                                          <p:spTgt spid="641">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fill="hold" grpId="1" nodeType="clickEffect">
                                  <p:stCondLst>
                                    <p:cond delay="0"/>
                                  </p:stCondLst>
                                  <p:iterate>
                                    <p:tmAbs val="0"/>
                                  </p:iterate>
                                  <p:childTnLst>
                                    <p:set>
                                      <p:cBhvr>
                                        <p:cTn id="24" fill="hold"/>
                                        <p:tgtEl>
                                          <p:spTgt spid="641">
                                            <p:txEl>
                                              <p:pRg st="3" end="3"/>
                                            </p:txEl>
                                          </p:spTgt>
                                        </p:tgtEl>
                                        <p:attrNameLst>
                                          <p:attrName>style.visibility</p:attrName>
                                        </p:attrNameLst>
                                      </p:cBhvr>
                                      <p:to>
                                        <p:strVal val="visible"/>
                                      </p:to>
                                    </p:set>
                                    <p:animEffect transition="in" filter="dissolve">
                                      <p:cBhvr>
                                        <p:cTn id="25" dur="500"/>
                                        <p:tgtEl>
                                          <p:spTgt spid="641">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fill="hold" grpId="1" nodeType="clickEffect">
                                  <p:stCondLst>
                                    <p:cond delay="0"/>
                                  </p:stCondLst>
                                  <p:iterate>
                                    <p:tmAbs val="0"/>
                                  </p:iterate>
                                  <p:childTnLst>
                                    <p:set>
                                      <p:cBhvr>
                                        <p:cTn id="29" fill="hold"/>
                                        <p:tgtEl>
                                          <p:spTgt spid="641">
                                            <p:txEl>
                                              <p:pRg st="4" end="4"/>
                                            </p:txEl>
                                          </p:spTgt>
                                        </p:tgtEl>
                                        <p:attrNameLst>
                                          <p:attrName>style.visibility</p:attrName>
                                        </p:attrNameLst>
                                      </p:cBhvr>
                                      <p:to>
                                        <p:strVal val="visible"/>
                                      </p:to>
                                    </p:set>
                                    <p:animEffect transition="in" filter="dissolve">
                                      <p:cBhvr>
                                        <p:cTn id="30" dur="500"/>
                                        <p:tgtEl>
                                          <p:spTgt spid="641">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fill="hold" grpId="1" nodeType="clickEffect">
                                  <p:stCondLst>
                                    <p:cond delay="0"/>
                                  </p:stCondLst>
                                  <p:iterate>
                                    <p:tmAbs val="0"/>
                                  </p:iterate>
                                  <p:childTnLst>
                                    <p:set>
                                      <p:cBhvr>
                                        <p:cTn id="34" fill="hold"/>
                                        <p:tgtEl>
                                          <p:spTgt spid="641">
                                            <p:txEl>
                                              <p:pRg st="5" end="5"/>
                                            </p:txEl>
                                          </p:spTgt>
                                        </p:tgtEl>
                                        <p:attrNameLst>
                                          <p:attrName>style.visibility</p:attrName>
                                        </p:attrNameLst>
                                      </p:cBhvr>
                                      <p:to>
                                        <p:strVal val="visible"/>
                                      </p:to>
                                    </p:set>
                                    <p:animEffect transition="in" filter="dissolve">
                                      <p:cBhvr>
                                        <p:cTn id="35" dur="500"/>
                                        <p:tgtEl>
                                          <p:spTgt spid="641">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fill="hold" grpId="1" nodeType="clickEffect">
                                  <p:stCondLst>
                                    <p:cond delay="0"/>
                                  </p:stCondLst>
                                  <p:iterate>
                                    <p:tmAbs val="0"/>
                                  </p:iterate>
                                  <p:childTnLst>
                                    <p:set>
                                      <p:cBhvr>
                                        <p:cTn id="39" fill="hold"/>
                                        <p:tgtEl>
                                          <p:spTgt spid="641">
                                            <p:txEl>
                                              <p:pRg st="6" end="6"/>
                                            </p:txEl>
                                          </p:spTgt>
                                        </p:tgtEl>
                                        <p:attrNameLst>
                                          <p:attrName>style.visibility</p:attrName>
                                        </p:attrNameLst>
                                      </p:cBhvr>
                                      <p:to>
                                        <p:strVal val="visible"/>
                                      </p:to>
                                    </p:set>
                                    <p:animEffect transition="in" filter="dissolve">
                                      <p:cBhvr>
                                        <p:cTn id="40" dur="500"/>
                                        <p:tgtEl>
                                          <p:spTgt spid="641">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fill="hold" grpId="1" nodeType="clickEffect">
                                  <p:stCondLst>
                                    <p:cond delay="0"/>
                                  </p:stCondLst>
                                  <p:iterate>
                                    <p:tmAbs val="0"/>
                                  </p:iterate>
                                  <p:childTnLst>
                                    <p:set>
                                      <p:cBhvr>
                                        <p:cTn id="44" fill="hold"/>
                                        <p:tgtEl>
                                          <p:spTgt spid="641">
                                            <p:txEl>
                                              <p:pRg st="7" end="7"/>
                                            </p:txEl>
                                          </p:spTgt>
                                        </p:tgtEl>
                                        <p:attrNameLst>
                                          <p:attrName>style.visibility</p:attrName>
                                        </p:attrNameLst>
                                      </p:cBhvr>
                                      <p:to>
                                        <p:strVal val="visible"/>
                                      </p:to>
                                    </p:set>
                                    <p:animEffect transition="in" filter="dissolve">
                                      <p:cBhvr>
                                        <p:cTn id="45" dur="500"/>
                                        <p:tgtEl>
                                          <p:spTgt spid="64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1" grpId="1" build="p"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Day 1 Review"/>
          <p:cNvSpPr txBox="1">
            <a:spLocks noGrp="1"/>
          </p:cNvSpPr>
          <p:nvPr>
            <p:ph type="title"/>
          </p:nvPr>
        </p:nvSpPr>
        <p:spPr>
          <a:prstGeom prst="rect">
            <a:avLst/>
          </a:prstGeom>
        </p:spPr>
        <p:txBody>
          <a:bodyPr/>
          <a:lstStyle/>
          <a:p>
            <a:r>
              <a:rPr lang="en-US" dirty="0"/>
              <a:t>“</a:t>
            </a:r>
            <a:r>
              <a:rPr dirty="0"/>
              <a:t>Day 1</a:t>
            </a:r>
            <a:r>
              <a:rPr lang="en-US" dirty="0"/>
              <a:t>”</a:t>
            </a:r>
            <a:r>
              <a:rPr dirty="0"/>
              <a:t> Review</a:t>
            </a:r>
          </a:p>
        </p:txBody>
      </p:sp>
      <p:pic>
        <p:nvPicPr>
          <p:cNvPr id="647" name="image46.jpg" descr="image46.jpg"/>
          <p:cNvPicPr>
            <a:picLocks noChangeAspect="1"/>
          </p:cNvPicPr>
          <p:nvPr/>
        </p:nvPicPr>
        <p:blipFill>
          <a:blip r:embed="rId3">
            <a:extLst/>
          </a:blip>
          <a:stretch>
            <a:fillRect/>
          </a:stretch>
        </p:blipFill>
        <p:spPr>
          <a:xfrm>
            <a:off x="1714500" y="1828800"/>
            <a:ext cx="5867400" cy="4400550"/>
          </a:xfrm>
          <a:prstGeom prst="rect">
            <a:avLst/>
          </a:prstGeom>
          <a:ln w="12700">
            <a:miter lim="400000"/>
          </a:ln>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More Review"/>
          <p:cNvSpPr txBox="1">
            <a:spLocks noGrp="1"/>
          </p:cNvSpPr>
          <p:nvPr>
            <p:ph type="title"/>
          </p:nvPr>
        </p:nvSpPr>
        <p:spPr>
          <a:prstGeom prst="rect">
            <a:avLst/>
          </a:prstGeom>
        </p:spPr>
        <p:txBody>
          <a:bodyPr/>
          <a:lstStyle/>
          <a:p>
            <a:r>
              <a:t>More Review</a:t>
            </a:r>
          </a:p>
        </p:txBody>
      </p:sp>
      <p:sp>
        <p:nvSpPr>
          <p:cNvPr id="652" name="Data Types…"/>
          <p:cNvSpPr txBox="1">
            <a:spLocks noGrp="1"/>
          </p:cNvSpPr>
          <p:nvPr>
            <p:ph type="body" idx="1"/>
          </p:nvPr>
        </p:nvSpPr>
        <p:spPr>
          <a:xfrm>
            <a:off x="304800" y="1798638"/>
            <a:ext cx="8686800" cy="4525963"/>
          </a:xfrm>
          <a:prstGeom prst="rect">
            <a:avLst/>
          </a:prstGeom>
        </p:spPr>
        <p:txBody>
          <a:bodyPr>
            <a:normAutofit/>
          </a:bodyPr>
          <a:lstStyle/>
          <a:p>
            <a:r>
              <a:t>Data Types</a:t>
            </a:r>
          </a:p>
          <a:p>
            <a:endParaRPr/>
          </a:p>
          <a:p>
            <a:r>
              <a:t>Defining Values program </a:t>
            </a:r>
          </a:p>
          <a:p>
            <a:endParaRPr/>
          </a:p>
          <a:p>
            <a:r>
              <a:t>How can I move my game images?</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ACC1B0-8170-C84E-9421-19171A8B623E}"/>
              </a:ext>
            </a:extLst>
          </p:cNvPr>
          <p:cNvPicPr>
            <a:picLocks noChangeAspect="1"/>
          </p:cNvPicPr>
          <p:nvPr/>
        </p:nvPicPr>
        <p:blipFill>
          <a:blip r:embed="rId3"/>
          <a:stretch>
            <a:fillRect/>
          </a:stretch>
        </p:blipFill>
        <p:spPr>
          <a:xfrm>
            <a:off x="757652" y="3519882"/>
            <a:ext cx="7471948" cy="3185487"/>
          </a:xfrm>
          <a:prstGeom prst="rect">
            <a:avLst/>
          </a:prstGeom>
        </p:spPr>
      </p:pic>
      <p:sp>
        <p:nvSpPr>
          <p:cNvPr id="654" name="Defining Functions(p.9)"/>
          <p:cNvSpPr txBox="1">
            <a:spLocks noGrp="1"/>
          </p:cNvSpPr>
          <p:nvPr>
            <p:ph type="title"/>
          </p:nvPr>
        </p:nvSpPr>
        <p:spPr>
          <a:prstGeom prst="rect">
            <a:avLst/>
          </a:prstGeom>
        </p:spPr>
        <p:txBody>
          <a:bodyPr/>
          <a:lstStyle/>
          <a:p>
            <a:r>
              <a:rPr dirty="0"/>
              <a:t>Defining Functions</a:t>
            </a:r>
          </a:p>
        </p:txBody>
      </p:sp>
      <p:sp>
        <p:nvSpPr>
          <p:cNvPr id="655" name="I just loooove green triangles….…"/>
          <p:cNvSpPr txBox="1">
            <a:spLocks noGrp="1"/>
          </p:cNvSpPr>
          <p:nvPr>
            <p:ph type="body" idx="1"/>
          </p:nvPr>
        </p:nvSpPr>
        <p:spPr>
          <a:xfrm>
            <a:off x="304800" y="1784744"/>
            <a:ext cx="8686800" cy="1868325"/>
          </a:xfrm>
          <a:prstGeom prst="rect">
            <a:avLst/>
          </a:prstGeom>
        </p:spPr>
        <p:txBody>
          <a:bodyPr>
            <a:normAutofit/>
          </a:bodyPr>
          <a:lstStyle/>
          <a:p>
            <a:pPr marL="457200" indent="-457200">
              <a:spcBef>
                <a:spcPts val="1800"/>
              </a:spcBef>
              <a:buClr>
                <a:srgbClr val="4C4C4C"/>
              </a:buClr>
              <a:buFont typeface="Arial"/>
              <a:buChar char="•"/>
            </a:pPr>
            <a:r>
              <a:rPr dirty="0"/>
              <a:t>I just </a:t>
            </a:r>
            <a:r>
              <a:rPr i="1" dirty="0" err="1"/>
              <a:t>loooove</a:t>
            </a:r>
            <a:r>
              <a:rPr dirty="0"/>
              <a:t> green triangles….</a:t>
            </a:r>
          </a:p>
          <a:p>
            <a:pPr marL="457200" indent="-457200">
              <a:spcBef>
                <a:spcPts val="1800"/>
              </a:spcBef>
              <a:buClr>
                <a:srgbClr val="4C4C4C"/>
              </a:buClr>
              <a:buFont typeface="Arial"/>
              <a:buChar char="•"/>
            </a:pPr>
            <a:r>
              <a:rPr dirty="0"/>
              <a:t>Write a function ‘</a:t>
            </a:r>
            <a:r>
              <a:rPr dirty="0" err="1"/>
              <a:t>gt</a:t>
            </a:r>
            <a:r>
              <a:rPr dirty="0"/>
              <a:t>’, which takes in a number and gives back a solid, green triangle of the given size.</a:t>
            </a:r>
          </a:p>
        </p:txBody>
      </p:sp>
      <p:sp>
        <p:nvSpPr>
          <p:cNvPr id="656"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39</a:t>
            </a:fld>
            <a:endParaRPr sz="1200">
              <a:solidFill>
                <a:srgbClr val="D38E27"/>
              </a:solidFill>
              <a:latin typeface="Arial"/>
              <a:ea typeface="Arial"/>
              <a:cs typeface="Arial"/>
              <a:sym typeface="Arial"/>
            </a:endParaRPr>
          </a:p>
        </p:txBody>
      </p:sp>
      <p:pic>
        <p:nvPicPr>
          <p:cNvPr id="657" name="image32.png" descr="image32.png"/>
          <p:cNvPicPr>
            <a:picLocks noChangeAspect="1"/>
          </p:cNvPicPr>
          <p:nvPr/>
        </p:nvPicPr>
        <p:blipFill>
          <a:blip r:embed="rId4">
            <a:extLst/>
          </a:blip>
          <a:stretch>
            <a:fillRect/>
          </a:stretch>
        </p:blipFill>
        <p:spPr>
          <a:xfrm>
            <a:off x="6705600" y="884237"/>
            <a:ext cx="1689100" cy="1689101"/>
          </a:xfrm>
          <a:prstGeom prst="rect">
            <a:avLst/>
          </a:prstGeom>
          <a:ln w="12700">
            <a:miter lim="400000"/>
          </a:ln>
        </p:spPr>
      </p:pic>
      <p:grpSp>
        <p:nvGrpSpPr>
          <p:cNvPr id="664" name="Group"/>
          <p:cNvGrpSpPr/>
          <p:nvPr/>
        </p:nvGrpSpPr>
        <p:grpSpPr>
          <a:xfrm>
            <a:off x="1618938" y="4347148"/>
            <a:ext cx="4557010" cy="389744"/>
            <a:chOff x="-42163" y="291773"/>
            <a:chExt cx="4557008" cy="389742"/>
          </a:xfrm>
        </p:grpSpPr>
        <p:sp>
          <p:nvSpPr>
            <p:cNvPr id="661" name="Line"/>
            <p:cNvSpPr/>
            <p:nvPr/>
          </p:nvSpPr>
          <p:spPr>
            <a:xfrm flipH="1">
              <a:off x="-42163" y="291773"/>
              <a:ext cx="359763" cy="389742"/>
            </a:xfrm>
            <a:prstGeom prst="line">
              <a:avLst/>
            </a:prstGeom>
            <a:noFill/>
            <a:ln w="25400" cap="flat">
              <a:solidFill>
                <a:schemeClr val="accent2"/>
              </a:solidFill>
              <a:prstDash val="solid"/>
              <a:round/>
              <a:tailEnd type="triangle" w="med" len="med"/>
            </a:ln>
            <a:effectLst>
              <a:outerShdw blurRad="76200" dist="50800" dir="5400000" rotWithShape="0">
                <a:srgbClr val="4E3B30">
                  <a:alpha val="59998"/>
                </a:srgbClr>
              </a:outerShdw>
            </a:effectLst>
          </p:spPr>
          <p:txBody>
            <a:bodyPr wrap="square" lIns="45719" tIns="45719" rIns="45719" bIns="45719" numCol="1" anchor="t">
              <a:noAutofit/>
            </a:bodyPr>
            <a:lstStyle/>
            <a:p>
              <a:pPr defTabSz="457200">
                <a:defRPr sz="1200">
                  <a:latin typeface="+mj-lt"/>
                  <a:ea typeface="+mj-ea"/>
                  <a:cs typeface="+mj-cs"/>
                  <a:sym typeface="Helvetica"/>
                </a:defRPr>
              </a:pPr>
              <a:endParaRPr dirty="0"/>
            </a:p>
          </p:txBody>
        </p:sp>
        <p:sp>
          <p:nvSpPr>
            <p:cNvPr id="662" name="Line"/>
            <p:cNvSpPr/>
            <p:nvPr/>
          </p:nvSpPr>
          <p:spPr>
            <a:xfrm flipH="1">
              <a:off x="1291960" y="291773"/>
              <a:ext cx="688843" cy="389742"/>
            </a:xfrm>
            <a:prstGeom prst="line">
              <a:avLst/>
            </a:prstGeom>
            <a:noFill/>
            <a:ln w="25400" cap="flat">
              <a:solidFill>
                <a:schemeClr val="accent2"/>
              </a:solidFill>
              <a:prstDash val="solid"/>
              <a:round/>
              <a:tailEnd type="triangle" w="med" len="med"/>
            </a:ln>
            <a:effectLst>
              <a:outerShdw blurRad="76200" dist="50800" dir="5400000" rotWithShape="0">
                <a:srgbClr val="4E3B30">
                  <a:alpha val="59998"/>
                </a:srgbClr>
              </a:outerShdw>
            </a:effectLst>
          </p:spPr>
          <p:txBody>
            <a:bodyPr wrap="square" lIns="45719" tIns="45719" rIns="45719" bIns="45719" numCol="1" anchor="t">
              <a:noAutofit/>
            </a:bodyPr>
            <a:lstStyle/>
            <a:p>
              <a:pPr defTabSz="457200">
                <a:defRPr sz="1200">
                  <a:latin typeface="+mj-lt"/>
                  <a:ea typeface="+mj-ea"/>
                  <a:cs typeface="+mj-cs"/>
                  <a:sym typeface="Helvetica"/>
                </a:defRPr>
              </a:pPr>
              <a:endParaRPr/>
            </a:p>
          </p:txBody>
        </p:sp>
        <p:sp>
          <p:nvSpPr>
            <p:cNvPr id="663" name="Line"/>
            <p:cNvSpPr/>
            <p:nvPr/>
          </p:nvSpPr>
          <p:spPr>
            <a:xfrm flipH="1">
              <a:off x="3900249" y="291773"/>
              <a:ext cx="614596" cy="389742"/>
            </a:xfrm>
            <a:prstGeom prst="line">
              <a:avLst/>
            </a:prstGeom>
            <a:noFill/>
            <a:ln w="25400" cap="flat">
              <a:solidFill>
                <a:schemeClr val="accent2"/>
              </a:solidFill>
              <a:prstDash val="solid"/>
              <a:round/>
              <a:tailEnd type="triangle" w="med" len="med"/>
            </a:ln>
            <a:effectLst>
              <a:outerShdw blurRad="76200" dist="50800" dir="5400000" rotWithShape="0">
                <a:srgbClr val="4E3B30">
                  <a:alpha val="59998"/>
                </a:srgbClr>
              </a:outerShdw>
            </a:effectLst>
          </p:spPr>
          <p:txBody>
            <a:bodyPr wrap="square" lIns="45719" tIns="45719" rIns="45719" bIns="45719" numCol="1" anchor="t">
              <a:noAutofit/>
            </a:bodyPr>
            <a:lstStyle/>
            <a:p>
              <a:pPr defTabSz="457200">
                <a:defRPr sz="1200">
                  <a:latin typeface="+mj-lt"/>
                  <a:ea typeface="+mj-ea"/>
                  <a:cs typeface="+mj-cs"/>
                  <a:sym typeface="Helvetica"/>
                </a:defRPr>
              </a:pPr>
              <a:endParaRPr/>
            </a:p>
          </p:txBody>
        </p:sp>
      </p:grpSp>
      <p:sp>
        <p:nvSpPr>
          <p:cNvPr id="20" name="TextBox 19">
            <a:extLst>
              <a:ext uri="{FF2B5EF4-FFF2-40B4-BE49-F238E27FC236}">
                <a16:creationId xmlns:a16="http://schemas.microsoft.com/office/drawing/2014/main" id="{DF6D160E-C2FC-3149-BDBB-4C54E3E4100A}"/>
              </a:ext>
            </a:extLst>
          </p:cNvPr>
          <p:cNvSpPr txBox="1">
            <a:spLocks noChangeArrowheads="1"/>
          </p:cNvSpPr>
          <p:nvPr/>
        </p:nvSpPr>
        <p:spPr bwMode="auto">
          <a:xfrm>
            <a:off x="1467968" y="4690313"/>
            <a:ext cx="4937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dirty="0" err="1">
                <a:solidFill>
                  <a:schemeClr val="bg1"/>
                </a:solidFill>
                <a:latin typeface="Comic Sans MS" charset="0"/>
              </a:rPr>
              <a:t>gt</a:t>
            </a:r>
            <a:endParaRPr lang="en-US" altLang="en-US" sz="2400" dirty="0">
              <a:solidFill>
                <a:schemeClr val="bg1"/>
              </a:solidFill>
              <a:latin typeface="Comic Sans MS" charset="0"/>
            </a:endParaRPr>
          </a:p>
        </p:txBody>
      </p:sp>
      <p:sp>
        <p:nvSpPr>
          <p:cNvPr id="21" name="TextBox 20">
            <a:extLst>
              <a:ext uri="{FF2B5EF4-FFF2-40B4-BE49-F238E27FC236}">
                <a16:creationId xmlns:a16="http://schemas.microsoft.com/office/drawing/2014/main" id="{B98D7869-9A80-3C4C-973D-A5FCBD4C2929}"/>
              </a:ext>
            </a:extLst>
          </p:cNvPr>
          <p:cNvSpPr txBox="1">
            <a:spLocks noChangeArrowheads="1"/>
          </p:cNvSpPr>
          <p:nvPr/>
        </p:nvSpPr>
        <p:spPr bwMode="auto">
          <a:xfrm>
            <a:off x="4094757" y="4736285"/>
            <a:ext cx="382508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dirty="0">
                <a:solidFill>
                  <a:schemeClr val="bg1"/>
                </a:solidFill>
                <a:latin typeface="Comic Sans MS" charset="0"/>
              </a:rPr>
              <a:t>triangle(10, “solid”, “green”)</a:t>
            </a:r>
          </a:p>
        </p:txBody>
      </p:sp>
      <p:sp>
        <p:nvSpPr>
          <p:cNvPr id="22" name="TextBox 21">
            <a:extLst>
              <a:ext uri="{FF2B5EF4-FFF2-40B4-BE49-F238E27FC236}">
                <a16:creationId xmlns:a16="http://schemas.microsoft.com/office/drawing/2014/main" id="{9BF53E56-DF67-D846-B651-2DB8B457E423}"/>
              </a:ext>
            </a:extLst>
          </p:cNvPr>
          <p:cNvSpPr txBox="1">
            <a:spLocks noChangeArrowheads="1"/>
          </p:cNvSpPr>
          <p:nvPr/>
        </p:nvSpPr>
        <p:spPr bwMode="auto">
          <a:xfrm>
            <a:off x="2632846" y="4717255"/>
            <a:ext cx="511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dirty="0">
                <a:solidFill>
                  <a:schemeClr val="bg1"/>
                </a:solidFill>
                <a:latin typeface="Comic Sans MS" charset="0"/>
              </a:rPr>
              <a:t>10</a:t>
            </a:r>
          </a:p>
        </p:txBody>
      </p:sp>
      <p:sp>
        <p:nvSpPr>
          <p:cNvPr id="23" name="TextBox 22">
            <a:extLst>
              <a:ext uri="{FF2B5EF4-FFF2-40B4-BE49-F238E27FC236}">
                <a16:creationId xmlns:a16="http://schemas.microsoft.com/office/drawing/2014/main" id="{7A3E1D34-CBA0-DB48-9B6D-CB497B334FEC}"/>
              </a:ext>
            </a:extLst>
          </p:cNvPr>
          <p:cNvSpPr txBox="1">
            <a:spLocks noChangeArrowheads="1"/>
          </p:cNvSpPr>
          <p:nvPr/>
        </p:nvSpPr>
        <p:spPr bwMode="auto">
          <a:xfrm>
            <a:off x="4082057" y="5180623"/>
            <a:ext cx="378020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dirty="0">
                <a:solidFill>
                  <a:schemeClr val="bg1"/>
                </a:solidFill>
                <a:latin typeface="Comic Sans MS" charset="0"/>
              </a:rPr>
              <a:t>triangle(11, “solid”, “green”)</a:t>
            </a:r>
          </a:p>
        </p:txBody>
      </p:sp>
      <p:sp>
        <p:nvSpPr>
          <p:cNvPr id="24" name="TextBox 23">
            <a:extLst>
              <a:ext uri="{FF2B5EF4-FFF2-40B4-BE49-F238E27FC236}">
                <a16:creationId xmlns:a16="http://schemas.microsoft.com/office/drawing/2014/main" id="{C1FCA4B9-1D3A-2540-9D35-323BD1C71B94}"/>
              </a:ext>
            </a:extLst>
          </p:cNvPr>
          <p:cNvSpPr txBox="1">
            <a:spLocks noChangeArrowheads="1"/>
          </p:cNvSpPr>
          <p:nvPr/>
        </p:nvSpPr>
        <p:spPr bwMode="auto">
          <a:xfrm>
            <a:off x="2603887" y="5168760"/>
            <a:ext cx="4619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11</a:t>
            </a:r>
          </a:p>
        </p:txBody>
      </p:sp>
      <p:sp>
        <p:nvSpPr>
          <p:cNvPr id="25" name="TextBox 24">
            <a:extLst>
              <a:ext uri="{FF2B5EF4-FFF2-40B4-BE49-F238E27FC236}">
                <a16:creationId xmlns:a16="http://schemas.microsoft.com/office/drawing/2014/main" id="{6AD9EFB0-9AA4-624C-AC08-FAC851BE89B2}"/>
              </a:ext>
            </a:extLst>
          </p:cNvPr>
          <p:cNvSpPr txBox="1">
            <a:spLocks noChangeArrowheads="1"/>
          </p:cNvSpPr>
          <p:nvPr/>
        </p:nvSpPr>
        <p:spPr bwMode="auto">
          <a:xfrm>
            <a:off x="1460887" y="5167172"/>
            <a:ext cx="4937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dirty="0" err="1">
                <a:solidFill>
                  <a:schemeClr val="bg1"/>
                </a:solidFill>
                <a:latin typeface="Comic Sans MS" charset="0"/>
              </a:rPr>
              <a:t>gt</a:t>
            </a:r>
            <a:endParaRPr lang="en-US" altLang="en-US" sz="2400" dirty="0">
              <a:solidFill>
                <a:schemeClr val="bg1"/>
              </a:solidFill>
              <a:latin typeface="Comic Sans MS" charset="0"/>
            </a:endParaRPr>
          </a:p>
        </p:txBody>
      </p:sp>
      <p:sp>
        <p:nvSpPr>
          <p:cNvPr id="659" name="Rectangle"/>
          <p:cNvSpPr/>
          <p:nvPr/>
        </p:nvSpPr>
        <p:spPr>
          <a:xfrm>
            <a:off x="5190509" y="4736892"/>
            <a:ext cx="496301" cy="828201"/>
          </a:xfrm>
          <a:prstGeom prst="rect">
            <a:avLst/>
          </a:prstGeom>
          <a:solidFill>
            <a:srgbClr val="FF1200">
              <a:alpha val="45097"/>
            </a:srgbClr>
          </a:solidFill>
          <a:ln w="10000">
            <a:solidFill>
              <a:srgbClr val="FFFFFF"/>
            </a:solidFill>
            <a:miter/>
          </a:ln>
          <a:effectLst>
            <a:outerShdw blurRad="76200" dist="50800" dir="5400000" rotWithShape="0">
              <a:srgbClr val="4E3B30">
                <a:alpha val="59998"/>
              </a:srgbClr>
            </a:outerShdw>
          </a:effectLst>
        </p:spPr>
        <p:txBody>
          <a:bodyPr lIns="45719" rIns="45719" anchor="ctr"/>
          <a:lstStyle/>
          <a:p>
            <a:pPr algn="ctr"/>
            <a:endParaRPr/>
          </a:p>
        </p:txBody>
      </p:sp>
      <p:sp>
        <p:nvSpPr>
          <p:cNvPr id="26" name="Rectangle">
            <a:extLst>
              <a:ext uri="{FF2B5EF4-FFF2-40B4-BE49-F238E27FC236}">
                <a16:creationId xmlns:a16="http://schemas.microsoft.com/office/drawing/2014/main" id="{D673DA01-FB92-C848-BCE3-EFA3CBC491E1}"/>
              </a:ext>
            </a:extLst>
          </p:cNvPr>
          <p:cNvSpPr/>
          <p:nvPr/>
        </p:nvSpPr>
        <p:spPr>
          <a:xfrm>
            <a:off x="2585477" y="4753071"/>
            <a:ext cx="496301" cy="828201"/>
          </a:xfrm>
          <a:prstGeom prst="rect">
            <a:avLst/>
          </a:prstGeom>
          <a:solidFill>
            <a:srgbClr val="FF1200">
              <a:alpha val="45097"/>
            </a:srgbClr>
          </a:solidFill>
          <a:ln w="10000">
            <a:solidFill>
              <a:srgbClr val="FFFFFF"/>
            </a:solidFill>
            <a:miter/>
          </a:ln>
          <a:effectLst>
            <a:outerShdw blurRad="76200" dist="50800" dir="5400000" rotWithShape="0">
              <a:srgbClr val="4E3B30">
                <a:alpha val="59998"/>
              </a:srgbClr>
            </a:outerShdw>
          </a:effectLst>
        </p:spPr>
        <p:txBody>
          <a:bodyPr lIns="45719" rIns="45719" anchor="ctr"/>
          <a:lstStyle/>
          <a:p>
            <a:pPr algn="ctr"/>
            <a:endParaRPr/>
          </a:p>
        </p:txBody>
      </p:sp>
      <p:sp>
        <p:nvSpPr>
          <p:cNvPr id="27" name="TextBox 26">
            <a:extLst>
              <a:ext uri="{FF2B5EF4-FFF2-40B4-BE49-F238E27FC236}">
                <a16:creationId xmlns:a16="http://schemas.microsoft.com/office/drawing/2014/main" id="{7F33544E-5868-7341-8C98-7A0E9175F1B7}"/>
              </a:ext>
            </a:extLst>
          </p:cNvPr>
          <p:cNvSpPr txBox="1">
            <a:spLocks noChangeArrowheads="1"/>
          </p:cNvSpPr>
          <p:nvPr/>
        </p:nvSpPr>
        <p:spPr bwMode="auto">
          <a:xfrm>
            <a:off x="1220588" y="3611351"/>
            <a:ext cx="4937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dirty="0" err="1">
                <a:solidFill>
                  <a:schemeClr val="bg1"/>
                </a:solidFill>
                <a:latin typeface="Comic Sans MS" charset="0"/>
              </a:rPr>
              <a:t>gt</a:t>
            </a:r>
            <a:endParaRPr lang="en-US" altLang="en-US" sz="2400" dirty="0">
              <a:solidFill>
                <a:schemeClr val="bg1"/>
              </a:solidFill>
              <a:latin typeface="Comic Sans MS" charset="0"/>
            </a:endParaRPr>
          </a:p>
        </p:txBody>
      </p:sp>
      <p:sp>
        <p:nvSpPr>
          <p:cNvPr id="28" name="TextBox 27">
            <a:extLst>
              <a:ext uri="{FF2B5EF4-FFF2-40B4-BE49-F238E27FC236}">
                <a16:creationId xmlns:a16="http://schemas.microsoft.com/office/drawing/2014/main" id="{5DAD4BD9-5599-B740-A3DF-C62A1D434AC5}"/>
              </a:ext>
            </a:extLst>
          </p:cNvPr>
          <p:cNvSpPr txBox="1">
            <a:spLocks noChangeArrowheads="1"/>
          </p:cNvSpPr>
          <p:nvPr/>
        </p:nvSpPr>
        <p:spPr bwMode="auto">
          <a:xfrm>
            <a:off x="3430388" y="3611351"/>
            <a:ext cx="13287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dirty="0">
                <a:solidFill>
                  <a:schemeClr val="bg1"/>
                </a:solidFill>
                <a:latin typeface="Comic Sans MS" charset="0"/>
              </a:rPr>
              <a:t>Number</a:t>
            </a:r>
          </a:p>
        </p:txBody>
      </p:sp>
      <p:sp>
        <p:nvSpPr>
          <p:cNvPr id="29" name="TextBox 28">
            <a:extLst>
              <a:ext uri="{FF2B5EF4-FFF2-40B4-BE49-F238E27FC236}">
                <a16:creationId xmlns:a16="http://schemas.microsoft.com/office/drawing/2014/main" id="{43993B18-66E7-4D44-851F-7E674BAFB0D9}"/>
              </a:ext>
            </a:extLst>
          </p:cNvPr>
          <p:cNvSpPr txBox="1">
            <a:spLocks noChangeArrowheads="1"/>
          </p:cNvSpPr>
          <p:nvPr/>
        </p:nvSpPr>
        <p:spPr bwMode="auto">
          <a:xfrm>
            <a:off x="5911651" y="3616113"/>
            <a:ext cx="1082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dirty="0">
                <a:solidFill>
                  <a:schemeClr val="bg1"/>
                </a:solidFill>
                <a:latin typeface="Comic Sans MS" charset="0"/>
              </a:rPr>
              <a:t>Image</a:t>
            </a:r>
          </a:p>
        </p:txBody>
      </p:sp>
      <p:sp>
        <p:nvSpPr>
          <p:cNvPr id="30" name="TextBox 29">
            <a:extLst>
              <a:ext uri="{FF2B5EF4-FFF2-40B4-BE49-F238E27FC236}">
                <a16:creationId xmlns:a16="http://schemas.microsoft.com/office/drawing/2014/main" id="{96BC314B-7991-C848-BA01-66F0502CB5A8}"/>
              </a:ext>
            </a:extLst>
          </p:cNvPr>
          <p:cNvSpPr txBox="1">
            <a:spLocks noChangeArrowheads="1"/>
          </p:cNvSpPr>
          <p:nvPr/>
        </p:nvSpPr>
        <p:spPr bwMode="auto">
          <a:xfrm>
            <a:off x="4082057" y="5181155"/>
            <a:ext cx="429155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dirty="0">
                <a:solidFill>
                  <a:schemeClr val="bg1"/>
                </a:solidFill>
                <a:latin typeface="Comic Sans MS" charset="0"/>
              </a:rPr>
              <a:t>triangle(         , “solid”, “green”)</a:t>
            </a:r>
          </a:p>
        </p:txBody>
      </p:sp>
      <p:sp>
        <p:nvSpPr>
          <p:cNvPr id="31" name="TextBox 30">
            <a:extLst>
              <a:ext uri="{FF2B5EF4-FFF2-40B4-BE49-F238E27FC236}">
                <a16:creationId xmlns:a16="http://schemas.microsoft.com/office/drawing/2014/main" id="{F025EE86-1981-3B44-8AD1-31BAEEFF701B}"/>
              </a:ext>
            </a:extLst>
          </p:cNvPr>
          <p:cNvSpPr txBox="1">
            <a:spLocks noChangeArrowheads="1"/>
          </p:cNvSpPr>
          <p:nvPr/>
        </p:nvSpPr>
        <p:spPr bwMode="auto">
          <a:xfrm>
            <a:off x="1465244" y="5167172"/>
            <a:ext cx="4937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dirty="0" err="1">
                <a:solidFill>
                  <a:schemeClr val="bg1"/>
                </a:solidFill>
                <a:latin typeface="Comic Sans MS" charset="0"/>
              </a:rPr>
              <a:t>gt</a:t>
            </a:r>
            <a:endParaRPr lang="en-US" altLang="en-US" sz="2400" dirty="0">
              <a:solidFill>
                <a:schemeClr val="bg1"/>
              </a:solidFill>
              <a:latin typeface="Comic Sans MS" charset="0"/>
            </a:endParaRPr>
          </a:p>
        </p:txBody>
      </p:sp>
      <p:grpSp>
        <p:nvGrpSpPr>
          <p:cNvPr id="37" name="Group 36">
            <a:extLst>
              <a:ext uri="{FF2B5EF4-FFF2-40B4-BE49-F238E27FC236}">
                <a16:creationId xmlns:a16="http://schemas.microsoft.com/office/drawing/2014/main" id="{6982F736-9E0D-C148-B062-400434125C68}"/>
              </a:ext>
            </a:extLst>
          </p:cNvPr>
          <p:cNvGrpSpPr>
            <a:grpSpLocks/>
          </p:cNvGrpSpPr>
          <p:nvPr/>
        </p:nvGrpSpPr>
        <p:grpSpPr bwMode="auto">
          <a:xfrm>
            <a:off x="3173095" y="4064269"/>
            <a:ext cx="1295400" cy="533400"/>
            <a:chOff x="3200400" y="3657600"/>
            <a:chExt cx="1295400" cy="533400"/>
          </a:xfrm>
        </p:grpSpPr>
        <p:sp>
          <p:nvSpPr>
            <p:cNvPr id="38" name="Oval Callout 37">
              <a:extLst>
                <a:ext uri="{FF2B5EF4-FFF2-40B4-BE49-F238E27FC236}">
                  <a16:creationId xmlns:a16="http://schemas.microsoft.com/office/drawing/2014/main" id="{6F0054F9-6D33-8740-A442-3BB2A9215F11}"/>
                </a:ext>
              </a:extLst>
            </p:cNvPr>
            <p:cNvSpPr/>
            <p:nvPr/>
          </p:nvSpPr>
          <p:spPr>
            <a:xfrm>
              <a:off x="3200400" y="3657600"/>
              <a:ext cx="1295400" cy="533400"/>
            </a:xfrm>
            <a:prstGeom prst="wedgeEllipseCallout">
              <a:avLst>
                <a:gd name="adj1" fmla="val -46549"/>
                <a:gd name="adj2" fmla="val 74211"/>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radius</a:t>
              </a:r>
            </a:p>
          </p:txBody>
        </p:sp>
        <p:sp>
          <p:nvSpPr>
            <p:cNvPr id="39" name="Oval Callout 38">
              <a:extLst>
                <a:ext uri="{FF2B5EF4-FFF2-40B4-BE49-F238E27FC236}">
                  <a16:creationId xmlns:a16="http://schemas.microsoft.com/office/drawing/2014/main" id="{6C99B6E2-A6FE-3240-8A8E-E4E8ACCA3A9E}"/>
                </a:ext>
              </a:extLst>
            </p:cNvPr>
            <p:cNvSpPr/>
            <p:nvPr/>
          </p:nvSpPr>
          <p:spPr>
            <a:xfrm>
              <a:off x="3200400" y="3657600"/>
              <a:ext cx="1295400" cy="533400"/>
            </a:xfrm>
            <a:prstGeom prst="wedgeEllipseCallout">
              <a:avLst>
                <a:gd name="adj1" fmla="val 90871"/>
                <a:gd name="adj2" fmla="val 62500"/>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dirty="0">
                  <a:latin typeface="Comic Sans MS"/>
                  <a:cs typeface="Comic Sans MS"/>
                </a:rPr>
                <a:t>size</a:t>
              </a:r>
            </a:p>
          </p:txBody>
        </p:sp>
      </p:grpSp>
      <p:sp>
        <p:nvSpPr>
          <p:cNvPr id="40" name="Rectangle 39">
            <a:extLst>
              <a:ext uri="{FF2B5EF4-FFF2-40B4-BE49-F238E27FC236}">
                <a16:creationId xmlns:a16="http://schemas.microsoft.com/office/drawing/2014/main" id="{5A34CCC5-A3B6-8045-9D8F-44B01CDAC61A}"/>
              </a:ext>
            </a:extLst>
          </p:cNvPr>
          <p:cNvSpPr>
            <a:spLocks noChangeArrowheads="1"/>
          </p:cNvSpPr>
          <p:nvPr/>
        </p:nvSpPr>
        <p:spPr bwMode="auto">
          <a:xfrm>
            <a:off x="3477895" y="4105544"/>
            <a:ext cx="7064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200">
                <a:latin typeface="Comic Sans MS" charset="0"/>
              </a:rPr>
              <a:t>size</a:t>
            </a:r>
          </a:p>
        </p:txBody>
      </p:sp>
      <p:sp>
        <p:nvSpPr>
          <p:cNvPr id="41" name="Rectangle 40">
            <a:extLst>
              <a:ext uri="{FF2B5EF4-FFF2-40B4-BE49-F238E27FC236}">
                <a16:creationId xmlns:a16="http://schemas.microsoft.com/office/drawing/2014/main" id="{2F52643B-D843-B046-95D5-C43C6593F9C7}"/>
              </a:ext>
            </a:extLst>
          </p:cNvPr>
          <p:cNvSpPr>
            <a:spLocks noChangeArrowheads="1"/>
          </p:cNvSpPr>
          <p:nvPr/>
        </p:nvSpPr>
        <p:spPr bwMode="auto">
          <a:xfrm>
            <a:off x="3481070" y="4119832"/>
            <a:ext cx="70643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200">
                <a:latin typeface="Comic Sans MS" charset="0"/>
              </a:rPr>
              <a:t>size</a:t>
            </a:r>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5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6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5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childTnLst>
                                </p:cTn>
                              </p:par>
                              <p:par>
                                <p:cTn id="62" presetID="1" presetClass="entr" presetSubtype="0" fill="hold" grpId="0" nodeType="withEffect">
                                  <p:stCondLst>
                                    <p:cond delay="0"/>
                                  </p:stCondLst>
                                  <p:childTnLst>
                                    <p:set>
                                      <p:cBhvr>
                                        <p:cTn id="63" dur="1" fill="hold">
                                          <p:stCondLst>
                                            <p:cond delay="0"/>
                                          </p:stCondLst>
                                        </p:cTn>
                                        <p:tgtEl>
                                          <p:spTgt spid="31"/>
                                        </p:tgtEl>
                                        <p:attrNameLst>
                                          <p:attrName>style.visibility</p:attrName>
                                        </p:attrNameLst>
                                      </p:cBhvr>
                                      <p:to>
                                        <p:strVal val="visible"/>
                                      </p:to>
                                    </p:set>
                                  </p:childTnLst>
                                </p:cTn>
                              </p:par>
                              <p:par>
                                <p:cTn id="64" presetID="1" presetClass="entr" presetSubtype="0" fill="hold" grpId="1" nodeType="withEffect">
                                  <p:stCondLst>
                                    <p:cond delay="0"/>
                                  </p:stCondLst>
                                  <p:childTnLst>
                                    <p:set>
                                      <p:cBhvr>
                                        <p:cTn id="65" dur="1" fill="hold">
                                          <p:stCondLst>
                                            <p:cond delay="0"/>
                                          </p:stCondLst>
                                        </p:cTn>
                                        <p:tgtEl>
                                          <p:spTgt spid="31"/>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0" presetClass="path" presetSubtype="0" accel="50000" decel="50000" fill="hold" grpId="2" nodeType="clickEffect">
                                  <p:stCondLst>
                                    <p:cond delay="0"/>
                                  </p:stCondLst>
                                  <p:childTnLst>
                                    <p:animMotion origin="layout" path="M -2.77778E-6 2.96296E-6 L 0.01511 0.12384 " pathEditMode="relative" rAng="0" ptsTypes="AA">
                                      <p:cBhvr>
                                        <p:cTn id="69" dur="2000" fill="hold"/>
                                        <p:tgtEl>
                                          <p:spTgt spid="31"/>
                                        </p:tgtEl>
                                        <p:attrNameLst>
                                          <p:attrName>ppt_x</p:attrName>
                                          <p:attrName>ppt_y</p:attrName>
                                        </p:attrNameLst>
                                      </p:cBhvr>
                                      <p:rCtr x="747" y="6181"/>
                                    </p:animMotion>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30"/>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1" nodeType="clickEffect">
                                  <p:stCondLst>
                                    <p:cond delay="0"/>
                                  </p:stCondLst>
                                  <p:childTnLst>
                                    <p:set>
                                      <p:cBhvr>
                                        <p:cTn id="77" dur="1" fill="hold">
                                          <p:stCondLst>
                                            <p:cond delay="0"/>
                                          </p:stCondLst>
                                        </p:cTn>
                                        <p:tgtEl>
                                          <p:spTgt spid="30"/>
                                        </p:tgtEl>
                                        <p:attrNameLst>
                                          <p:attrName>style.visibility</p:attrName>
                                        </p:attrNameLst>
                                      </p:cBhvr>
                                      <p:to>
                                        <p:strVal val="visible"/>
                                      </p:to>
                                    </p:set>
                                  </p:childTnLst>
                                </p:cTn>
                              </p:par>
                              <p:par>
                                <p:cTn id="78" presetID="0" presetClass="path" presetSubtype="0" accel="50000" decel="50000" fill="hold" grpId="2" nodeType="withEffect">
                                  <p:stCondLst>
                                    <p:cond delay="0"/>
                                  </p:stCondLst>
                                  <p:childTnLst>
                                    <p:animMotion origin="layout" path="M 3.61111E-6 4.44444E-6 L -0.07292 0.12453 " pathEditMode="relative" rAng="0" ptsTypes="AA">
                                      <p:cBhvr>
                                        <p:cTn id="79" dur="2000" fill="hold"/>
                                        <p:tgtEl>
                                          <p:spTgt spid="30"/>
                                        </p:tgtEl>
                                        <p:attrNameLst>
                                          <p:attrName>ppt_x</p:attrName>
                                          <p:attrName>ppt_y</p:attrName>
                                        </p:attrNameLst>
                                      </p:cBhvr>
                                      <p:rCtr x="-3646" y="6227"/>
                                    </p:animMotion>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1" nodeType="click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fade">
                                      <p:cBhvr>
                                        <p:cTn id="84" dur="500"/>
                                        <p:tgtEl>
                                          <p:spTgt spid="41"/>
                                        </p:tgtEl>
                                      </p:cBhvr>
                                    </p:animEffect>
                                  </p:childTnLst>
                                </p:cTn>
                              </p:par>
                              <p:par>
                                <p:cTn id="85" presetID="0" presetClass="path" presetSubtype="0" accel="50000" decel="50000" fill="hold" grpId="0" nodeType="withEffect">
                                  <p:stCondLst>
                                    <p:cond delay="0"/>
                                  </p:stCondLst>
                                  <p:childTnLst>
                                    <p:animMotion origin="layout" path="M -8.33333E-7 -4.44444E-6 L -0.11128 0.28264 " pathEditMode="relative" rAng="0" ptsTypes="AA">
                                      <p:cBhvr>
                                        <p:cTn id="86" dur="2000" fill="hold"/>
                                        <p:tgtEl>
                                          <p:spTgt spid="41"/>
                                        </p:tgtEl>
                                        <p:attrNameLst>
                                          <p:attrName>ppt_x</p:attrName>
                                          <p:attrName>ppt_y</p:attrName>
                                        </p:attrNameLst>
                                      </p:cBhvr>
                                      <p:rCtr x="-5573" y="14120"/>
                                    </p:animMotion>
                                  </p:childTnLst>
                                </p:cTn>
                              </p:par>
                              <p:par>
                                <p:cTn id="87" presetID="10" presetClass="entr" presetSubtype="0" fill="hold" grpId="1" nodeType="withEffect">
                                  <p:stCondLst>
                                    <p:cond delay="0"/>
                                  </p:stCondLst>
                                  <p:childTnLst>
                                    <p:set>
                                      <p:cBhvr>
                                        <p:cTn id="88" dur="1" fill="hold">
                                          <p:stCondLst>
                                            <p:cond delay="0"/>
                                          </p:stCondLst>
                                        </p:cTn>
                                        <p:tgtEl>
                                          <p:spTgt spid="40"/>
                                        </p:tgtEl>
                                        <p:attrNameLst>
                                          <p:attrName>style.visibility</p:attrName>
                                        </p:attrNameLst>
                                      </p:cBhvr>
                                      <p:to>
                                        <p:strVal val="visible"/>
                                      </p:to>
                                    </p:set>
                                    <p:animEffect transition="in" filter="fade">
                                      <p:cBhvr>
                                        <p:cTn id="89" dur="500"/>
                                        <p:tgtEl>
                                          <p:spTgt spid="40"/>
                                        </p:tgtEl>
                                      </p:cBhvr>
                                    </p:animEffect>
                                  </p:childTnLst>
                                </p:cTn>
                              </p:par>
                              <p:par>
                                <p:cTn id="90" presetID="0" presetClass="path" presetSubtype="0" accel="50000" decel="50000" fill="hold" grpId="0" nodeType="withEffect">
                                  <p:stCondLst>
                                    <p:cond delay="0"/>
                                  </p:stCondLst>
                                  <p:childTnLst>
                                    <p:animMotion origin="layout" path="M -3.61111E-6 -2.59259E-6 L 0.11927 0.28148 " pathEditMode="relative" rAng="0" ptsTypes="AA">
                                      <p:cBhvr>
                                        <p:cTn id="91" dur="2000" fill="hold"/>
                                        <p:tgtEl>
                                          <p:spTgt spid="40"/>
                                        </p:tgtEl>
                                        <p:attrNameLst>
                                          <p:attrName>ppt_x</p:attrName>
                                          <p:attrName>ppt_y</p:attrName>
                                        </p:attrNameLst>
                                      </p:cBhvr>
                                      <p:rCtr x="5955" y="140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 grpId="0" build="p" animBg="1"/>
      <p:bldP spid="20" grpId="0"/>
      <p:bldP spid="21" grpId="0"/>
      <p:bldP spid="22" grpId="0"/>
      <p:bldP spid="23" grpId="0"/>
      <p:bldP spid="24" grpId="0"/>
      <p:bldP spid="25" grpId="0"/>
      <p:bldP spid="659" grpId="0" animBg="1"/>
      <p:bldP spid="26" grpId="0" animBg="1"/>
      <p:bldP spid="27" grpId="0"/>
      <p:bldP spid="28" grpId="0"/>
      <p:bldP spid="29" grpId="0"/>
      <p:bldP spid="30" grpId="0"/>
      <p:bldP spid="30" grpId="1"/>
      <p:bldP spid="30" grpId="2"/>
      <p:bldP spid="31" grpId="0"/>
      <p:bldP spid="31" grpId="1"/>
      <p:bldP spid="31" grpId="2"/>
      <p:bldP spid="40" grpId="0"/>
      <p:bldP spid="40" grpId="1"/>
      <p:bldP spid="41" grpId="0"/>
      <p:bldP spid="41" grpId="1"/>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5" name="Agenda"/>
          <p:cNvSpPr txBox="1">
            <a:spLocks noGrp="1"/>
          </p:cNvSpPr>
          <p:nvPr>
            <p:ph type="title"/>
          </p:nvPr>
        </p:nvSpPr>
        <p:spPr>
          <a:prstGeom prst="rect">
            <a:avLst/>
          </a:prstGeom>
        </p:spPr>
        <p:txBody>
          <a:bodyPr/>
          <a:lstStyle/>
          <a:p>
            <a:r>
              <a:t>Agenda</a:t>
            </a:r>
          </a:p>
        </p:txBody>
      </p:sp>
      <p:sp>
        <p:nvSpPr>
          <p:cNvPr id="286" name="Theory…"/>
          <p:cNvSpPr txBox="1">
            <a:spLocks noGrp="1"/>
          </p:cNvSpPr>
          <p:nvPr>
            <p:ph type="body" idx="1"/>
          </p:nvPr>
        </p:nvSpPr>
        <p:spPr>
          <a:xfrm>
            <a:off x="304800" y="1143000"/>
            <a:ext cx="8686800" cy="4525963"/>
          </a:xfrm>
          <a:prstGeom prst="rect">
            <a:avLst/>
          </a:prstGeom>
        </p:spPr>
        <p:txBody>
          <a:bodyPr>
            <a:normAutofit lnSpcReduction="10000"/>
          </a:bodyPr>
          <a:lstStyle/>
          <a:p>
            <a:pPr marL="0" indent="0" algn="ctr" defTabSz="896111">
              <a:lnSpc>
                <a:spcPct val="150000"/>
              </a:lnSpc>
              <a:spcBef>
                <a:spcPts val="1100"/>
              </a:spcBef>
              <a:buSzTx/>
              <a:buFont typeface="Wingdings"/>
              <a:buNone/>
              <a:tabLst>
                <a:tab pos="1447800" algn="l"/>
              </a:tabLst>
              <a:defRPr sz="2744"/>
            </a:pPr>
            <a:r>
              <a:rPr sz="4704"/>
              <a:t>Theory</a:t>
            </a:r>
          </a:p>
          <a:p>
            <a:pPr marL="0" indent="0" algn="ctr" defTabSz="896111">
              <a:lnSpc>
                <a:spcPct val="150000"/>
              </a:lnSpc>
              <a:spcBef>
                <a:spcPts val="1100"/>
              </a:spcBef>
              <a:buSzTx/>
              <a:buFont typeface="Wingdings"/>
              <a:buNone/>
              <a:tabLst>
                <a:tab pos="1447800" algn="l"/>
              </a:tabLst>
              <a:defRPr sz="2744"/>
            </a:pPr>
            <a:r>
              <a:rPr sz="4704"/>
              <a:t>Overview</a:t>
            </a:r>
          </a:p>
          <a:p>
            <a:pPr marL="0" indent="0" algn="ctr" defTabSz="896111">
              <a:lnSpc>
                <a:spcPct val="150000"/>
              </a:lnSpc>
              <a:spcBef>
                <a:spcPts val="1100"/>
              </a:spcBef>
              <a:buSzTx/>
              <a:buFont typeface="Wingdings"/>
              <a:buNone/>
              <a:tabLst>
                <a:tab pos="1447800" algn="l"/>
              </a:tabLst>
              <a:defRPr sz="2744"/>
            </a:pPr>
            <a:r>
              <a:rPr sz="4704"/>
              <a:t>Practice</a:t>
            </a:r>
          </a:p>
          <a:p>
            <a:pPr marL="0" indent="0" algn="ctr" defTabSz="896111">
              <a:lnSpc>
                <a:spcPct val="150000"/>
              </a:lnSpc>
              <a:spcBef>
                <a:spcPts val="1100"/>
              </a:spcBef>
              <a:buSzTx/>
              <a:buFont typeface="Wingdings"/>
              <a:buNone/>
              <a:tabLst>
                <a:tab pos="1447800" algn="l"/>
              </a:tabLst>
              <a:defRPr sz="2744"/>
            </a:pPr>
            <a:r>
              <a:rPr sz="4704"/>
              <a:t>Pedagogy</a:t>
            </a:r>
          </a:p>
        </p:txBody>
      </p:sp>
      <p:sp>
        <p:nvSpPr>
          <p:cNvPr id="287" name="Slide Number"/>
          <p:cNvSpPr txBox="1">
            <a:spLocks noGrp="1"/>
          </p:cNvSpPr>
          <p:nvPr>
            <p:ph type="sldNum" sz="quarter" idx="2"/>
          </p:nvPr>
        </p:nvSpPr>
        <p:spPr>
          <a:xfrm>
            <a:off x="8229600" y="6477000"/>
            <a:ext cx="758825" cy="264255"/>
          </a:xfrm>
          <a:prstGeom prst="rect">
            <a:avLst/>
          </a:prstGeom>
          <a:extLst>
            <a:ext uri="{C572A759-6A51-4108-AA02-DFA0A04FC94B}">
              <ma14:wrappingTextBoxFlag xmlns="" xmlns:ma14="http://schemas.microsoft.com/office/mac/drawingml/2011/main"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4</a:t>
            </a:fld>
            <a:endParaRPr sz="1200">
              <a:solidFill>
                <a:srgbClr val="D38E27"/>
              </a:solidFill>
              <a:latin typeface="Arial"/>
              <a:ea typeface="Arial"/>
              <a:cs typeface="Arial"/>
              <a:sym typeface="Arial"/>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286">
                                            <p:bg/>
                                          </p:spTgt>
                                        </p:tgtEl>
                                        <p:attrNameLst>
                                          <p:attrName>style.visibility</p:attrName>
                                        </p:attrNameLst>
                                      </p:cBhvr>
                                      <p:to>
                                        <p:strVal val="visible"/>
                                      </p:to>
                                    </p:set>
                                    <p:animEffect transition="in" filter="dissolve">
                                      <p:cBhvr>
                                        <p:cTn id="7" dur="500"/>
                                        <p:tgtEl>
                                          <p:spTgt spid="286">
                                            <p:bg/>
                                          </p:spTgt>
                                        </p:tgtEl>
                                      </p:cBhvr>
                                    </p:animEffect>
                                  </p:childTnLst>
                                </p:cTn>
                              </p:par>
                              <p:par>
                                <p:cTn id="8" presetID="9" presetClass="entr" presetSubtype="0" fill="hold" grpId="1" nodeType="withEffect">
                                  <p:stCondLst>
                                    <p:cond delay="0"/>
                                  </p:stCondLst>
                                  <p:iterate>
                                    <p:tmAbs val="0"/>
                                  </p:iterate>
                                  <p:childTnLst>
                                    <p:set>
                                      <p:cBhvr>
                                        <p:cTn id="9" fill="hold"/>
                                        <p:tgtEl>
                                          <p:spTgt spid="286">
                                            <p:txEl>
                                              <p:pRg st="0" end="0"/>
                                            </p:txEl>
                                          </p:spTgt>
                                        </p:tgtEl>
                                        <p:attrNameLst>
                                          <p:attrName>style.visibility</p:attrName>
                                        </p:attrNameLst>
                                      </p:cBhvr>
                                      <p:to>
                                        <p:strVal val="visible"/>
                                      </p:to>
                                    </p:set>
                                    <p:animEffect transition="in" filter="dissolve">
                                      <p:cBhvr>
                                        <p:cTn id="10" dur="500"/>
                                        <p:tgtEl>
                                          <p:spTgt spid="28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fill="hold" grpId="1" nodeType="clickEffect">
                                  <p:stCondLst>
                                    <p:cond delay="0"/>
                                  </p:stCondLst>
                                  <p:iterate>
                                    <p:tmAbs val="0"/>
                                  </p:iterate>
                                  <p:childTnLst>
                                    <p:set>
                                      <p:cBhvr>
                                        <p:cTn id="14" fill="hold"/>
                                        <p:tgtEl>
                                          <p:spTgt spid="286">
                                            <p:txEl>
                                              <p:pRg st="1" end="1"/>
                                            </p:txEl>
                                          </p:spTgt>
                                        </p:tgtEl>
                                        <p:attrNameLst>
                                          <p:attrName>style.visibility</p:attrName>
                                        </p:attrNameLst>
                                      </p:cBhvr>
                                      <p:to>
                                        <p:strVal val="visible"/>
                                      </p:to>
                                    </p:set>
                                    <p:animEffect transition="in" filter="dissolve">
                                      <p:cBhvr>
                                        <p:cTn id="15" dur="500"/>
                                        <p:tgtEl>
                                          <p:spTgt spid="286">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fill="hold" grpId="1" nodeType="clickEffect">
                                  <p:stCondLst>
                                    <p:cond delay="0"/>
                                  </p:stCondLst>
                                  <p:iterate>
                                    <p:tmAbs val="0"/>
                                  </p:iterate>
                                  <p:childTnLst>
                                    <p:set>
                                      <p:cBhvr>
                                        <p:cTn id="19" fill="hold"/>
                                        <p:tgtEl>
                                          <p:spTgt spid="286">
                                            <p:txEl>
                                              <p:pRg st="2" end="2"/>
                                            </p:txEl>
                                          </p:spTgt>
                                        </p:tgtEl>
                                        <p:attrNameLst>
                                          <p:attrName>style.visibility</p:attrName>
                                        </p:attrNameLst>
                                      </p:cBhvr>
                                      <p:to>
                                        <p:strVal val="visible"/>
                                      </p:to>
                                    </p:set>
                                    <p:animEffect transition="in" filter="dissolve">
                                      <p:cBhvr>
                                        <p:cTn id="20" dur="500"/>
                                        <p:tgtEl>
                                          <p:spTgt spid="28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fill="hold" grpId="1" nodeType="clickEffect">
                                  <p:stCondLst>
                                    <p:cond delay="0"/>
                                  </p:stCondLst>
                                  <p:iterate>
                                    <p:tmAbs val="0"/>
                                  </p:iterate>
                                  <p:childTnLst>
                                    <p:set>
                                      <p:cBhvr>
                                        <p:cTn id="24" fill="hold"/>
                                        <p:tgtEl>
                                          <p:spTgt spid="286">
                                            <p:txEl>
                                              <p:pRg st="3" end="3"/>
                                            </p:txEl>
                                          </p:spTgt>
                                        </p:tgtEl>
                                        <p:attrNameLst>
                                          <p:attrName>style.visibility</p:attrName>
                                        </p:attrNameLst>
                                      </p:cBhvr>
                                      <p:to>
                                        <p:strVal val="visible"/>
                                      </p:to>
                                    </p:set>
                                    <p:animEffect transition="in" filter="dissolve">
                                      <p:cBhvr>
                                        <p:cTn id="25" dur="500"/>
                                        <p:tgtEl>
                                          <p:spTgt spid="28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1" build="p"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 name="Defining Functions(p. 9)"/>
          <p:cNvSpPr txBox="1">
            <a:spLocks noGrp="1"/>
          </p:cNvSpPr>
          <p:nvPr>
            <p:ph type="title"/>
          </p:nvPr>
        </p:nvSpPr>
        <p:spPr>
          <a:prstGeom prst="rect">
            <a:avLst/>
          </a:prstGeom>
        </p:spPr>
        <p:txBody>
          <a:bodyPr/>
          <a:lstStyle/>
          <a:p>
            <a:r>
              <a:rPr dirty="0"/>
              <a:t>Defining Functions</a:t>
            </a:r>
          </a:p>
        </p:txBody>
      </p:sp>
      <p:sp>
        <p:nvSpPr>
          <p:cNvPr id="675" name="Confession: I lied. I actually prefer blue circles!…"/>
          <p:cNvSpPr txBox="1">
            <a:spLocks noGrp="1"/>
          </p:cNvSpPr>
          <p:nvPr>
            <p:ph type="body" idx="1"/>
          </p:nvPr>
        </p:nvSpPr>
        <p:spPr>
          <a:xfrm>
            <a:off x="304800" y="1798638"/>
            <a:ext cx="8686800" cy="2945334"/>
          </a:xfrm>
          <a:prstGeom prst="rect">
            <a:avLst/>
          </a:prstGeom>
        </p:spPr>
        <p:txBody>
          <a:bodyPr>
            <a:normAutofit/>
          </a:bodyPr>
          <a:lstStyle/>
          <a:p>
            <a:pPr marL="457200" indent="-457200">
              <a:spcBef>
                <a:spcPts val="1800"/>
              </a:spcBef>
              <a:buClr>
                <a:srgbClr val="4C4C4C"/>
              </a:buClr>
              <a:buFont typeface="Arial"/>
              <a:buChar char="•"/>
            </a:pPr>
            <a:r>
              <a:t>Confession: I lied. I actually prefer blue circles!</a:t>
            </a:r>
          </a:p>
          <a:p>
            <a:pPr marL="457200" indent="-457200">
              <a:spcBef>
                <a:spcPts val="1800"/>
              </a:spcBef>
              <a:buClr>
                <a:srgbClr val="4C4C4C"/>
              </a:buClr>
              <a:buFont typeface="Arial"/>
              <a:buChar char="•"/>
            </a:pPr>
            <a:r>
              <a:t>Write a function ‘bc’, which takes in a number and gives back a solid, blue circle of the given radius.</a:t>
            </a:r>
          </a:p>
        </p:txBody>
      </p:sp>
      <p:sp>
        <p:nvSpPr>
          <p:cNvPr id="676"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40</a:t>
            </a:fld>
            <a:endParaRPr sz="1200">
              <a:solidFill>
                <a:srgbClr val="D38E27"/>
              </a:solidFill>
              <a:latin typeface="Arial"/>
              <a:ea typeface="Arial"/>
              <a:cs typeface="Arial"/>
              <a:sym typeface="Arial"/>
            </a:endParaRPr>
          </a:p>
        </p:txBody>
      </p:sp>
      <p:pic>
        <p:nvPicPr>
          <p:cNvPr id="19" name="Picture 18">
            <a:extLst>
              <a:ext uri="{FF2B5EF4-FFF2-40B4-BE49-F238E27FC236}">
                <a16:creationId xmlns:a16="http://schemas.microsoft.com/office/drawing/2014/main" id="{C3224D30-CB1E-D945-A689-72CD928380F8}"/>
              </a:ext>
            </a:extLst>
          </p:cNvPr>
          <p:cNvPicPr>
            <a:picLocks noChangeAspect="1"/>
          </p:cNvPicPr>
          <p:nvPr/>
        </p:nvPicPr>
        <p:blipFill>
          <a:blip r:embed="rId3"/>
          <a:stretch>
            <a:fillRect/>
          </a:stretch>
        </p:blipFill>
        <p:spPr>
          <a:xfrm>
            <a:off x="757652" y="3519882"/>
            <a:ext cx="7471948" cy="3185487"/>
          </a:xfrm>
          <a:prstGeom prst="rect">
            <a:avLst/>
          </a:prstGeom>
        </p:spPr>
      </p:pic>
      <p:sp>
        <p:nvSpPr>
          <p:cNvPr id="20" name="TextBox 19">
            <a:extLst>
              <a:ext uri="{FF2B5EF4-FFF2-40B4-BE49-F238E27FC236}">
                <a16:creationId xmlns:a16="http://schemas.microsoft.com/office/drawing/2014/main" id="{F229EC66-4B6E-8841-AA82-9742BBB380C1}"/>
              </a:ext>
            </a:extLst>
          </p:cNvPr>
          <p:cNvSpPr txBox="1">
            <a:spLocks noChangeArrowheads="1"/>
          </p:cNvSpPr>
          <p:nvPr/>
        </p:nvSpPr>
        <p:spPr bwMode="auto">
          <a:xfrm>
            <a:off x="1467968" y="4690313"/>
            <a:ext cx="4395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err="1">
                <a:solidFill>
                  <a:schemeClr val="bg1"/>
                </a:solidFill>
                <a:latin typeface="Comic Sans MS" charset="0"/>
              </a:rPr>
              <a:t>bc</a:t>
            </a:r>
            <a:endParaRPr lang="en-US" altLang="en-US" sz="1800" dirty="0">
              <a:solidFill>
                <a:schemeClr val="bg1"/>
              </a:solidFill>
              <a:latin typeface="Comic Sans MS" charset="0"/>
            </a:endParaRPr>
          </a:p>
        </p:txBody>
      </p:sp>
      <p:sp>
        <p:nvSpPr>
          <p:cNvPr id="21" name="TextBox 20">
            <a:extLst>
              <a:ext uri="{FF2B5EF4-FFF2-40B4-BE49-F238E27FC236}">
                <a16:creationId xmlns:a16="http://schemas.microsoft.com/office/drawing/2014/main" id="{471407D9-31B6-1C4A-8FC3-E75A42697731}"/>
              </a:ext>
            </a:extLst>
          </p:cNvPr>
          <p:cNvSpPr txBox="1">
            <a:spLocks noChangeArrowheads="1"/>
          </p:cNvSpPr>
          <p:nvPr/>
        </p:nvSpPr>
        <p:spPr bwMode="auto">
          <a:xfrm>
            <a:off x="4094757" y="4736285"/>
            <a:ext cx="38250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circle(10, “solid”, “blue”)</a:t>
            </a:r>
          </a:p>
        </p:txBody>
      </p:sp>
      <p:sp>
        <p:nvSpPr>
          <p:cNvPr id="22" name="TextBox 21">
            <a:extLst>
              <a:ext uri="{FF2B5EF4-FFF2-40B4-BE49-F238E27FC236}">
                <a16:creationId xmlns:a16="http://schemas.microsoft.com/office/drawing/2014/main" id="{B7F856DB-BFA3-1B41-B54A-E85426FA8E9D}"/>
              </a:ext>
            </a:extLst>
          </p:cNvPr>
          <p:cNvSpPr txBox="1">
            <a:spLocks noChangeArrowheads="1"/>
          </p:cNvSpPr>
          <p:nvPr/>
        </p:nvSpPr>
        <p:spPr bwMode="auto">
          <a:xfrm>
            <a:off x="1220588" y="3611351"/>
            <a:ext cx="4395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err="1">
                <a:solidFill>
                  <a:schemeClr val="bg1"/>
                </a:solidFill>
                <a:latin typeface="Comic Sans MS" charset="0"/>
              </a:rPr>
              <a:t>bc</a:t>
            </a:r>
            <a:endParaRPr lang="en-US" altLang="en-US" sz="1800" dirty="0">
              <a:solidFill>
                <a:schemeClr val="bg1"/>
              </a:solidFill>
              <a:latin typeface="Comic Sans MS" charset="0"/>
            </a:endParaRPr>
          </a:p>
        </p:txBody>
      </p:sp>
      <p:sp>
        <p:nvSpPr>
          <p:cNvPr id="23" name="TextBox 22">
            <a:extLst>
              <a:ext uri="{FF2B5EF4-FFF2-40B4-BE49-F238E27FC236}">
                <a16:creationId xmlns:a16="http://schemas.microsoft.com/office/drawing/2014/main" id="{D9180287-27DE-054D-B39B-5A167251CBF3}"/>
              </a:ext>
            </a:extLst>
          </p:cNvPr>
          <p:cNvSpPr txBox="1">
            <a:spLocks noChangeArrowheads="1"/>
          </p:cNvSpPr>
          <p:nvPr/>
        </p:nvSpPr>
        <p:spPr bwMode="auto">
          <a:xfrm>
            <a:off x="3430388" y="3611351"/>
            <a:ext cx="10422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Number</a:t>
            </a:r>
          </a:p>
        </p:txBody>
      </p:sp>
      <p:sp>
        <p:nvSpPr>
          <p:cNvPr id="24" name="TextBox 23">
            <a:extLst>
              <a:ext uri="{FF2B5EF4-FFF2-40B4-BE49-F238E27FC236}">
                <a16:creationId xmlns:a16="http://schemas.microsoft.com/office/drawing/2014/main" id="{7F097DAA-ECE8-6B47-AA91-0BBEE04D35D2}"/>
              </a:ext>
            </a:extLst>
          </p:cNvPr>
          <p:cNvSpPr txBox="1">
            <a:spLocks noChangeArrowheads="1"/>
          </p:cNvSpPr>
          <p:nvPr/>
        </p:nvSpPr>
        <p:spPr bwMode="auto">
          <a:xfrm>
            <a:off x="5911651" y="3616113"/>
            <a:ext cx="8579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Image</a:t>
            </a:r>
          </a:p>
        </p:txBody>
      </p:sp>
      <p:sp>
        <p:nvSpPr>
          <p:cNvPr id="25" name="TextBox 24">
            <a:extLst>
              <a:ext uri="{FF2B5EF4-FFF2-40B4-BE49-F238E27FC236}">
                <a16:creationId xmlns:a16="http://schemas.microsoft.com/office/drawing/2014/main" id="{25923C0B-DBCE-554F-991D-830DF97DCA3C}"/>
              </a:ext>
            </a:extLst>
          </p:cNvPr>
          <p:cNvSpPr txBox="1">
            <a:spLocks noChangeArrowheads="1"/>
          </p:cNvSpPr>
          <p:nvPr/>
        </p:nvSpPr>
        <p:spPr bwMode="auto">
          <a:xfrm>
            <a:off x="4094757" y="5130836"/>
            <a:ext cx="28119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circle(30, “solid”, “blue”)</a:t>
            </a:r>
          </a:p>
        </p:txBody>
      </p:sp>
      <p:sp>
        <p:nvSpPr>
          <p:cNvPr id="26" name="TextBox 25">
            <a:extLst>
              <a:ext uri="{FF2B5EF4-FFF2-40B4-BE49-F238E27FC236}">
                <a16:creationId xmlns:a16="http://schemas.microsoft.com/office/drawing/2014/main" id="{9A46E6FC-9403-B54F-A412-5B7D84CAC111}"/>
              </a:ext>
            </a:extLst>
          </p:cNvPr>
          <p:cNvSpPr txBox="1">
            <a:spLocks noChangeArrowheads="1"/>
          </p:cNvSpPr>
          <p:nvPr/>
        </p:nvSpPr>
        <p:spPr bwMode="auto">
          <a:xfrm>
            <a:off x="1465244" y="5167172"/>
            <a:ext cx="4395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err="1">
                <a:solidFill>
                  <a:schemeClr val="bg1"/>
                </a:solidFill>
                <a:latin typeface="Comic Sans MS" charset="0"/>
              </a:rPr>
              <a:t>bc</a:t>
            </a:r>
            <a:endParaRPr lang="en-US" altLang="en-US" sz="1800" dirty="0">
              <a:solidFill>
                <a:schemeClr val="bg1"/>
              </a:solidFill>
              <a:latin typeface="Comic Sans MS" charset="0"/>
            </a:endParaRPr>
          </a:p>
        </p:txBody>
      </p:sp>
      <p:sp>
        <p:nvSpPr>
          <p:cNvPr id="27" name="TextBox 26">
            <a:extLst>
              <a:ext uri="{FF2B5EF4-FFF2-40B4-BE49-F238E27FC236}">
                <a16:creationId xmlns:a16="http://schemas.microsoft.com/office/drawing/2014/main" id="{347E837C-88C7-FF43-978F-D4D1B7A82B78}"/>
              </a:ext>
            </a:extLst>
          </p:cNvPr>
          <p:cNvSpPr txBox="1">
            <a:spLocks noChangeArrowheads="1"/>
          </p:cNvSpPr>
          <p:nvPr/>
        </p:nvSpPr>
        <p:spPr bwMode="auto">
          <a:xfrm>
            <a:off x="2632846" y="4717255"/>
            <a:ext cx="4299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10</a:t>
            </a:r>
          </a:p>
        </p:txBody>
      </p:sp>
      <p:sp>
        <p:nvSpPr>
          <p:cNvPr id="28" name="TextBox 27">
            <a:extLst>
              <a:ext uri="{FF2B5EF4-FFF2-40B4-BE49-F238E27FC236}">
                <a16:creationId xmlns:a16="http://schemas.microsoft.com/office/drawing/2014/main" id="{F806B6D0-1B45-6047-8AD8-61AD33114439}"/>
              </a:ext>
            </a:extLst>
          </p:cNvPr>
          <p:cNvSpPr txBox="1">
            <a:spLocks noChangeArrowheads="1"/>
          </p:cNvSpPr>
          <p:nvPr/>
        </p:nvSpPr>
        <p:spPr bwMode="auto">
          <a:xfrm>
            <a:off x="2603887" y="5168760"/>
            <a:ext cx="4667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30</a:t>
            </a:r>
          </a:p>
        </p:txBody>
      </p:sp>
      <p:sp>
        <p:nvSpPr>
          <p:cNvPr id="30" name="TextBox 29">
            <a:extLst>
              <a:ext uri="{FF2B5EF4-FFF2-40B4-BE49-F238E27FC236}">
                <a16:creationId xmlns:a16="http://schemas.microsoft.com/office/drawing/2014/main" id="{0D2E97DC-E15E-D641-A42C-8BD93AF1A93F}"/>
              </a:ext>
            </a:extLst>
          </p:cNvPr>
          <p:cNvSpPr txBox="1">
            <a:spLocks noChangeArrowheads="1"/>
          </p:cNvSpPr>
          <p:nvPr/>
        </p:nvSpPr>
        <p:spPr bwMode="auto">
          <a:xfrm>
            <a:off x="1483641" y="6003551"/>
            <a:ext cx="4395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err="1">
                <a:solidFill>
                  <a:schemeClr val="bg1"/>
                </a:solidFill>
                <a:latin typeface="Comic Sans MS" charset="0"/>
              </a:rPr>
              <a:t>bc</a:t>
            </a:r>
            <a:endParaRPr lang="en-US" altLang="en-US" sz="1800" dirty="0">
              <a:solidFill>
                <a:schemeClr val="bg1"/>
              </a:solidFill>
              <a:latin typeface="Comic Sans MS" charset="0"/>
            </a:endParaRPr>
          </a:p>
        </p:txBody>
      </p:sp>
      <p:sp>
        <p:nvSpPr>
          <p:cNvPr id="31" name="Rectangle">
            <a:extLst>
              <a:ext uri="{FF2B5EF4-FFF2-40B4-BE49-F238E27FC236}">
                <a16:creationId xmlns:a16="http://schemas.microsoft.com/office/drawing/2014/main" id="{4C987B33-382F-0E49-B49A-A89E105CA01D}"/>
              </a:ext>
            </a:extLst>
          </p:cNvPr>
          <p:cNvSpPr/>
          <p:nvPr/>
        </p:nvSpPr>
        <p:spPr>
          <a:xfrm>
            <a:off x="2613211" y="4743972"/>
            <a:ext cx="496301" cy="828201"/>
          </a:xfrm>
          <a:prstGeom prst="rect">
            <a:avLst/>
          </a:prstGeom>
          <a:solidFill>
            <a:srgbClr val="FF1200">
              <a:alpha val="45097"/>
            </a:srgbClr>
          </a:solidFill>
          <a:ln w="10000">
            <a:solidFill>
              <a:srgbClr val="FFFFFF"/>
            </a:solidFill>
            <a:miter/>
          </a:ln>
          <a:effectLst>
            <a:outerShdw blurRad="76200" dist="50800" dir="5400000" rotWithShape="0">
              <a:srgbClr val="4E3B30">
                <a:alpha val="59998"/>
              </a:srgbClr>
            </a:outerShdw>
          </a:effectLst>
        </p:spPr>
        <p:txBody>
          <a:bodyPr lIns="45719" rIns="45719" anchor="ctr"/>
          <a:lstStyle/>
          <a:p>
            <a:pPr algn="ctr"/>
            <a:endParaRPr sz="1800"/>
          </a:p>
        </p:txBody>
      </p:sp>
      <p:sp>
        <p:nvSpPr>
          <p:cNvPr id="32" name="Rectangle">
            <a:extLst>
              <a:ext uri="{FF2B5EF4-FFF2-40B4-BE49-F238E27FC236}">
                <a16:creationId xmlns:a16="http://schemas.microsoft.com/office/drawing/2014/main" id="{72D2DE8C-B035-8B4E-B6A3-C786B46A7885}"/>
              </a:ext>
            </a:extLst>
          </p:cNvPr>
          <p:cNvSpPr/>
          <p:nvPr/>
        </p:nvSpPr>
        <p:spPr>
          <a:xfrm>
            <a:off x="4817681" y="4743972"/>
            <a:ext cx="443867" cy="828201"/>
          </a:xfrm>
          <a:prstGeom prst="rect">
            <a:avLst/>
          </a:prstGeom>
          <a:solidFill>
            <a:srgbClr val="FF1200">
              <a:alpha val="45097"/>
            </a:srgbClr>
          </a:solidFill>
          <a:ln w="10000">
            <a:solidFill>
              <a:srgbClr val="FFFFFF"/>
            </a:solidFill>
            <a:miter/>
          </a:ln>
          <a:effectLst>
            <a:outerShdw blurRad="76200" dist="50800" dir="5400000" rotWithShape="0">
              <a:srgbClr val="4E3B30">
                <a:alpha val="59998"/>
              </a:srgbClr>
            </a:outerShdw>
          </a:effectLst>
        </p:spPr>
        <p:txBody>
          <a:bodyPr lIns="45719" rIns="45719" anchor="ctr"/>
          <a:lstStyle/>
          <a:p>
            <a:pPr algn="ctr"/>
            <a:endParaRPr sz="1800"/>
          </a:p>
        </p:txBody>
      </p:sp>
      <p:grpSp>
        <p:nvGrpSpPr>
          <p:cNvPr id="2" name="Group 1">
            <a:extLst>
              <a:ext uri="{FF2B5EF4-FFF2-40B4-BE49-F238E27FC236}">
                <a16:creationId xmlns:a16="http://schemas.microsoft.com/office/drawing/2014/main" id="{618AAC51-0E78-1643-A3D9-7C8D3A9A9E57}"/>
              </a:ext>
            </a:extLst>
          </p:cNvPr>
          <p:cNvGrpSpPr/>
          <p:nvPr/>
        </p:nvGrpSpPr>
        <p:grpSpPr>
          <a:xfrm>
            <a:off x="3144021" y="4064269"/>
            <a:ext cx="1324474" cy="562947"/>
            <a:chOff x="3144021" y="4064269"/>
            <a:chExt cx="1324474" cy="562947"/>
          </a:xfrm>
        </p:grpSpPr>
        <p:sp>
          <p:nvSpPr>
            <p:cNvPr id="33" name="Oval Callout 32">
              <a:extLst>
                <a:ext uri="{FF2B5EF4-FFF2-40B4-BE49-F238E27FC236}">
                  <a16:creationId xmlns:a16="http://schemas.microsoft.com/office/drawing/2014/main" id="{A2C6D018-36DA-8A4F-930F-2A5DA4541B44}"/>
                </a:ext>
              </a:extLst>
            </p:cNvPr>
            <p:cNvSpPr/>
            <p:nvPr/>
          </p:nvSpPr>
          <p:spPr bwMode="auto">
            <a:xfrm>
              <a:off x="3173095" y="4064269"/>
              <a:ext cx="1295400" cy="533400"/>
            </a:xfrm>
            <a:prstGeom prst="wedgeEllipseCallout">
              <a:avLst>
                <a:gd name="adj1" fmla="val -46549"/>
                <a:gd name="adj2" fmla="val 74211"/>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radius</a:t>
              </a:r>
            </a:p>
          </p:txBody>
        </p:sp>
        <p:sp>
          <p:nvSpPr>
            <p:cNvPr id="34" name="Oval Callout 33">
              <a:extLst>
                <a:ext uri="{FF2B5EF4-FFF2-40B4-BE49-F238E27FC236}">
                  <a16:creationId xmlns:a16="http://schemas.microsoft.com/office/drawing/2014/main" id="{A2DEFF79-F06A-764A-9473-2ACEC315ADB1}"/>
                </a:ext>
              </a:extLst>
            </p:cNvPr>
            <p:cNvSpPr/>
            <p:nvPr/>
          </p:nvSpPr>
          <p:spPr bwMode="auto">
            <a:xfrm>
              <a:off x="3144021" y="4093816"/>
              <a:ext cx="1295400" cy="533400"/>
            </a:xfrm>
            <a:prstGeom prst="wedgeEllipseCallout">
              <a:avLst>
                <a:gd name="adj1" fmla="val 103885"/>
                <a:gd name="adj2" fmla="val 71401"/>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radius</a:t>
              </a:r>
            </a:p>
          </p:txBody>
        </p:sp>
      </p:grpSp>
      <p:sp>
        <p:nvSpPr>
          <p:cNvPr id="36" name="TextBox 35">
            <a:extLst>
              <a:ext uri="{FF2B5EF4-FFF2-40B4-BE49-F238E27FC236}">
                <a16:creationId xmlns:a16="http://schemas.microsoft.com/office/drawing/2014/main" id="{D0A1EEB8-EE43-A841-8467-AF432E16215A}"/>
              </a:ext>
            </a:extLst>
          </p:cNvPr>
          <p:cNvSpPr txBox="1">
            <a:spLocks noChangeArrowheads="1"/>
          </p:cNvSpPr>
          <p:nvPr/>
        </p:nvSpPr>
        <p:spPr bwMode="auto">
          <a:xfrm>
            <a:off x="2345521" y="6052018"/>
            <a:ext cx="8467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radius</a:t>
            </a:r>
          </a:p>
        </p:txBody>
      </p:sp>
      <p:sp>
        <p:nvSpPr>
          <p:cNvPr id="37" name="TextBox 36">
            <a:extLst>
              <a:ext uri="{FF2B5EF4-FFF2-40B4-BE49-F238E27FC236}">
                <a16:creationId xmlns:a16="http://schemas.microsoft.com/office/drawing/2014/main" id="{D48B79D0-51E2-F44D-A80B-B8BB5640E9C0}"/>
              </a:ext>
            </a:extLst>
          </p:cNvPr>
          <p:cNvSpPr txBox="1">
            <a:spLocks noChangeArrowheads="1"/>
          </p:cNvSpPr>
          <p:nvPr/>
        </p:nvSpPr>
        <p:spPr bwMode="auto">
          <a:xfrm>
            <a:off x="3791721" y="5999949"/>
            <a:ext cx="38250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circle(radius, “solid”, “blue”)</a:t>
            </a:r>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5" grpId="0"/>
      <p:bldP spid="26" grpId="0"/>
      <p:bldP spid="27" grpId="0"/>
      <p:bldP spid="28" grpId="0"/>
      <p:bldP spid="30" grpId="0"/>
      <p:bldP spid="31" grpId="0" animBg="1"/>
      <p:bldP spid="31" grpId="1" animBg="1"/>
      <p:bldP spid="32" grpId="0" animBg="1"/>
      <p:bldP spid="36" grpId="0"/>
      <p:bldP spid="3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 name="Type bc into a new program"/>
          <p:cNvSpPr txBox="1">
            <a:spLocks noGrp="1"/>
          </p:cNvSpPr>
          <p:nvPr>
            <p:ph type="title"/>
          </p:nvPr>
        </p:nvSpPr>
        <p:spPr>
          <a:prstGeom prst="rect">
            <a:avLst/>
          </a:prstGeom>
        </p:spPr>
        <p:txBody>
          <a:bodyPr/>
          <a:lstStyle/>
          <a:p>
            <a:r>
              <a:t>Type bc into a new program</a:t>
            </a:r>
          </a:p>
        </p:txBody>
      </p:sp>
      <p:pic>
        <p:nvPicPr>
          <p:cNvPr id="695" name="Screen Shot 2018-01-29 at 11.33.19 AM.png" descr="Screen Shot 2018-01-29 at 11.33.19 AM.png"/>
          <p:cNvPicPr>
            <a:picLocks noChangeAspect="1"/>
          </p:cNvPicPr>
          <p:nvPr/>
        </p:nvPicPr>
        <p:blipFill>
          <a:blip r:embed="rId3">
            <a:extLst/>
          </a:blip>
          <a:stretch>
            <a:fillRect/>
          </a:stretch>
        </p:blipFill>
        <p:spPr>
          <a:xfrm>
            <a:off x="0" y="1971686"/>
            <a:ext cx="9144001" cy="4461069"/>
          </a:xfrm>
          <a:prstGeom prst="rect">
            <a:avLst/>
          </a:prstGeom>
          <a:ln w="12700">
            <a:miter lim="400000"/>
          </a:ln>
        </p:spPr>
      </p:pic>
      <p:sp>
        <p:nvSpPr>
          <p:cNvPr id="696" name="Line"/>
          <p:cNvSpPr/>
          <p:nvPr/>
        </p:nvSpPr>
        <p:spPr>
          <a:xfrm flipV="1">
            <a:off x="1672454" y="4387436"/>
            <a:ext cx="885820" cy="1199069"/>
          </a:xfrm>
          <a:prstGeom prst="line">
            <a:avLst/>
          </a:prstGeom>
          <a:ln w="25400">
            <a:solidFill>
              <a:schemeClr val="accent1"/>
            </a:solidFill>
            <a:bevel/>
            <a:tailEnd type="triangle"/>
          </a:ln>
          <a:effectLst>
            <a:outerShdw blurRad="76200" dist="50800" dir="5400000" rotWithShape="0">
              <a:srgbClr val="4E3B30">
                <a:alpha val="60000"/>
              </a:srgbClr>
            </a:outerShdw>
          </a:effectLst>
        </p:spPr>
        <p:txBody>
          <a:bodyPr lIns="45719" rIns="45719"/>
          <a:lstStyle/>
          <a:p>
            <a:pPr defTabSz="457200">
              <a:defRPr sz="1200">
                <a:latin typeface="+mj-lt"/>
                <a:ea typeface="+mj-ea"/>
                <a:cs typeface="+mj-cs"/>
                <a:sym typeface="Helvetica"/>
              </a:defRPr>
            </a:pPr>
            <a:endParaRPr/>
          </a:p>
        </p:txBody>
      </p:sp>
      <p:sp>
        <p:nvSpPr>
          <p:cNvPr id="697" name="Select “Open Editor” on code.pyret.com"/>
          <p:cNvSpPr txBox="1"/>
          <p:nvPr/>
        </p:nvSpPr>
        <p:spPr>
          <a:xfrm>
            <a:off x="1778837" y="5579143"/>
            <a:ext cx="5592065" cy="451206"/>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defRPr>
                <a:solidFill>
                  <a:schemeClr val="accent1"/>
                </a:solidFill>
              </a:defRPr>
            </a:pPr>
            <a:r>
              <a:t>Select “Open Editor” on </a:t>
            </a:r>
            <a:r>
              <a:rPr u="sng">
                <a:uFill>
                  <a:solidFill>
                    <a:srgbClr val="AD1F1F"/>
                  </a:solidFill>
                </a:uFill>
                <a:hlinkClick r:id="rId4"/>
              </a:rPr>
              <a:t>code.pyret.com</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 name="Unit 4"/>
          <p:cNvSpPr txBox="1">
            <a:spLocks noGrp="1"/>
          </p:cNvSpPr>
          <p:nvPr>
            <p:ph type="title"/>
          </p:nvPr>
        </p:nvSpPr>
        <p:spPr>
          <a:xfrm>
            <a:off x="228600" y="5486400"/>
            <a:ext cx="8686800" cy="1184826"/>
          </a:xfrm>
          <a:prstGeom prst="rect">
            <a:avLst/>
          </a:prstGeom>
        </p:spPr>
        <p:txBody>
          <a:bodyPr>
            <a:normAutofit/>
          </a:bodyPr>
          <a:lstStyle/>
          <a:p>
            <a:r>
              <a:t>Unit 4</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79CFEE-42F1-364F-B4ED-6BA7DF48774D}"/>
              </a:ext>
            </a:extLst>
          </p:cNvPr>
          <p:cNvPicPr>
            <a:picLocks noChangeAspect="1"/>
          </p:cNvPicPr>
          <p:nvPr/>
        </p:nvPicPr>
        <p:blipFill>
          <a:blip r:embed="rId3"/>
          <a:stretch>
            <a:fillRect/>
          </a:stretch>
        </p:blipFill>
        <p:spPr>
          <a:xfrm>
            <a:off x="984249" y="859499"/>
            <a:ext cx="7245351" cy="5825744"/>
          </a:xfrm>
          <a:prstGeom prst="rect">
            <a:avLst/>
          </a:prstGeom>
        </p:spPr>
      </p:pic>
      <p:sp>
        <p:nvSpPr>
          <p:cNvPr id="703" name="rocket-height"/>
          <p:cNvSpPr txBox="1">
            <a:spLocks noGrp="1"/>
          </p:cNvSpPr>
          <p:nvPr>
            <p:ph type="title"/>
          </p:nvPr>
        </p:nvSpPr>
        <p:spPr>
          <a:xfrm>
            <a:off x="304800" y="1625510"/>
            <a:ext cx="8686800" cy="838201"/>
          </a:xfrm>
          <a:prstGeom prst="rect">
            <a:avLst/>
          </a:prstGeom>
        </p:spPr>
        <p:txBody>
          <a:bodyPr/>
          <a:lstStyle/>
          <a:p>
            <a:r>
              <a:t>rocket-height</a:t>
            </a:r>
          </a:p>
        </p:txBody>
      </p:sp>
      <p:sp>
        <p:nvSpPr>
          <p:cNvPr id="704"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43</a:t>
            </a:fld>
            <a:endParaRPr sz="1200">
              <a:solidFill>
                <a:srgbClr val="D38E27"/>
              </a:solidFill>
              <a:latin typeface="Arial"/>
              <a:ea typeface="Arial"/>
              <a:cs typeface="Arial"/>
              <a:sym typeface="Arial"/>
            </a:endParaRPr>
          </a:p>
        </p:txBody>
      </p:sp>
      <p:sp>
        <p:nvSpPr>
          <p:cNvPr id="705" name="rocket-height"/>
          <p:cNvSpPr txBox="1"/>
          <p:nvPr/>
        </p:nvSpPr>
        <p:spPr>
          <a:xfrm>
            <a:off x="1656657" y="5178171"/>
            <a:ext cx="1828801" cy="307777"/>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800">
                <a:latin typeface="Comic Sans MS"/>
                <a:ea typeface="Comic Sans MS"/>
                <a:cs typeface="Comic Sans MS"/>
                <a:sym typeface="Comic Sans MS"/>
              </a:defRPr>
            </a:lvl1pPr>
          </a:lstStyle>
          <a:p>
            <a:pPr>
              <a:defRPr sz="2800">
                <a:latin typeface="+mj-lt"/>
                <a:ea typeface="+mj-ea"/>
                <a:cs typeface="+mj-cs"/>
                <a:sym typeface="Helvetica"/>
              </a:defRPr>
            </a:pPr>
            <a:r>
              <a:rPr sz="1400" dirty="0">
                <a:latin typeface="Comic Sans MS"/>
                <a:ea typeface="Comic Sans MS"/>
                <a:cs typeface="Comic Sans MS"/>
                <a:sym typeface="Comic Sans MS"/>
              </a:rPr>
              <a:t>rocket-height</a:t>
            </a:r>
          </a:p>
        </p:txBody>
      </p:sp>
      <p:sp>
        <p:nvSpPr>
          <p:cNvPr id="706" name="Line"/>
          <p:cNvSpPr/>
          <p:nvPr/>
        </p:nvSpPr>
        <p:spPr>
          <a:xfrm flipH="1">
            <a:off x="3396941" y="2313724"/>
            <a:ext cx="473244" cy="801516"/>
          </a:xfrm>
          <a:prstGeom prst="line">
            <a:avLst/>
          </a:prstGeom>
          <a:ln w="25400">
            <a:solidFill>
              <a:schemeClr val="accent2"/>
            </a:solidFill>
            <a:tailEnd type="triangle"/>
          </a:ln>
          <a:effectLst>
            <a:outerShdw blurRad="76200" dist="50800" dir="5400000" rotWithShape="0">
              <a:srgbClr val="4E3B30">
                <a:alpha val="59998"/>
              </a:srgbClr>
            </a:outerShdw>
          </a:effectLst>
        </p:spPr>
        <p:txBody>
          <a:bodyPr lIns="45719" rIns="45719"/>
          <a:lstStyle/>
          <a:p>
            <a:pPr defTabSz="457200">
              <a:defRPr sz="1200">
                <a:latin typeface="+mj-lt"/>
                <a:ea typeface="+mj-ea"/>
                <a:cs typeface="+mj-cs"/>
                <a:sym typeface="Helvetica"/>
              </a:defRPr>
            </a:pPr>
            <a:endParaRPr/>
          </a:p>
        </p:txBody>
      </p:sp>
      <p:sp>
        <p:nvSpPr>
          <p:cNvPr id="707" name="Line"/>
          <p:cNvSpPr/>
          <p:nvPr/>
        </p:nvSpPr>
        <p:spPr>
          <a:xfrm flipH="1">
            <a:off x="5533718" y="2313724"/>
            <a:ext cx="2695881" cy="808955"/>
          </a:xfrm>
          <a:prstGeom prst="line">
            <a:avLst/>
          </a:prstGeom>
          <a:ln w="25400">
            <a:solidFill>
              <a:schemeClr val="accent2"/>
            </a:solidFill>
            <a:tailEnd type="triangle"/>
          </a:ln>
          <a:effectLst>
            <a:outerShdw blurRad="76200" dist="50800" dir="5400000" rotWithShape="0">
              <a:srgbClr val="4E3B30">
                <a:alpha val="59998"/>
              </a:srgbClr>
            </a:outerShdw>
          </a:effectLst>
        </p:spPr>
        <p:txBody>
          <a:bodyPr lIns="45719" rIns="45719"/>
          <a:lstStyle/>
          <a:p>
            <a:pPr defTabSz="457200">
              <a:defRPr sz="1200">
                <a:latin typeface="+mj-lt"/>
                <a:ea typeface="+mj-ea"/>
                <a:cs typeface="+mj-cs"/>
                <a:sym typeface="Helvetica"/>
              </a:defRPr>
            </a:pPr>
            <a:endParaRPr/>
          </a:p>
        </p:txBody>
      </p:sp>
      <p:grpSp>
        <p:nvGrpSpPr>
          <p:cNvPr id="714" name="Group"/>
          <p:cNvGrpSpPr/>
          <p:nvPr/>
        </p:nvGrpSpPr>
        <p:grpSpPr>
          <a:xfrm>
            <a:off x="2922280" y="3102841"/>
            <a:ext cx="3470275" cy="990601"/>
            <a:chOff x="0" y="0"/>
            <a:chExt cx="3470273" cy="990600"/>
          </a:xfrm>
        </p:grpSpPr>
        <p:sp>
          <p:nvSpPr>
            <p:cNvPr id="710" name="Rectangle"/>
            <p:cNvSpPr/>
            <p:nvPr/>
          </p:nvSpPr>
          <p:spPr>
            <a:xfrm>
              <a:off x="2971800" y="609600"/>
              <a:ext cx="498475" cy="381000"/>
            </a:xfrm>
            <a:prstGeom prst="rect">
              <a:avLst/>
            </a:prstGeom>
            <a:solidFill>
              <a:srgbClr val="FF1200">
                <a:alpha val="45097"/>
              </a:srgbClr>
            </a:solidFill>
            <a:ln w="10000" cap="flat">
              <a:solidFill>
                <a:srgbClr val="FFFFFF"/>
              </a:solidFill>
              <a:prstDash val="solid"/>
              <a:miter lim="800000"/>
            </a:ln>
            <a:effectLst>
              <a:outerShdw blurRad="76200" dist="50800" dir="5400000" rotWithShape="0">
                <a:srgbClr val="4E3B30">
                  <a:alpha val="59998"/>
                </a:srgbClr>
              </a:outerShdw>
            </a:effectLst>
          </p:spPr>
          <p:txBody>
            <a:bodyPr wrap="square" lIns="45719" tIns="45719" rIns="45719" bIns="45719" numCol="1" anchor="ctr">
              <a:noAutofit/>
            </a:bodyPr>
            <a:lstStyle/>
            <a:p>
              <a:pPr algn="ctr"/>
              <a:endParaRPr/>
            </a:p>
          </p:txBody>
        </p:sp>
        <p:sp>
          <p:nvSpPr>
            <p:cNvPr id="711" name="Rectangle"/>
            <p:cNvSpPr/>
            <p:nvPr/>
          </p:nvSpPr>
          <p:spPr>
            <a:xfrm>
              <a:off x="2995612" y="-1"/>
              <a:ext cx="304800" cy="381001"/>
            </a:xfrm>
            <a:prstGeom prst="rect">
              <a:avLst/>
            </a:prstGeom>
            <a:solidFill>
              <a:srgbClr val="FF1200">
                <a:alpha val="45097"/>
              </a:srgbClr>
            </a:solidFill>
            <a:ln w="10000" cap="flat">
              <a:solidFill>
                <a:srgbClr val="FFFFFF"/>
              </a:solidFill>
              <a:prstDash val="solid"/>
              <a:miter lim="800000"/>
            </a:ln>
            <a:effectLst>
              <a:outerShdw blurRad="76200" dist="50800" dir="5400000" rotWithShape="0">
                <a:srgbClr val="4E3B30">
                  <a:alpha val="59998"/>
                </a:srgbClr>
              </a:outerShdw>
            </a:effectLst>
          </p:spPr>
          <p:txBody>
            <a:bodyPr wrap="square" lIns="45719" tIns="45719" rIns="45719" bIns="45719" numCol="1" anchor="ctr">
              <a:noAutofit/>
            </a:bodyPr>
            <a:lstStyle/>
            <a:p>
              <a:pPr algn="ctr"/>
              <a:endParaRPr/>
            </a:p>
          </p:txBody>
        </p:sp>
        <p:sp>
          <p:nvSpPr>
            <p:cNvPr id="712" name="Rectangle"/>
            <p:cNvSpPr/>
            <p:nvPr/>
          </p:nvSpPr>
          <p:spPr>
            <a:xfrm>
              <a:off x="0" y="-1"/>
              <a:ext cx="731839" cy="381001"/>
            </a:xfrm>
            <a:prstGeom prst="rect">
              <a:avLst/>
            </a:prstGeom>
            <a:solidFill>
              <a:srgbClr val="FF1200">
                <a:alpha val="45097"/>
              </a:srgbClr>
            </a:solidFill>
            <a:ln w="10000" cap="flat">
              <a:solidFill>
                <a:srgbClr val="FFFFFF"/>
              </a:solidFill>
              <a:prstDash val="solid"/>
              <a:miter lim="800000"/>
            </a:ln>
            <a:effectLst>
              <a:outerShdw blurRad="76200" dist="50800" dir="5400000" rotWithShape="0">
                <a:srgbClr val="4E3B30">
                  <a:alpha val="59998"/>
                </a:srgbClr>
              </a:outerShdw>
            </a:effectLst>
          </p:spPr>
          <p:txBody>
            <a:bodyPr wrap="square" lIns="45719" tIns="45719" rIns="45719" bIns="45719" numCol="1" anchor="ctr">
              <a:noAutofit/>
            </a:bodyPr>
            <a:lstStyle/>
            <a:p>
              <a:pPr algn="ctr"/>
              <a:endParaRPr/>
            </a:p>
          </p:txBody>
        </p:sp>
        <p:sp>
          <p:nvSpPr>
            <p:cNvPr id="713" name="Rectangle"/>
            <p:cNvSpPr/>
            <p:nvPr/>
          </p:nvSpPr>
          <p:spPr>
            <a:xfrm>
              <a:off x="23812" y="609600"/>
              <a:ext cx="730251" cy="381000"/>
            </a:xfrm>
            <a:prstGeom prst="rect">
              <a:avLst/>
            </a:prstGeom>
            <a:solidFill>
              <a:srgbClr val="FF1200">
                <a:alpha val="45097"/>
              </a:srgbClr>
            </a:solidFill>
            <a:ln w="10000" cap="flat">
              <a:solidFill>
                <a:srgbClr val="FFFFFF"/>
              </a:solidFill>
              <a:prstDash val="solid"/>
              <a:miter lim="800000"/>
            </a:ln>
            <a:effectLst>
              <a:outerShdw blurRad="76200" dist="50800" dir="5400000" rotWithShape="0">
                <a:srgbClr val="4E3B30">
                  <a:alpha val="59998"/>
                </a:srgbClr>
              </a:outerShdw>
            </a:effectLst>
          </p:spPr>
          <p:txBody>
            <a:bodyPr wrap="square" lIns="45719" tIns="45719" rIns="45719" bIns="45719" numCol="1" anchor="ctr">
              <a:noAutofit/>
            </a:bodyPr>
            <a:lstStyle/>
            <a:p>
              <a:pPr algn="ctr"/>
              <a:endParaRPr/>
            </a:p>
          </p:txBody>
        </p:sp>
      </p:grpSp>
      <p:sp>
        <p:nvSpPr>
          <p:cNvPr id="715" name="rocket-height          15"/>
          <p:cNvSpPr txBox="1"/>
          <p:nvPr/>
        </p:nvSpPr>
        <p:spPr>
          <a:xfrm>
            <a:off x="350711" y="3582600"/>
            <a:ext cx="3084196" cy="5232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gn="r">
              <a:defRPr sz="2800">
                <a:latin typeface="+mj-lt"/>
                <a:ea typeface="+mj-ea"/>
                <a:cs typeface="+mj-cs"/>
                <a:sym typeface="Helvetica"/>
              </a:defRPr>
            </a:pPr>
            <a:r>
              <a:rPr dirty="0"/>
              <a:t> </a:t>
            </a:r>
            <a:r>
              <a:rPr sz="1800" dirty="0">
                <a:latin typeface="Comic Sans MS"/>
                <a:ea typeface="Comic Sans MS"/>
                <a:cs typeface="Comic Sans MS"/>
                <a:sym typeface="Comic Sans MS"/>
              </a:rPr>
              <a:t>rocket-height  </a:t>
            </a:r>
            <a:r>
              <a:rPr sz="1800" dirty="0"/>
              <a:t>    </a:t>
            </a:r>
            <a:r>
              <a:rPr lang="en-US" sz="1800" dirty="0">
                <a:latin typeface="Comic Sans MS"/>
                <a:sym typeface="Comic Sans MS"/>
              </a:rPr>
              <a:t>289</a:t>
            </a:r>
            <a:endParaRPr sz="1800" dirty="0">
              <a:latin typeface="Comic Sans MS"/>
              <a:ea typeface="Comic Sans MS"/>
              <a:cs typeface="Comic Sans MS"/>
              <a:sym typeface="Comic Sans MS"/>
            </a:endParaRPr>
          </a:p>
        </p:txBody>
      </p:sp>
      <p:sp>
        <p:nvSpPr>
          <p:cNvPr id="716" name="rocket-height         289"/>
          <p:cNvSpPr txBox="1"/>
          <p:nvPr/>
        </p:nvSpPr>
        <p:spPr>
          <a:xfrm>
            <a:off x="1015038" y="3242261"/>
            <a:ext cx="3505201" cy="369332"/>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800">
                <a:latin typeface="Comic Sans MS"/>
                <a:ea typeface="Comic Sans MS"/>
                <a:cs typeface="Comic Sans MS"/>
                <a:sym typeface="Comic Sans MS"/>
              </a:defRPr>
            </a:lvl1pPr>
          </a:lstStyle>
          <a:p>
            <a:pPr>
              <a:defRPr sz="2800">
                <a:latin typeface="+mj-lt"/>
                <a:ea typeface="+mj-ea"/>
                <a:cs typeface="+mj-cs"/>
                <a:sym typeface="Helvetica"/>
              </a:defRPr>
            </a:pPr>
            <a:r>
              <a:rPr sz="1800" dirty="0">
                <a:latin typeface="Comic Sans MS"/>
                <a:ea typeface="Comic Sans MS"/>
                <a:cs typeface="Comic Sans MS"/>
                <a:sym typeface="Comic Sans MS"/>
              </a:rPr>
              <a:t>rocket-height         </a:t>
            </a:r>
            <a:r>
              <a:rPr lang="en-US" sz="1800" dirty="0">
                <a:latin typeface="Comic Sans MS"/>
                <a:ea typeface="Comic Sans MS"/>
                <a:cs typeface="Comic Sans MS"/>
                <a:sym typeface="Comic Sans MS"/>
              </a:rPr>
              <a:t>15</a:t>
            </a:r>
            <a:r>
              <a:rPr sz="1800" dirty="0">
                <a:latin typeface="Comic Sans MS"/>
                <a:ea typeface="Comic Sans MS"/>
                <a:cs typeface="Comic Sans MS"/>
                <a:sym typeface="Comic Sans MS"/>
              </a:rPr>
              <a:t>      </a:t>
            </a:r>
          </a:p>
        </p:txBody>
      </p:sp>
      <p:sp>
        <p:nvSpPr>
          <p:cNvPr id="717" name="(7   *  15)"/>
          <p:cNvSpPr txBox="1"/>
          <p:nvPr/>
        </p:nvSpPr>
        <p:spPr>
          <a:xfrm>
            <a:off x="5159626" y="3145661"/>
            <a:ext cx="1828801" cy="4089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800">
                <a:latin typeface="Comic Sans MS"/>
                <a:ea typeface="Comic Sans MS"/>
                <a:cs typeface="Comic Sans MS"/>
                <a:sym typeface="Comic Sans MS"/>
              </a:defRPr>
            </a:lvl1pPr>
          </a:lstStyle>
          <a:p>
            <a:pPr>
              <a:defRPr sz="2800">
                <a:latin typeface="+mj-lt"/>
                <a:ea typeface="+mj-ea"/>
                <a:cs typeface="+mj-cs"/>
                <a:sym typeface="Helvetica"/>
              </a:defRPr>
            </a:pPr>
            <a:r>
              <a:rPr sz="1800">
                <a:latin typeface="Comic Sans MS"/>
                <a:ea typeface="Comic Sans MS"/>
                <a:cs typeface="Comic Sans MS"/>
                <a:sym typeface="Comic Sans MS"/>
              </a:rPr>
              <a:t>(7   *  15)  </a:t>
            </a:r>
          </a:p>
        </p:txBody>
      </p:sp>
      <p:sp>
        <p:nvSpPr>
          <p:cNvPr id="718" name="(7  * 289)"/>
          <p:cNvSpPr txBox="1"/>
          <p:nvPr/>
        </p:nvSpPr>
        <p:spPr>
          <a:xfrm>
            <a:off x="5270772" y="3709302"/>
            <a:ext cx="1828801" cy="4089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800">
                <a:latin typeface="Comic Sans MS"/>
                <a:ea typeface="Comic Sans MS"/>
                <a:cs typeface="Comic Sans MS"/>
                <a:sym typeface="Comic Sans MS"/>
              </a:defRPr>
            </a:lvl1pPr>
          </a:lstStyle>
          <a:p>
            <a:pPr>
              <a:defRPr sz="2800">
                <a:latin typeface="+mj-lt"/>
                <a:ea typeface="+mj-ea"/>
                <a:cs typeface="+mj-cs"/>
                <a:sym typeface="Helvetica"/>
              </a:defRPr>
            </a:pPr>
            <a:r>
              <a:rPr sz="1800">
                <a:latin typeface="Comic Sans MS"/>
                <a:ea typeface="Comic Sans MS"/>
                <a:cs typeface="Comic Sans MS"/>
                <a:sym typeface="Comic Sans MS"/>
              </a:rPr>
              <a:t>(7  * 289)  </a:t>
            </a:r>
          </a:p>
        </p:txBody>
      </p:sp>
      <p:grpSp>
        <p:nvGrpSpPr>
          <p:cNvPr id="725" name="Group"/>
          <p:cNvGrpSpPr/>
          <p:nvPr/>
        </p:nvGrpSpPr>
        <p:grpSpPr>
          <a:xfrm>
            <a:off x="3857318" y="2716562"/>
            <a:ext cx="1600201" cy="533401"/>
            <a:chOff x="0" y="0"/>
            <a:chExt cx="1600200" cy="533400"/>
          </a:xfrm>
        </p:grpSpPr>
        <p:grpSp>
          <p:nvGrpSpPr>
            <p:cNvPr id="721" name="Group"/>
            <p:cNvGrpSpPr/>
            <p:nvPr/>
          </p:nvGrpSpPr>
          <p:grpSpPr>
            <a:xfrm>
              <a:off x="76200" y="0"/>
              <a:ext cx="1295400" cy="533400"/>
              <a:chOff x="0" y="0"/>
              <a:chExt cx="1295400" cy="533400"/>
            </a:xfrm>
          </p:grpSpPr>
          <p:sp>
            <p:nvSpPr>
              <p:cNvPr id="719" name="Quote Bubble"/>
              <p:cNvSpPr/>
              <p:nvPr/>
            </p:nvSpPr>
            <p:spPr>
              <a:xfrm>
                <a:off x="0" y="0"/>
                <a:ext cx="1295400" cy="533400"/>
              </a:xfrm>
              <a:prstGeom prst="wedgeEllipseCallout">
                <a:avLst>
                  <a:gd name="adj1" fmla="val -73020"/>
                  <a:gd name="adj2" fmla="val 69449"/>
                </a:avLst>
              </a:prstGeom>
              <a:gradFill flip="none" rotWithShape="1">
                <a:gsLst>
                  <a:gs pos="0">
                    <a:srgbClr val="B25E41"/>
                  </a:gs>
                  <a:gs pos="100000">
                    <a:srgbClr val="F5B2A3"/>
                  </a:gs>
                </a:gsLst>
                <a:lin ang="16200000" scaled="0"/>
              </a:gra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a:solidFill>
                      <a:srgbClr val="FFFFFF"/>
                    </a:solidFill>
                  </a:defRPr>
                </a:pPr>
                <a:endParaRPr/>
              </a:p>
            </p:txBody>
          </p:sp>
          <p:sp>
            <p:nvSpPr>
              <p:cNvPr id="720" name="radius"/>
              <p:cNvSpPr txBox="1"/>
              <p:nvPr/>
            </p:nvSpPr>
            <p:spPr>
              <a:xfrm>
                <a:off x="189706" y="84480"/>
                <a:ext cx="915988" cy="3644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800">
                    <a:solidFill>
                      <a:srgbClr val="FFFFFF"/>
                    </a:solidFill>
                  </a:defRPr>
                </a:lvl1pPr>
              </a:lstStyle>
              <a:p>
                <a:pPr>
                  <a:defRPr sz="2400"/>
                </a:pPr>
                <a:r>
                  <a:rPr sz="1800"/>
                  <a:t>radius</a:t>
                </a:r>
              </a:p>
            </p:txBody>
          </p:sp>
        </p:grpSp>
        <p:grpSp>
          <p:nvGrpSpPr>
            <p:cNvPr id="724" name="Group"/>
            <p:cNvGrpSpPr/>
            <p:nvPr/>
          </p:nvGrpSpPr>
          <p:grpSpPr>
            <a:xfrm>
              <a:off x="0" y="0"/>
              <a:ext cx="1600200" cy="533400"/>
              <a:chOff x="0" y="0"/>
              <a:chExt cx="1600200" cy="533400"/>
            </a:xfrm>
          </p:grpSpPr>
          <p:sp>
            <p:nvSpPr>
              <p:cNvPr id="722" name="Quote Bubble"/>
              <p:cNvSpPr/>
              <p:nvPr/>
            </p:nvSpPr>
            <p:spPr>
              <a:xfrm>
                <a:off x="0" y="0"/>
                <a:ext cx="1600200" cy="533400"/>
              </a:xfrm>
              <a:prstGeom prst="wedgeEllipseCallout">
                <a:avLst>
                  <a:gd name="adj1" fmla="val 90871"/>
                  <a:gd name="adj2" fmla="val 62500"/>
                </a:avLst>
              </a:prstGeom>
              <a:gradFill flip="none" rotWithShape="1">
                <a:gsLst>
                  <a:gs pos="0">
                    <a:srgbClr val="B25E41"/>
                  </a:gs>
                  <a:gs pos="100000">
                    <a:srgbClr val="F5B2A3"/>
                  </a:gs>
                </a:gsLst>
                <a:lin ang="16200000" scaled="0"/>
              </a:gra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a:solidFill>
                      <a:srgbClr val="FFFFFF"/>
                    </a:solidFill>
                  </a:defRPr>
                </a:pPr>
                <a:endParaRPr/>
              </a:p>
            </p:txBody>
          </p:sp>
          <p:sp>
            <p:nvSpPr>
              <p:cNvPr id="723" name="seconds"/>
              <p:cNvSpPr txBox="1"/>
              <p:nvPr/>
            </p:nvSpPr>
            <p:spPr>
              <a:xfrm>
                <a:off x="234343" y="76199"/>
                <a:ext cx="1131514" cy="3810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2200">
                    <a:solidFill>
                      <a:srgbClr val="FFFFFF"/>
                    </a:solidFill>
                    <a:latin typeface="Comic Sans MS"/>
                    <a:ea typeface="Comic Sans MS"/>
                    <a:cs typeface="Comic Sans MS"/>
                    <a:sym typeface="Comic Sans MS"/>
                  </a:defRPr>
                </a:lvl1pPr>
              </a:lstStyle>
              <a:p>
                <a:pPr>
                  <a:defRPr sz="2400">
                    <a:latin typeface="Franklin Gothic Book"/>
                    <a:ea typeface="Franklin Gothic Book"/>
                    <a:cs typeface="Franklin Gothic Book"/>
                    <a:sym typeface="Franklin Gothic Book"/>
                  </a:defRPr>
                </a:pPr>
                <a:r>
                  <a:rPr sz="2200">
                    <a:latin typeface="Comic Sans MS"/>
                    <a:ea typeface="Comic Sans MS"/>
                    <a:cs typeface="Comic Sans MS"/>
                    <a:sym typeface="Comic Sans MS"/>
                  </a:rPr>
                  <a:t>seconds</a:t>
                </a:r>
              </a:p>
            </p:txBody>
          </p:sp>
        </p:grpSp>
      </p:grpSp>
      <p:sp>
        <p:nvSpPr>
          <p:cNvPr id="726" name="rocket-height"/>
          <p:cNvSpPr txBox="1"/>
          <p:nvPr/>
        </p:nvSpPr>
        <p:spPr>
          <a:xfrm>
            <a:off x="874345" y="1421039"/>
            <a:ext cx="1828801" cy="4089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800">
                <a:latin typeface="Comic Sans MS"/>
                <a:ea typeface="Comic Sans MS"/>
                <a:cs typeface="Comic Sans MS"/>
                <a:sym typeface="Comic Sans MS"/>
              </a:defRPr>
            </a:lvl1pPr>
          </a:lstStyle>
          <a:p>
            <a:pPr>
              <a:defRPr sz="2800">
                <a:latin typeface="+mj-lt"/>
                <a:ea typeface="+mj-ea"/>
                <a:cs typeface="+mj-cs"/>
                <a:sym typeface="Helvetica"/>
              </a:defRPr>
            </a:pPr>
            <a:r>
              <a:rPr sz="1800" dirty="0">
                <a:latin typeface="Comic Sans MS"/>
                <a:ea typeface="Comic Sans MS"/>
                <a:cs typeface="Comic Sans MS"/>
                <a:sym typeface="Comic Sans MS"/>
              </a:rPr>
              <a:t>rocket-height</a:t>
            </a:r>
          </a:p>
        </p:txBody>
      </p:sp>
      <p:sp>
        <p:nvSpPr>
          <p:cNvPr id="727" name="Number"/>
          <p:cNvSpPr txBox="1"/>
          <p:nvPr/>
        </p:nvSpPr>
        <p:spPr>
          <a:xfrm>
            <a:off x="3657600" y="1416899"/>
            <a:ext cx="1828800" cy="4089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800">
                <a:latin typeface="Comic Sans MS"/>
                <a:ea typeface="Comic Sans MS"/>
                <a:cs typeface="Comic Sans MS"/>
                <a:sym typeface="Comic Sans MS"/>
              </a:defRPr>
            </a:lvl1pPr>
          </a:lstStyle>
          <a:p>
            <a:pPr>
              <a:defRPr sz="2800">
                <a:latin typeface="+mj-lt"/>
                <a:ea typeface="+mj-ea"/>
                <a:cs typeface="+mj-cs"/>
                <a:sym typeface="Helvetica"/>
              </a:defRPr>
            </a:pPr>
            <a:r>
              <a:rPr sz="1800" dirty="0">
                <a:latin typeface="Comic Sans MS"/>
                <a:ea typeface="Comic Sans MS"/>
                <a:cs typeface="Comic Sans MS"/>
                <a:sym typeface="Comic Sans MS"/>
              </a:rPr>
              <a:t>Number</a:t>
            </a:r>
          </a:p>
        </p:txBody>
      </p:sp>
      <p:sp>
        <p:nvSpPr>
          <p:cNvPr id="728" name="Number"/>
          <p:cNvSpPr txBox="1"/>
          <p:nvPr/>
        </p:nvSpPr>
        <p:spPr>
          <a:xfrm>
            <a:off x="6477000" y="1475685"/>
            <a:ext cx="1371601" cy="4089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800">
                <a:latin typeface="Comic Sans MS"/>
                <a:ea typeface="Comic Sans MS"/>
                <a:cs typeface="Comic Sans MS"/>
                <a:sym typeface="Comic Sans MS"/>
              </a:defRPr>
            </a:lvl1pPr>
          </a:lstStyle>
          <a:p>
            <a:pPr>
              <a:defRPr sz="2800">
                <a:latin typeface="+mj-lt"/>
                <a:ea typeface="+mj-ea"/>
                <a:cs typeface="+mj-cs"/>
                <a:sym typeface="Helvetica"/>
              </a:defRPr>
            </a:pPr>
            <a:r>
              <a:rPr sz="1800" dirty="0">
                <a:latin typeface="Comic Sans MS"/>
                <a:ea typeface="Comic Sans MS"/>
                <a:cs typeface="Comic Sans MS"/>
                <a:sym typeface="Comic Sans MS"/>
              </a:rPr>
              <a:t>Number</a:t>
            </a:r>
          </a:p>
        </p:txBody>
      </p:sp>
      <p:sp>
        <p:nvSpPr>
          <p:cNvPr id="729" name="#Given the number of seconds, how high is a rocket, traveling at 7m/s?"/>
          <p:cNvSpPr txBox="1"/>
          <p:nvPr/>
        </p:nvSpPr>
        <p:spPr>
          <a:xfrm>
            <a:off x="1015038" y="1838261"/>
            <a:ext cx="8229601" cy="5232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defRPr sz="2800">
                <a:latin typeface="+mj-lt"/>
                <a:ea typeface="+mj-ea"/>
                <a:cs typeface="+mj-cs"/>
                <a:sym typeface="Helvetica"/>
              </a:defRPr>
            </a:pPr>
            <a:r>
              <a:rPr dirty="0"/>
              <a:t>#</a:t>
            </a:r>
            <a:r>
              <a:rPr sz="1800" dirty="0">
                <a:latin typeface="Comic Sans MS"/>
                <a:ea typeface="Comic Sans MS"/>
                <a:cs typeface="Comic Sans MS"/>
                <a:sym typeface="Comic Sans MS"/>
              </a:rPr>
              <a:t>Given the number of seconds, how high is a rocket, traveling at 7m/s? </a:t>
            </a:r>
          </a:p>
        </p:txBody>
      </p:sp>
      <p:sp>
        <p:nvSpPr>
          <p:cNvPr id="31" name="rocket-height">
            <a:extLst>
              <a:ext uri="{FF2B5EF4-FFF2-40B4-BE49-F238E27FC236}">
                <a16:creationId xmlns:a16="http://schemas.microsoft.com/office/drawing/2014/main" id="{8439A7CC-D867-3048-9920-E1F9FFA80523}"/>
              </a:ext>
            </a:extLst>
          </p:cNvPr>
          <p:cNvSpPr txBox="1"/>
          <p:nvPr/>
        </p:nvSpPr>
        <p:spPr>
          <a:xfrm>
            <a:off x="3041386" y="5190570"/>
            <a:ext cx="1828801" cy="307777"/>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800">
                <a:latin typeface="Comic Sans MS"/>
                <a:ea typeface="Comic Sans MS"/>
                <a:cs typeface="Comic Sans MS"/>
                <a:sym typeface="Comic Sans MS"/>
              </a:defRPr>
            </a:lvl1pPr>
          </a:lstStyle>
          <a:p>
            <a:pPr>
              <a:defRPr sz="2800">
                <a:latin typeface="+mj-lt"/>
                <a:ea typeface="+mj-ea"/>
                <a:cs typeface="+mj-cs"/>
                <a:sym typeface="Helvetica"/>
              </a:defRPr>
            </a:pPr>
            <a:r>
              <a:rPr lang="en-US" sz="1400" dirty="0">
                <a:latin typeface="Comic Sans MS"/>
                <a:ea typeface="Comic Sans MS"/>
                <a:cs typeface="Comic Sans MS"/>
                <a:sym typeface="Comic Sans MS"/>
              </a:rPr>
              <a:t>seconds</a:t>
            </a:r>
            <a:endParaRPr sz="1400" dirty="0">
              <a:latin typeface="Comic Sans MS"/>
              <a:ea typeface="Comic Sans MS"/>
              <a:cs typeface="Comic Sans MS"/>
              <a:sym typeface="Comic Sans MS"/>
            </a:endParaRPr>
          </a:p>
        </p:txBody>
      </p:sp>
      <p:sp>
        <p:nvSpPr>
          <p:cNvPr id="32" name="rocket-height">
            <a:extLst>
              <a:ext uri="{FF2B5EF4-FFF2-40B4-BE49-F238E27FC236}">
                <a16:creationId xmlns:a16="http://schemas.microsoft.com/office/drawing/2014/main" id="{7512C631-C162-1744-90FE-878E5BB738C3}"/>
              </a:ext>
            </a:extLst>
          </p:cNvPr>
          <p:cNvSpPr txBox="1"/>
          <p:nvPr/>
        </p:nvSpPr>
        <p:spPr>
          <a:xfrm>
            <a:off x="1656657" y="5666246"/>
            <a:ext cx="1828801" cy="307777"/>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800">
                <a:latin typeface="Comic Sans MS"/>
                <a:ea typeface="Comic Sans MS"/>
                <a:cs typeface="Comic Sans MS"/>
                <a:sym typeface="Comic Sans MS"/>
              </a:defRPr>
            </a:lvl1pPr>
          </a:lstStyle>
          <a:p>
            <a:pPr>
              <a:defRPr sz="2800">
                <a:latin typeface="+mj-lt"/>
                <a:ea typeface="+mj-ea"/>
                <a:cs typeface="+mj-cs"/>
                <a:sym typeface="Helvetica"/>
              </a:defRPr>
            </a:pPr>
            <a:r>
              <a:rPr lang="en-US" sz="1400" dirty="0">
                <a:latin typeface="Comic Sans MS"/>
                <a:ea typeface="Comic Sans MS"/>
                <a:cs typeface="Comic Sans MS"/>
                <a:sym typeface="Comic Sans MS"/>
              </a:rPr>
              <a:t>7 * 289</a:t>
            </a:r>
            <a:endParaRPr sz="1400" dirty="0">
              <a:latin typeface="Comic Sans MS"/>
              <a:ea typeface="Comic Sans MS"/>
              <a:cs typeface="Comic Sans MS"/>
              <a:sym typeface="Comic Sans MS"/>
            </a:endParaRPr>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5" grpId="0" animBg="1"/>
      <p:bldP spid="706" grpId="0" animBg="1"/>
      <p:bldP spid="707" grpId="0" animBg="1"/>
      <p:bldP spid="31" grpId="0" animBg="1"/>
      <p:bldP spid="3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 name="Challenges"/>
          <p:cNvSpPr txBox="1">
            <a:spLocks noGrp="1"/>
          </p:cNvSpPr>
          <p:nvPr>
            <p:ph type="title"/>
          </p:nvPr>
        </p:nvSpPr>
        <p:spPr>
          <a:prstGeom prst="rect">
            <a:avLst/>
          </a:prstGeom>
        </p:spPr>
        <p:txBody>
          <a:bodyPr/>
          <a:lstStyle/>
          <a:p>
            <a:r>
              <a:t>Challenges</a:t>
            </a:r>
          </a:p>
        </p:txBody>
      </p:sp>
      <p:sp>
        <p:nvSpPr>
          <p:cNvPr id="734" name="Can you make the rocket fly faster? Slower?…"/>
          <p:cNvSpPr txBox="1">
            <a:spLocks noGrp="1"/>
          </p:cNvSpPr>
          <p:nvPr>
            <p:ph type="body" idx="1"/>
          </p:nvPr>
        </p:nvSpPr>
        <p:spPr>
          <a:xfrm>
            <a:off x="304800" y="1554162"/>
            <a:ext cx="8686800" cy="4525963"/>
          </a:xfrm>
          <a:prstGeom prst="rect">
            <a:avLst/>
          </a:prstGeom>
        </p:spPr>
        <p:txBody>
          <a:bodyPr>
            <a:normAutofit/>
          </a:bodyPr>
          <a:lstStyle/>
          <a:p>
            <a:pPr>
              <a:lnSpc>
                <a:spcPct val="300000"/>
              </a:lnSpc>
            </a:pPr>
            <a:r>
              <a:t>Can you make the rocket fly faster? Slower?</a:t>
            </a:r>
          </a:p>
          <a:p>
            <a:pPr>
              <a:lnSpc>
                <a:spcPct val="300000"/>
              </a:lnSpc>
            </a:pPr>
            <a:r>
              <a:t>Can you make it fly backwards?</a:t>
            </a:r>
          </a:p>
          <a:p>
            <a:pPr>
              <a:lnSpc>
                <a:spcPct val="300000"/>
              </a:lnSpc>
            </a:pPr>
            <a:r>
              <a:t>Can you make it fly </a:t>
            </a:r>
            <a:r>
              <a:rPr i="1"/>
              <a:t>faster over time?</a:t>
            </a:r>
          </a:p>
        </p:txBody>
      </p:sp>
      <p:sp>
        <p:nvSpPr>
          <p:cNvPr id="735"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44</a:t>
            </a:fld>
            <a:endParaRPr sz="1200">
              <a:solidFill>
                <a:srgbClr val="D38E27"/>
              </a:solidFill>
              <a:latin typeface="Arial"/>
              <a:ea typeface="Arial"/>
              <a:cs typeface="Arial"/>
              <a:sym typeface="Arial"/>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734">
                                            <p:bg/>
                                          </p:spTgt>
                                        </p:tgtEl>
                                        <p:attrNameLst>
                                          <p:attrName>style.visibility</p:attrName>
                                        </p:attrNameLst>
                                      </p:cBhvr>
                                      <p:to>
                                        <p:strVal val="visible"/>
                                      </p:to>
                                    </p:set>
                                    <p:animEffect transition="in" filter="dissolve">
                                      <p:cBhvr>
                                        <p:cTn id="7" dur="500"/>
                                        <p:tgtEl>
                                          <p:spTgt spid="734">
                                            <p:bg/>
                                          </p:spTgt>
                                        </p:tgtEl>
                                      </p:cBhvr>
                                    </p:animEffect>
                                  </p:childTnLst>
                                </p:cTn>
                              </p:par>
                              <p:par>
                                <p:cTn id="8" presetID="9" presetClass="entr" presetSubtype="0" fill="hold" grpId="1" nodeType="withEffect">
                                  <p:stCondLst>
                                    <p:cond delay="0"/>
                                  </p:stCondLst>
                                  <p:iterate>
                                    <p:tmAbs val="0"/>
                                  </p:iterate>
                                  <p:childTnLst>
                                    <p:set>
                                      <p:cBhvr>
                                        <p:cTn id="9" fill="hold"/>
                                        <p:tgtEl>
                                          <p:spTgt spid="734">
                                            <p:txEl>
                                              <p:pRg st="0" end="0"/>
                                            </p:txEl>
                                          </p:spTgt>
                                        </p:tgtEl>
                                        <p:attrNameLst>
                                          <p:attrName>style.visibility</p:attrName>
                                        </p:attrNameLst>
                                      </p:cBhvr>
                                      <p:to>
                                        <p:strVal val="visible"/>
                                      </p:to>
                                    </p:set>
                                    <p:animEffect transition="in" filter="dissolve">
                                      <p:cBhvr>
                                        <p:cTn id="10" dur="500"/>
                                        <p:tgtEl>
                                          <p:spTgt spid="73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fill="hold" grpId="1" nodeType="clickEffect">
                                  <p:stCondLst>
                                    <p:cond delay="0"/>
                                  </p:stCondLst>
                                  <p:iterate>
                                    <p:tmAbs val="0"/>
                                  </p:iterate>
                                  <p:childTnLst>
                                    <p:set>
                                      <p:cBhvr>
                                        <p:cTn id="14" fill="hold"/>
                                        <p:tgtEl>
                                          <p:spTgt spid="734">
                                            <p:txEl>
                                              <p:pRg st="1" end="1"/>
                                            </p:txEl>
                                          </p:spTgt>
                                        </p:tgtEl>
                                        <p:attrNameLst>
                                          <p:attrName>style.visibility</p:attrName>
                                        </p:attrNameLst>
                                      </p:cBhvr>
                                      <p:to>
                                        <p:strVal val="visible"/>
                                      </p:to>
                                    </p:set>
                                    <p:animEffect transition="in" filter="dissolve">
                                      <p:cBhvr>
                                        <p:cTn id="15" dur="500"/>
                                        <p:tgtEl>
                                          <p:spTgt spid="73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fill="hold" grpId="1" nodeType="clickEffect">
                                  <p:stCondLst>
                                    <p:cond delay="0"/>
                                  </p:stCondLst>
                                  <p:iterate>
                                    <p:tmAbs val="0"/>
                                  </p:iterate>
                                  <p:childTnLst>
                                    <p:set>
                                      <p:cBhvr>
                                        <p:cTn id="19" fill="hold"/>
                                        <p:tgtEl>
                                          <p:spTgt spid="734">
                                            <p:txEl>
                                              <p:pRg st="2" end="2"/>
                                            </p:txEl>
                                          </p:spTgt>
                                        </p:tgtEl>
                                        <p:attrNameLst>
                                          <p:attrName>style.visibility</p:attrName>
                                        </p:attrNameLst>
                                      </p:cBhvr>
                                      <p:to>
                                        <p:strVal val="visible"/>
                                      </p:to>
                                    </p:set>
                                    <p:animEffect transition="in" filter="dissolve">
                                      <p:cBhvr>
                                        <p:cTn id="20" dur="500"/>
                                        <p:tgtEl>
                                          <p:spTgt spid="73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4" grpId="1" build="p"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 name="Practice"/>
          <p:cNvSpPr txBox="1">
            <a:spLocks noGrp="1"/>
          </p:cNvSpPr>
          <p:nvPr>
            <p:ph type="title"/>
          </p:nvPr>
        </p:nvSpPr>
        <p:spPr>
          <a:prstGeom prst="rect">
            <a:avLst/>
          </a:prstGeom>
        </p:spPr>
        <p:txBody>
          <a:bodyPr/>
          <a:lstStyle/>
          <a:p>
            <a:r>
              <a:t>Practice</a:t>
            </a:r>
          </a:p>
        </p:txBody>
      </p:sp>
      <p:sp>
        <p:nvSpPr>
          <p:cNvPr id="740" name="red-square…"/>
          <p:cNvSpPr txBox="1">
            <a:spLocks noGrp="1"/>
          </p:cNvSpPr>
          <p:nvPr>
            <p:ph type="body" idx="1"/>
          </p:nvPr>
        </p:nvSpPr>
        <p:spPr>
          <a:xfrm>
            <a:off x="304800" y="1554162"/>
            <a:ext cx="8686800" cy="4525963"/>
          </a:xfrm>
          <a:prstGeom prst="rect">
            <a:avLst/>
          </a:prstGeom>
        </p:spPr>
        <p:txBody>
          <a:bodyPr>
            <a:normAutofit/>
          </a:bodyPr>
          <a:lstStyle/>
          <a:p>
            <a:pPr>
              <a:lnSpc>
                <a:spcPct val="300000"/>
              </a:lnSpc>
            </a:pPr>
            <a:r>
              <a:rPr>
                <a:latin typeface="Courier New"/>
                <a:ea typeface="Courier New"/>
                <a:cs typeface="Courier New"/>
                <a:sym typeface="Courier New"/>
              </a:rPr>
              <a:t>red-square</a:t>
            </a:r>
          </a:p>
          <a:p>
            <a:pPr>
              <a:lnSpc>
                <a:spcPct val="300000"/>
              </a:lnSpc>
            </a:pPr>
            <a:r>
              <a:rPr>
                <a:latin typeface="Courier New"/>
                <a:ea typeface="Courier New"/>
                <a:cs typeface="Courier New"/>
                <a:sym typeface="Courier New"/>
              </a:rPr>
              <a:t>yard-area</a:t>
            </a:r>
          </a:p>
          <a:p>
            <a:pPr>
              <a:lnSpc>
                <a:spcPct val="300000"/>
              </a:lnSpc>
            </a:pPr>
            <a:r>
              <a:t>New technique: </a:t>
            </a:r>
            <a:r>
              <a:rPr i="1"/>
              <a:t>Battling</a:t>
            </a:r>
          </a:p>
        </p:txBody>
      </p:sp>
      <p:sp>
        <p:nvSpPr>
          <p:cNvPr id="741"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45</a:t>
            </a:fld>
            <a:endParaRPr sz="1200">
              <a:solidFill>
                <a:srgbClr val="D38E27"/>
              </a:solidFill>
              <a:latin typeface="Arial"/>
              <a:ea typeface="Arial"/>
              <a:cs typeface="Arial"/>
              <a:sym typeface="Arial"/>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740">
                                            <p:bg/>
                                          </p:spTgt>
                                        </p:tgtEl>
                                        <p:attrNameLst>
                                          <p:attrName>style.visibility</p:attrName>
                                        </p:attrNameLst>
                                      </p:cBhvr>
                                      <p:to>
                                        <p:strVal val="visible"/>
                                      </p:to>
                                    </p:set>
                                    <p:animEffect transition="in" filter="dissolve">
                                      <p:cBhvr>
                                        <p:cTn id="7" dur="500"/>
                                        <p:tgtEl>
                                          <p:spTgt spid="740">
                                            <p:bg/>
                                          </p:spTgt>
                                        </p:tgtEl>
                                      </p:cBhvr>
                                    </p:animEffect>
                                  </p:childTnLst>
                                </p:cTn>
                              </p:par>
                              <p:par>
                                <p:cTn id="8" presetID="9" presetClass="entr" presetSubtype="0" fill="hold" grpId="1" nodeType="withEffect">
                                  <p:stCondLst>
                                    <p:cond delay="0"/>
                                  </p:stCondLst>
                                  <p:iterate>
                                    <p:tmAbs val="0"/>
                                  </p:iterate>
                                  <p:childTnLst>
                                    <p:set>
                                      <p:cBhvr>
                                        <p:cTn id="9" fill="hold"/>
                                        <p:tgtEl>
                                          <p:spTgt spid="740">
                                            <p:txEl>
                                              <p:pRg st="0" end="0"/>
                                            </p:txEl>
                                          </p:spTgt>
                                        </p:tgtEl>
                                        <p:attrNameLst>
                                          <p:attrName>style.visibility</p:attrName>
                                        </p:attrNameLst>
                                      </p:cBhvr>
                                      <p:to>
                                        <p:strVal val="visible"/>
                                      </p:to>
                                    </p:set>
                                    <p:animEffect transition="in" filter="dissolve">
                                      <p:cBhvr>
                                        <p:cTn id="10" dur="500"/>
                                        <p:tgtEl>
                                          <p:spTgt spid="74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fill="hold" grpId="1" nodeType="clickEffect">
                                  <p:stCondLst>
                                    <p:cond delay="0"/>
                                  </p:stCondLst>
                                  <p:iterate>
                                    <p:tmAbs val="0"/>
                                  </p:iterate>
                                  <p:childTnLst>
                                    <p:set>
                                      <p:cBhvr>
                                        <p:cTn id="14" fill="hold"/>
                                        <p:tgtEl>
                                          <p:spTgt spid="740">
                                            <p:txEl>
                                              <p:pRg st="1" end="1"/>
                                            </p:txEl>
                                          </p:spTgt>
                                        </p:tgtEl>
                                        <p:attrNameLst>
                                          <p:attrName>style.visibility</p:attrName>
                                        </p:attrNameLst>
                                      </p:cBhvr>
                                      <p:to>
                                        <p:strVal val="visible"/>
                                      </p:to>
                                    </p:set>
                                    <p:animEffect transition="in" filter="dissolve">
                                      <p:cBhvr>
                                        <p:cTn id="15" dur="500"/>
                                        <p:tgtEl>
                                          <p:spTgt spid="740">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fill="hold" grpId="1" nodeType="clickEffect">
                                  <p:stCondLst>
                                    <p:cond delay="0"/>
                                  </p:stCondLst>
                                  <p:iterate>
                                    <p:tmAbs val="0"/>
                                  </p:iterate>
                                  <p:childTnLst>
                                    <p:set>
                                      <p:cBhvr>
                                        <p:cTn id="19" fill="hold"/>
                                        <p:tgtEl>
                                          <p:spTgt spid="740">
                                            <p:txEl>
                                              <p:pRg st="2" end="2"/>
                                            </p:txEl>
                                          </p:spTgt>
                                        </p:tgtEl>
                                        <p:attrNameLst>
                                          <p:attrName>style.visibility</p:attrName>
                                        </p:attrNameLst>
                                      </p:cBhvr>
                                      <p:to>
                                        <p:strVal val="visible"/>
                                      </p:to>
                                    </p:set>
                                    <p:animEffect transition="in" filter="dissolve">
                                      <p:cBhvr>
                                        <p:cTn id="20" dur="500"/>
                                        <p:tgtEl>
                                          <p:spTgt spid="74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0" grpId="1" build="p"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 name="Unit 5"/>
          <p:cNvSpPr txBox="1">
            <a:spLocks noGrp="1"/>
          </p:cNvSpPr>
          <p:nvPr>
            <p:ph type="title"/>
          </p:nvPr>
        </p:nvSpPr>
        <p:spPr>
          <a:xfrm>
            <a:off x="228600" y="5486400"/>
            <a:ext cx="8686800" cy="1184826"/>
          </a:xfrm>
          <a:prstGeom prst="rect">
            <a:avLst/>
          </a:prstGeom>
        </p:spPr>
        <p:txBody>
          <a:bodyPr>
            <a:normAutofit/>
          </a:bodyPr>
          <a:lstStyle/>
          <a:p>
            <a:r>
              <a:t>Unit 5</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Animating your Characters"/>
          <p:cNvSpPr txBox="1">
            <a:spLocks noGrp="1"/>
          </p:cNvSpPr>
          <p:nvPr>
            <p:ph type="title"/>
          </p:nvPr>
        </p:nvSpPr>
        <p:spPr>
          <a:prstGeom prst="rect">
            <a:avLst/>
          </a:prstGeom>
        </p:spPr>
        <p:txBody>
          <a:bodyPr/>
          <a:lstStyle/>
          <a:p>
            <a:r>
              <a:t>Animating your Characters</a:t>
            </a:r>
          </a:p>
        </p:txBody>
      </p:sp>
      <p:sp>
        <p:nvSpPr>
          <p:cNvPr id="750" name="Open the ”Game Template” link from the teachers-only page…"/>
          <p:cNvSpPr txBox="1">
            <a:spLocks noGrp="1"/>
          </p:cNvSpPr>
          <p:nvPr>
            <p:ph type="body" idx="1"/>
          </p:nvPr>
        </p:nvSpPr>
        <p:spPr>
          <a:xfrm>
            <a:off x="304800" y="1722438"/>
            <a:ext cx="8686800" cy="4525963"/>
          </a:xfrm>
          <a:prstGeom prst="rect">
            <a:avLst/>
          </a:prstGeom>
        </p:spPr>
        <p:txBody>
          <a:bodyPr>
            <a:normAutofit/>
          </a:bodyPr>
          <a:lstStyle/>
          <a:p>
            <a:pPr>
              <a:lnSpc>
                <a:spcPct val="150000"/>
              </a:lnSpc>
            </a:pPr>
            <a:r>
              <a:t>Open the ”Game Template” link from the teachers-only page</a:t>
            </a:r>
          </a:p>
          <a:p>
            <a:pPr>
              <a:lnSpc>
                <a:spcPct val="150000"/>
              </a:lnSpc>
            </a:pPr>
            <a:r>
              <a:t>Copy &amp; Paste your Images from your copy of the “Defining Values” program &amp;                                  Add your game images!</a:t>
            </a:r>
          </a:p>
          <a:p>
            <a:endParaRPr/>
          </a:p>
          <a:p>
            <a:r>
              <a:t>Complete </a:t>
            </a:r>
            <a:r>
              <a:rPr>
                <a:latin typeface="Courier"/>
                <a:ea typeface="Courier"/>
                <a:cs typeface="Courier"/>
                <a:sym typeface="Courier"/>
              </a:rPr>
              <a:t>update-target</a:t>
            </a:r>
            <a:r>
              <a:t> and </a:t>
            </a:r>
            <a:r>
              <a:rPr>
                <a:latin typeface="Courier"/>
                <a:ea typeface="Courier"/>
                <a:cs typeface="Courier"/>
                <a:sym typeface="Courier"/>
              </a:rPr>
              <a:t>update-danger</a:t>
            </a:r>
          </a:p>
        </p:txBody>
      </p:sp>
      <p:sp>
        <p:nvSpPr>
          <p:cNvPr id="751"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47</a:t>
            </a:fld>
            <a:endParaRPr sz="1200">
              <a:solidFill>
                <a:srgbClr val="D38E27"/>
              </a:solidFill>
              <a:latin typeface="Arial"/>
              <a:ea typeface="Arial"/>
              <a:cs typeface="Arial"/>
              <a:sym typeface="Arial"/>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750"/>
                                        </p:tgtEl>
                                        <p:attrNameLst>
                                          <p:attrName>style.visibility</p:attrName>
                                        </p:attrNameLst>
                                      </p:cBhvr>
                                      <p:to>
                                        <p:strVal val="visible"/>
                                      </p:to>
                                    </p:set>
                                    <p:animEffect transition="in" filter="dissolve">
                                      <p:cBhvr>
                                        <p:cTn id="7" dur="500"/>
                                        <p:tgtEl>
                                          <p:spTgt spid="7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0" grpId="1"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For Practice…on Page 10"/>
          <p:cNvSpPr txBox="1">
            <a:spLocks noGrp="1"/>
          </p:cNvSpPr>
          <p:nvPr>
            <p:ph type="title"/>
          </p:nvPr>
        </p:nvSpPr>
        <p:spPr>
          <a:prstGeom prst="rect">
            <a:avLst/>
          </a:prstGeom>
        </p:spPr>
        <p:txBody>
          <a:bodyPr/>
          <a:lstStyle/>
          <a:p>
            <a:r>
              <a:t>For Practice…on Page 10</a:t>
            </a:r>
          </a:p>
        </p:txBody>
      </p:sp>
      <p:sp>
        <p:nvSpPr>
          <p:cNvPr id="756" name="Sally sells lemonade for $1.75/glass. Describe her revenue as a function of the number of glasses sold.…"/>
          <p:cNvSpPr txBox="1">
            <a:spLocks noGrp="1"/>
          </p:cNvSpPr>
          <p:nvPr>
            <p:ph type="body" idx="1"/>
          </p:nvPr>
        </p:nvSpPr>
        <p:spPr>
          <a:xfrm>
            <a:off x="304800" y="1798638"/>
            <a:ext cx="8686800" cy="4525963"/>
          </a:xfrm>
          <a:prstGeom prst="rect">
            <a:avLst/>
          </a:prstGeom>
        </p:spPr>
        <p:txBody>
          <a:bodyPr>
            <a:normAutofit/>
          </a:bodyPr>
          <a:lstStyle/>
          <a:p>
            <a:pPr marL="318407" indent="-318407"/>
            <a:r>
              <a:rPr sz="2600"/>
              <a:t>Sally sells lemonade for $1.75/glass. Describe her </a:t>
            </a:r>
            <a:r>
              <a:rPr sz="2600" b="1"/>
              <a:t>revenue</a:t>
            </a:r>
            <a:r>
              <a:rPr sz="2600"/>
              <a:t> as a function of the number of glasses sold.</a:t>
            </a:r>
          </a:p>
          <a:p>
            <a:endParaRPr sz="2600"/>
          </a:p>
          <a:p>
            <a:pPr marL="318407" indent="-318407"/>
            <a:r>
              <a:rPr sz="2600"/>
              <a:t>It costs Sally $0.30 to buy the sugar and lemons for each glass of lemonade she sells. Describe her </a:t>
            </a:r>
            <a:r>
              <a:rPr sz="2600" b="1"/>
              <a:t>cost </a:t>
            </a:r>
            <a:r>
              <a:rPr sz="2600"/>
              <a:t>as a function of the number of glasses sold.</a:t>
            </a:r>
          </a:p>
          <a:p>
            <a:endParaRPr sz="2600"/>
          </a:p>
          <a:p>
            <a:pPr marL="318407" indent="-318407"/>
            <a:r>
              <a:rPr sz="2600"/>
              <a:t>Profit = revenue - cost. Describe Sally’s </a:t>
            </a:r>
            <a:r>
              <a:rPr sz="2600" b="1"/>
              <a:t>profit </a:t>
            </a:r>
            <a:r>
              <a:rPr sz="2600"/>
              <a:t>as a function of the number of glasses sold.</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 name="Activity: Design Recipe"/>
          <p:cNvSpPr txBox="1">
            <a:spLocks noGrp="1"/>
          </p:cNvSpPr>
          <p:nvPr>
            <p:ph type="title"/>
          </p:nvPr>
        </p:nvSpPr>
        <p:spPr>
          <a:prstGeom prst="rect">
            <a:avLst/>
          </a:prstGeom>
        </p:spPr>
        <p:txBody>
          <a:bodyPr/>
          <a:lstStyle/>
          <a:p>
            <a:r>
              <a:t>Activity: Design Recipe</a:t>
            </a:r>
          </a:p>
        </p:txBody>
      </p:sp>
      <p:pic>
        <p:nvPicPr>
          <p:cNvPr id="761" name="image50.jpeg" descr="image50.jpeg"/>
          <p:cNvPicPr>
            <a:picLocks noChangeAspect="1"/>
          </p:cNvPicPr>
          <p:nvPr/>
        </p:nvPicPr>
        <p:blipFill>
          <a:blip r:embed="rId2">
            <a:extLst/>
          </a:blip>
          <a:stretch>
            <a:fillRect/>
          </a:stretch>
        </p:blipFill>
        <p:spPr>
          <a:xfrm>
            <a:off x="2353084" y="2093112"/>
            <a:ext cx="4590232" cy="3448063"/>
          </a:xfrm>
          <a:prstGeom prst="rect">
            <a:avLst/>
          </a:prstGeom>
          <a:ln w="12700">
            <a:miter lim="400000"/>
          </a:ln>
        </p:spPr>
      </p:pic>
      <p:sp>
        <p:nvSpPr>
          <p:cNvPr id="762" name="Tri-fold a blank piece of paper"/>
          <p:cNvSpPr txBox="1"/>
          <p:nvPr/>
        </p:nvSpPr>
        <p:spPr>
          <a:xfrm>
            <a:off x="2353084" y="1201578"/>
            <a:ext cx="4460265" cy="474338"/>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600">
                <a:latin typeface="Arial"/>
                <a:ea typeface="Arial"/>
                <a:cs typeface="Arial"/>
                <a:sym typeface="Arial"/>
              </a:defRPr>
            </a:lvl1pPr>
          </a:lstStyle>
          <a:p>
            <a:pPr>
              <a:defRPr sz="2400">
                <a:solidFill>
                  <a:srgbClr val="FFFFFF"/>
                </a:solidFill>
              </a:defRPr>
            </a:pPr>
            <a:r>
              <a:rPr sz="2600">
                <a:solidFill>
                  <a:srgbClr val="000000"/>
                </a:solidFill>
              </a:rPr>
              <a:t>Tri-fold a blank piece of paper</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6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1" grpId="2" animBg="1" advAuto="0"/>
      <p:bldP spid="762" grpId="1" animBg="1" advAuto="0"/>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91" name="image19.tif" descr="image19.tif"/>
          <p:cNvPicPr>
            <a:picLocks noChangeAspect="1"/>
          </p:cNvPicPr>
          <p:nvPr/>
        </p:nvPicPr>
        <p:blipFill>
          <a:blip r:embed="rId3">
            <a:extLst/>
          </a:blip>
          <a:stretch>
            <a:fillRect/>
          </a:stretch>
        </p:blipFill>
        <p:spPr>
          <a:xfrm rot="16200000">
            <a:off x="1127917" y="1585117"/>
            <a:ext cx="2392365" cy="1905001"/>
          </a:xfrm>
          <a:prstGeom prst="rect">
            <a:avLst/>
          </a:prstGeom>
          <a:ln w="12700">
            <a:miter lim="400000"/>
          </a:ln>
        </p:spPr>
      </p:pic>
      <p:pic>
        <p:nvPicPr>
          <p:cNvPr id="292" name="image20.png" descr="image20.png"/>
          <p:cNvPicPr>
            <a:picLocks noChangeAspect="1"/>
          </p:cNvPicPr>
          <p:nvPr/>
        </p:nvPicPr>
        <p:blipFill>
          <a:blip r:embed="rId4">
            <a:extLst/>
          </a:blip>
          <a:stretch>
            <a:fillRect/>
          </a:stretch>
        </p:blipFill>
        <p:spPr>
          <a:xfrm>
            <a:off x="5562600" y="4343400"/>
            <a:ext cx="2209800" cy="1828800"/>
          </a:xfrm>
          <a:prstGeom prst="rect">
            <a:avLst/>
          </a:prstGeom>
          <a:ln>
            <a:solidFill>
              <a:srgbClr val="FFFFFF"/>
            </a:solidFill>
            <a:miter/>
          </a:ln>
        </p:spPr>
      </p:pic>
      <p:pic>
        <p:nvPicPr>
          <p:cNvPr id="293" name="image21.tif" descr="image21.tif"/>
          <p:cNvPicPr>
            <a:picLocks noChangeAspect="1"/>
          </p:cNvPicPr>
          <p:nvPr/>
        </p:nvPicPr>
        <p:blipFill>
          <a:blip r:embed="rId5">
            <a:extLst/>
          </a:blip>
          <a:stretch>
            <a:fillRect/>
          </a:stretch>
        </p:blipFill>
        <p:spPr>
          <a:xfrm>
            <a:off x="5486400" y="1295400"/>
            <a:ext cx="2443164" cy="2455864"/>
          </a:xfrm>
          <a:prstGeom prst="rect">
            <a:avLst/>
          </a:prstGeom>
          <a:ln w="12700">
            <a:miter lim="400000"/>
          </a:ln>
        </p:spPr>
      </p:pic>
      <p:sp>
        <p:nvSpPr>
          <p:cNvPr id="294" name="Algebra Matters"/>
          <p:cNvSpPr txBox="1">
            <a:spLocks noGrp="1"/>
          </p:cNvSpPr>
          <p:nvPr>
            <p:ph type="title"/>
          </p:nvPr>
        </p:nvSpPr>
        <p:spPr>
          <a:prstGeom prst="rect">
            <a:avLst/>
          </a:prstGeom>
        </p:spPr>
        <p:txBody>
          <a:bodyPr/>
          <a:lstStyle/>
          <a:p>
            <a:r>
              <a:t>Algebra Matters</a:t>
            </a:r>
          </a:p>
        </p:txBody>
      </p:sp>
      <p:sp>
        <p:nvSpPr>
          <p:cNvPr id="295"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5</a:t>
            </a:fld>
            <a:endParaRPr sz="1200">
              <a:solidFill>
                <a:srgbClr val="D38E27"/>
              </a:solidFill>
              <a:latin typeface="Arial"/>
              <a:ea typeface="Arial"/>
              <a:cs typeface="Arial"/>
              <a:sym typeface="Arial"/>
            </a:endParaRPr>
          </a:p>
        </p:txBody>
      </p:sp>
      <p:pic>
        <p:nvPicPr>
          <p:cNvPr id="296" name="image22.png" descr="image22.png"/>
          <p:cNvPicPr>
            <a:picLocks noChangeAspect="1"/>
          </p:cNvPicPr>
          <p:nvPr/>
        </p:nvPicPr>
        <p:blipFill>
          <a:blip r:embed="rId6">
            <a:extLst/>
          </a:blip>
          <a:stretch>
            <a:fillRect/>
          </a:stretch>
        </p:blipFill>
        <p:spPr>
          <a:xfrm>
            <a:off x="1295400" y="4114800"/>
            <a:ext cx="2095500" cy="21590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291"/>
                                        </p:tgtEl>
                                        <p:attrNameLst>
                                          <p:attrName>style.visibility</p:attrName>
                                        </p:attrNameLst>
                                      </p:cBhvr>
                                      <p:to>
                                        <p:strVal val="visible"/>
                                      </p:to>
                                    </p:set>
                                    <p:animEffect transition="in" filter="dissolve">
                                      <p:cBhvr>
                                        <p:cTn id="7" dur="500"/>
                                        <p:tgtEl>
                                          <p:spTgt spid="29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2" nodeType="clickEffect">
                                  <p:stCondLst>
                                    <p:cond delay="0"/>
                                  </p:stCondLst>
                                  <p:iterate>
                                    <p:tmAbs val="0"/>
                                  </p:iterate>
                                  <p:childTnLst>
                                    <p:set>
                                      <p:cBhvr>
                                        <p:cTn id="11" fill="hold"/>
                                        <p:tgtEl>
                                          <p:spTgt spid="296"/>
                                        </p:tgtEl>
                                        <p:attrNameLst>
                                          <p:attrName>style.visibility</p:attrName>
                                        </p:attrNameLst>
                                      </p:cBhvr>
                                      <p:to>
                                        <p:strVal val="visible"/>
                                      </p:to>
                                    </p:set>
                                    <p:animEffect transition="in" filter="dissolve">
                                      <p:cBhvr>
                                        <p:cTn id="12" dur="500"/>
                                        <p:tgtEl>
                                          <p:spTgt spid="29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fill="hold" grpId="3" nodeType="clickEffect">
                                  <p:stCondLst>
                                    <p:cond delay="0"/>
                                  </p:stCondLst>
                                  <p:iterate>
                                    <p:tmAbs val="0"/>
                                  </p:iterate>
                                  <p:childTnLst>
                                    <p:set>
                                      <p:cBhvr>
                                        <p:cTn id="16" fill="hold"/>
                                        <p:tgtEl>
                                          <p:spTgt spid="293"/>
                                        </p:tgtEl>
                                        <p:attrNameLst>
                                          <p:attrName>style.visibility</p:attrName>
                                        </p:attrNameLst>
                                      </p:cBhvr>
                                      <p:to>
                                        <p:strVal val="visible"/>
                                      </p:to>
                                    </p:set>
                                    <p:animEffect transition="in" filter="dissolve">
                                      <p:cBhvr>
                                        <p:cTn id="17" dur="500"/>
                                        <p:tgtEl>
                                          <p:spTgt spid="29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fill="hold" grpId="4" nodeType="clickEffect">
                                  <p:stCondLst>
                                    <p:cond delay="0"/>
                                  </p:stCondLst>
                                  <p:iterate>
                                    <p:tmAbs val="0"/>
                                  </p:iterate>
                                  <p:childTnLst>
                                    <p:set>
                                      <p:cBhvr>
                                        <p:cTn id="21" fill="hold"/>
                                        <p:tgtEl>
                                          <p:spTgt spid="292"/>
                                        </p:tgtEl>
                                        <p:attrNameLst>
                                          <p:attrName>style.visibility</p:attrName>
                                        </p:attrNameLst>
                                      </p:cBhvr>
                                      <p:to>
                                        <p:strVal val="visible"/>
                                      </p:to>
                                    </p:set>
                                    <p:animEffect transition="in" filter="dissolve">
                                      <p:cBhvr>
                                        <p:cTn id="22" dur="500"/>
                                        <p:tgtEl>
                                          <p:spTgt spid="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 grpId="1" animBg="1" advAuto="0"/>
      <p:bldP spid="292" grpId="4" animBg="1" advAuto="0"/>
      <p:bldP spid="293" grpId="3" animBg="1" advAuto="0"/>
      <p:bldP spid="296" grpId="2"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 name="Activity: Design Recipe"/>
          <p:cNvSpPr txBox="1">
            <a:spLocks noGrp="1"/>
          </p:cNvSpPr>
          <p:nvPr>
            <p:ph type="title"/>
          </p:nvPr>
        </p:nvSpPr>
        <p:spPr>
          <a:prstGeom prst="rect">
            <a:avLst/>
          </a:prstGeom>
        </p:spPr>
        <p:txBody>
          <a:bodyPr/>
          <a:lstStyle/>
          <a:p>
            <a:r>
              <a:t>Activity: Design Recipe</a:t>
            </a:r>
          </a:p>
        </p:txBody>
      </p:sp>
      <p:pic>
        <p:nvPicPr>
          <p:cNvPr id="765" name="image51.jpg" descr="image51.jpg"/>
          <p:cNvPicPr>
            <a:picLocks noChangeAspect="1"/>
          </p:cNvPicPr>
          <p:nvPr/>
        </p:nvPicPr>
        <p:blipFill>
          <a:blip r:embed="rId2">
            <a:extLst/>
          </a:blip>
          <a:stretch>
            <a:fillRect/>
          </a:stretch>
        </p:blipFill>
        <p:spPr>
          <a:xfrm>
            <a:off x="2393950" y="2077243"/>
            <a:ext cx="4508500" cy="3479801"/>
          </a:xfrm>
          <a:prstGeom prst="rect">
            <a:avLst/>
          </a:prstGeom>
          <a:ln w="12700">
            <a:miter lim="400000"/>
          </a:ln>
        </p:spPr>
      </p:pic>
      <p:sp>
        <p:nvSpPr>
          <p:cNvPr id="766" name="Label each section"/>
          <p:cNvSpPr txBox="1"/>
          <p:nvPr/>
        </p:nvSpPr>
        <p:spPr>
          <a:xfrm>
            <a:off x="152399" y="3453131"/>
            <a:ext cx="2949537" cy="474339"/>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600">
                <a:latin typeface="Arial"/>
                <a:ea typeface="Arial"/>
                <a:cs typeface="Arial"/>
                <a:sym typeface="Arial"/>
              </a:defRPr>
            </a:lvl1pPr>
          </a:lstStyle>
          <a:p>
            <a:pPr>
              <a:defRPr sz="2400">
                <a:solidFill>
                  <a:srgbClr val="FFFFFF"/>
                </a:solidFill>
              </a:defRPr>
            </a:pPr>
            <a:r>
              <a:rPr sz="2600">
                <a:solidFill>
                  <a:srgbClr val="000000"/>
                </a:solidFill>
              </a:rPr>
              <a:t>Label each section </a:t>
            </a:r>
          </a:p>
        </p:txBody>
      </p:sp>
      <p:sp>
        <p:nvSpPr>
          <p:cNvPr id="767" name="Arrow"/>
          <p:cNvSpPr/>
          <p:nvPr/>
        </p:nvSpPr>
        <p:spPr>
          <a:xfrm rot="18969869">
            <a:off x="2272039" y="1940317"/>
            <a:ext cx="2633094" cy="609601"/>
          </a:xfrm>
          <a:prstGeom prst="rightArrow">
            <a:avLst>
              <a:gd name="adj1" fmla="val 50000"/>
              <a:gd name="adj2" fmla="val 50000"/>
            </a:avLst>
          </a:prstGeom>
          <a:solidFill>
            <a:srgbClr val="FF0000"/>
          </a:solidFill>
          <a:ln>
            <a:solidFill>
              <a:srgbClr val="EF9F28"/>
            </a:solidFill>
            <a:bevel/>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sp>
        <p:nvSpPr>
          <p:cNvPr id="768" name="Contract &amp; Purpose Statement"/>
          <p:cNvSpPr txBox="1"/>
          <p:nvPr/>
        </p:nvSpPr>
        <p:spPr>
          <a:xfrm>
            <a:off x="4648200" y="1113427"/>
            <a:ext cx="3619585" cy="375232"/>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000">
                <a:latin typeface="Arial"/>
                <a:ea typeface="Arial"/>
                <a:cs typeface="Arial"/>
                <a:sym typeface="Arial"/>
              </a:defRPr>
            </a:lvl1pPr>
          </a:lstStyle>
          <a:p>
            <a:pPr>
              <a:defRPr sz="2400">
                <a:solidFill>
                  <a:srgbClr val="FFFFFF"/>
                </a:solidFill>
              </a:defRPr>
            </a:pPr>
            <a:r>
              <a:rPr sz="2000">
                <a:solidFill>
                  <a:srgbClr val="000000"/>
                </a:solidFill>
              </a:rPr>
              <a:t>Contract &amp; Purpose Statement </a:t>
            </a:r>
          </a:p>
        </p:txBody>
      </p:sp>
      <p:sp>
        <p:nvSpPr>
          <p:cNvPr id="769" name="Arrow"/>
          <p:cNvSpPr/>
          <p:nvPr/>
        </p:nvSpPr>
        <p:spPr>
          <a:xfrm rot="20948163">
            <a:off x="3071834" y="3207180"/>
            <a:ext cx="1424643" cy="609601"/>
          </a:xfrm>
          <a:prstGeom prst="rightArrow">
            <a:avLst>
              <a:gd name="adj1" fmla="val 50000"/>
              <a:gd name="adj2" fmla="val 50000"/>
            </a:avLst>
          </a:prstGeom>
          <a:solidFill>
            <a:srgbClr val="FF0000"/>
          </a:solidFill>
          <a:ln>
            <a:solidFill>
              <a:srgbClr val="EF9F28"/>
            </a:solidFill>
            <a:bevel/>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sp>
        <p:nvSpPr>
          <p:cNvPr id="770" name="Examples"/>
          <p:cNvSpPr txBox="1"/>
          <p:nvPr/>
        </p:nvSpPr>
        <p:spPr>
          <a:xfrm>
            <a:off x="4569497" y="3080145"/>
            <a:ext cx="1219359" cy="375232"/>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000">
                <a:latin typeface="Arial"/>
                <a:ea typeface="Arial"/>
                <a:cs typeface="Arial"/>
                <a:sym typeface="Arial"/>
              </a:defRPr>
            </a:lvl1pPr>
          </a:lstStyle>
          <a:p>
            <a:pPr>
              <a:defRPr sz="2400">
                <a:solidFill>
                  <a:srgbClr val="FFFFFF"/>
                </a:solidFill>
              </a:defRPr>
            </a:pPr>
            <a:r>
              <a:rPr sz="2000">
                <a:solidFill>
                  <a:srgbClr val="000000"/>
                </a:solidFill>
              </a:rPr>
              <a:t>Examples</a:t>
            </a:r>
          </a:p>
        </p:txBody>
      </p:sp>
      <p:sp>
        <p:nvSpPr>
          <p:cNvPr id="771" name="Definition"/>
          <p:cNvSpPr txBox="1"/>
          <p:nvPr/>
        </p:nvSpPr>
        <p:spPr>
          <a:xfrm>
            <a:off x="4621833" y="4992084"/>
            <a:ext cx="1163053" cy="375232"/>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000">
                <a:latin typeface="Arial"/>
                <a:ea typeface="Arial"/>
                <a:cs typeface="Arial"/>
                <a:sym typeface="Arial"/>
              </a:defRPr>
            </a:lvl1pPr>
          </a:lstStyle>
          <a:p>
            <a:pPr>
              <a:defRPr sz="2400">
                <a:solidFill>
                  <a:srgbClr val="FFFFFF"/>
                </a:solidFill>
              </a:defRPr>
            </a:pPr>
            <a:r>
              <a:rPr sz="2000">
                <a:solidFill>
                  <a:srgbClr val="000000"/>
                </a:solidFill>
              </a:rPr>
              <a:t>Definition</a:t>
            </a:r>
          </a:p>
        </p:txBody>
      </p:sp>
      <p:sp>
        <p:nvSpPr>
          <p:cNvPr id="772" name="Arrow"/>
          <p:cNvSpPr/>
          <p:nvPr/>
        </p:nvSpPr>
        <p:spPr>
          <a:xfrm rot="1927077">
            <a:off x="2780588" y="4371545"/>
            <a:ext cx="1884542" cy="609601"/>
          </a:xfrm>
          <a:prstGeom prst="rightArrow">
            <a:avLst>
              <a:gd name="adj1" fmla="val 50000"/>
              <a:gd name="adj2" fmla="val 50000"/>
            </a:avLst>
          </a:prstGeom>
          <a:solidFill>
            <a:srgbClr val="FF0000"/>
          </a:solidFill>
          <a:ln>
            <a:solidFill>
              <a:srgbClr val="EF9F28"/>
            </a:solidFill>
            <a:bevel/>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6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76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3" nodeType="clickEffect">
                                  <p:stCondLst>
                                    <p:cond delay="0"/>
                                  </p:stCondLst>
                                  <p:iterate>
                                    <p:tmAbs val="0"/>
                                  </p:iterate>
                                  <p:childTnLst>
                                    <p:set>
                                      <p:cBhvr>
                                        <p:cTn id="13" fill="hold"/>
                                        <p:tgtEl>
                                          <p:spTgt spid="768"/>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4" nodeType="afterEffect">
                                  <p:stCondLst>
                                    <p:cond delay="0"/>
                                  </p:stCondLst>
                                  <p:iterate>
                                    <p:tmAbs val="0"/>
                                  </p:iterate>
                                  <p:childTnLst>
                                    <p:set>
                                      <p:cBhvr>
                                        <p:cTn id="16" fill="hold"/>
                                        <p:tgtEl>
                                          <p:spTgt spid="76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5" nodeType="clickEffect">
                                  <p:stCondLst>
                                    <p:cond delay="0"/>
                                  </p:stCondLst>
                                  <p:iterate>
                                    <p:tmAbs val="0"/>
                                  </p:iterate>
                                  <p:childTnLst>
                                    <p:set>
                                      <p:cBhvr>
                                        <p:cTn id="20" fill="hold"/>
                                        <p:tgtEl>
                                          <p:spTgt spid="769"/>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6" nodeType="afterEffect">
                                  <p:stCondLst>
                                    <p:cond delay="0"/>
                                  </p:stCondLst>
                                  <p:iterate>
                                    <p:tmAbs val="0"/>
                                  </p:iterate>
                                  <p:childTnLst>
                                    <p:set>
                                      <p:cBhvr>
                                        <p:cTn id="23" fill="hold"/>
                                        <p:tgtEl>
                                          <p:spTgt spid="77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7" nodeType="clickEffect">
                                  <p:stCondLst>
                                    <p:cond delay="0"/>
                                  </p:stCondLst>
                                  <p:iterate>
                                    <p:tmAbs val="0"/>
                                  </p:iterate>
                                  <p:childTnLst>
                                    <p:set>
                                      <p:cBhvr>
                                        <p:cTn id="27" fill="hold"/>
                                        <p:tgtEl>
                                          <p:spTgt spid="772"/>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8" nodeType="afterEffect">
                                  <p:stCondLst>
                                    <p:cond delay="0"/>
                                  </p:stCondLst>
                                  <p:iterate>
                                    <p:tmAbs val="0"/>
                                  </p:iterate>
                                  <p:childTnLst>
                                    <p:set>
                                      <p:cBhvr>
                                        <p:cTn id="30" fill="hold"/>
                                        <p:tgtEl>
                                          <p:spTgt spid="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5" grpId="2" animBg="1" advAuto="0"/>
      <p:bldP spid="766" grpId="1" animBg="1" advAuto="0"/>
      <p:bldP spid="767" grpId="4" animBg="1" advAuto="0"/>
      <p:bldP spid="768" grpId="3" animBg="1" advAuto="0"/>
      <p:bldP spid="769" grpId="5" animBg="1" advAuto="0"/>
      <p:bldP spid="770" grpId="6" animBg="1" advAuto="0"/>
      <p:bldP spid="771" grpId="8" animBg="1" advAuto="0"/>
      <p:bldP spid="772" grpId="7"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Unit 6"/>
          <p:cNvSpPr txBox="1">
            <a:spLocks noGrp="1"/>
          </p:cNvSpPr>
          <p:nvPr>
            <p:ph type="title"/>
          </p:nvPr>
        </p:nvSpPr>
        <p:spPr>
          <a:xfrm>
            <a:off x="228600" y="5486400"/>
            <a:ext cx="8686800" cy="1184826"/>
          </a:xfrm>
          <a:prstGeom prst="rect">
            <a:avLst/>
          </a:prstGeom>
        </p:spPr>
        <p:txBody>
          <a:bodyPr>
            <a:normAutofit/>
          </a:bodyPr>
          <a:lstStyle/>
          <a:p>
            <a:r>
              <a:t>Unit 6</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 name="True and False…"/>
          <p:cNvSpPr txBox="1">
            <a:spLocks noGrp="1"/>
          </p:cNvSpPr>
          <p:nvPr>
            <p:ph type="title"/>
          </p:nvPr>
        </p:nvSpPr>
        <p:spPr>
          <a:prstGeom prst="rect">
            <a:avLst/>
          </a:prstGeom>
        </p:spPr>
        <p:txBody>
          <a:bodyPr/>
          <a:lstStyle/>
          <a:p>
            <a:r>
              <a:t>True and False…</a:t>
            </a:r>
          </a:p>
        </p:txBody>
      </p:sp>
      <p:sp>
        <p:nvSpPr>
          <p:cNvPr id="779" name="A game of True or False……"/>
          <p:cNvSpPr txBox="1">
            <a:spLocks noGrp="1"/>
          </p:cNvSpPr>
          <p:nvPr>
            <p:ph type="body" idx="1"/>
          </p:nvPr>
        </p:nvSpPr>
        <p:spPr>
          <a:xfrm>
            <a:off x="304800" y="1798638"/>
            <a:ext cx="8686800" cy="4525963"/>
          </a:xfrm>
          <a:prstGeom prst="rect">
            <a:avLst/>
          </a:prstGeom>
        </p:spPr>
        <p:txBody>
          <a:bodyPr>
            <a:normAutofit/>
          </a:bodyPr>
          <a:lstStyle/>
          <a:p>
            <a:r>
              <a:rPr dirty="0"/>
              <a:t>A game of True or False…</a:t>
            </a:r>
          </a:p>
          <a:p>
            <a:r>
              <a:rPr dirty="0"/>
              <a:t>Evaluate the following 3 pieces of code:</a:t>
            </a:r>
          </a:p>
          <a:p>
            <a:pPr marL="0" lvl="1" indent="11113">
              <a:spcBef>
                <a:spcPts val="500"/>
              </a:spcBef>
              <a:buSzTx/>
              <a:buFont typeface="Wingdings"/>
              <a:buNone/>
              <a:defRPr sz="2400"/>
            </a:pPr>
            <a:r>
              <a:rPr dirty="0">
                <a:latin typeface="Courier"/>
                <a:ea typeface="Courier"/>
                <a:cs typeface="Courier"/>
                <a:sym typeface="Courier"/>
              </a:rPr>
              <a:t>  </a:t>
            </a:r>
            <a:r>
              <a:rPr lang="en-US" dirty="0">
                <a:latin typeface="Courier"/>
                <a:ea typeface="Courier"/>
                <a:cs typeface="Courier"/>
                <a:sym typeface="Courier"/>
              </a:rPr>
              <a:t>1 + 4</a:t>
            </a:r>
            <a:r>
              <a:rPr dirty="0">
                <a:latin typeface="Courier"/>
                <a:ea typeface="Courier"/>
                <a:cs typeface="Courier"/>
                <a:sym typeface="Courier"/>
              </a:rPr>
              <a:t>	  </a:t>
            </a:r>
            <a:r>
              <a:rPr lang="en-US" dirty="0">
                <a:latin typeface="Courier"/>
                <a:ea typeface="Courier"/>
                <a:cs typeface="Courier"/>
                <a:sym typeface="Courier"/>
              </a:rPr>
              <a:t>7 * 5</a:t>
            </a:r>
            <a:r>
              <a:rPr dirty="0">
                <a:latin typeface="Courier"/>
                <a:ea typeface="Courier"/>
                <a:cs typeface="Courier"/>
                <a:sym typeface="Courier"/>
              </a:rPr>
              <a:t>	    </a:t>
            </a:r>
            <a:r>
              <a:rPr lang="en-US" dirty="0">
                <a:latin typeface="Courier"/>
                <a:ea typeface="Courier"/>
                <a:cs typeface="Courier"/>
                <a:sym typeface="Courier"/>
              </a:rPr>
              <a:t>3 &lt; 4</a:t>
            </a:r>
            <a:endParaRPr dirty="0">
              <a:latin typeface="Courier"/>
              <a:ea typeface="Courier"/>
              <a:cs typeface="Courier"/>
              <a:sym typeface="Courier"/>
            </a:endParaRPr>
          </a:p>
          <a:p>
            <a:endParaRPr sz="2400" dirty="0"/>
          </a:p>
          <a:p>
            <a:r>
              <a:rPr dirty="0"/>
              <a:t>Try using other Boolean functions</a:t>
            </a:r>
          </a:p>
          <a:p>
            <a:pPr marL="822643" lvl="2" indent="-411480">
              <a:spcBef>
                <a:spcPts val="500"/>
              </a:spcBef>
              <a:defRPr sz="2000"/>
            </a:pPr>
            <a:r>
              <a:rPr sz="2400" dirty="0"/>
              <a:t>There’s also </a:t>
            </a:r>
            <a:r>
              <a:rPr lang="en-US" sz="2400" dirty="0">
                <a:latin typeface="Courier"/>
                <a:ea typeface="Courier"/>
                <a:cs typeface="Courier"/>
                <a:sym typeface="Courier"/>
              </a:rPr>
              <a:t>string-equal</a:t>
            </a:r>
            <a:endParaRPr sz="2400" dirty="0">
              <a:latin typeface="Courier"/>
              <a:ea typeface="Courier"/>
              <a:cs typeface="Courier"/>
              <a:sym typeface="Courier"/>
            </a:endParaRPr>
          </a:p>
          <a:p>
            <a:pPr marL="11113" lvl="1" indent="0">
              <a:spcBef>
                <a:spcPts val="500"/>
              </a:spcBef>
              <a:defRPr sz="2400"/>
            </a:pPr>
            <a:endParaRPr dirty="0">
              <a:latin typeface="Courier"/>
              <a:ea typeface="Courier"/>
              <a:cs typeface="Courier"/>
              <a:sym typeface="Courier"/>
            </a:endParaRPr>
          </a:p>
          <a:p>
            <a:r>
              <a:rPr dirty="0"/>
              <a:t>Open ‘Sam the Butterfly’ in Bootstrap Starter File</a:t>
            </a:r>
          </a:p>
          <a:p>
            <a:pPr marL="742950" lvl="1" indent="-285750">
              <a:spcBef>
                <a:spcPts val="500"/>
              </a:spcBef>
              <a:defRPr sz="2400"/>
            </a:pPr>
            <a:r>
              <a:rPr dirty="0"/>
              <a:t>Complete Page 19</a:t>
            </a:r>
          </a:p>
        </p:txBody>
      </p:sp>
      <p:sp>
        <p:nvSpPr>
          <p:cNvPr id="780"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52</a:t>
            </a:fld>
            <a:endParaRPr sz="1200">
              <a:solidFill>
                <a:srgbClr val="D38E27"/>
              </a:solidFill>
              <a:latin typeface="Arial"/>
              <a:ea typeface="Arial"/>
              <a:cs typeface="Arial"/>
              <a:sym typeface="Arial"/>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779">
                                            <p:bg/>
                                          </p:spTgt>
                                        </p:tgtEl>
                                        <p:attrNameLst>
                                          <p:attrName>style.visibility</p:attrName>
                                        </p:attrNameLst>
                                      </p:cBhvr>
                                      <p:to>
                                        <p:strVal val="visible"/>
                                      </p:to>
                                    </p:set>
                                    <p:animEffect transition="in" filter="dissolve">
                                      <p:cBhvr>
                                        <p:cTn id="7" dur="500"/>
                                        <p:tgtEl>
                                          <p:spTgt spid="779">
                                            <p:bg/>
                                          </p:spTgt>
                                        </p:tgtEl>
                                      </p:cBhvr>
                                    </p:animEffect>
                                  </p:childTnLst>
                                </p:cTn>
                              </p:par>
                              <p:par>
                                <p:cTn id="8" presetID="9" presetClass="entr" presetSubtype="0" fill="hold" grpId="1" nodeType="withEffect">
                                  <p:stCondLst>
                                    <p:cond delay="0"/>
                                  </p:stCondLst>
                                  <p:iterate>
                                    <p:tmAbs val="0"/>
                                  </p:iterate>
                                  <p:childTnLst>
                                    <p:set>
                                      <p:cBhvr>
                                        <p:cTn id="9" fill="hold"/>
                                        <p:tgtEl>
                                          <p:spTgt spid="779">
                                            <p:txEl>
                                              <p:pRg st="0" end="0"/>
                                            </p:txEl>
                                          </p:spTgt>
                                        </p:tgtEl>
                                        <p:attrNameLst>
                                          <p:attrName>style.visibility</p:attrName>
                                        </p:attrNameLst>
                                      </p:cBhvr>
                                      <p:to>
                                        <p:strVal val="visible"/>
                                      </p:to>
                                    </p:set>
                                    <p:animEffect transition="in" filter="dissolve">
                                      <p:cBhvr>
                                        <p:cTn id="10" dur="500"/>
                                        <p:tgtEl>
                                          <p:spTgt spid="77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fill="hold" grpId="1" nodeType="clickEffect">
                                  <p:stCondLst>
                                    <p:cond delay="0"/>
                                  </p:stCondLst>
                                  <p:iterate>
                                    <p:tmAbs val="0"/>
                                  </p:iterate>
                                  <p:childTnLst>
                                    <p:set>
                                      <p:cBhvr>
                                        <p:cTn id="14" fill="hold"/>
                                        <p:tgtEl>
                                          <p:spTgt spid="779">
                                            <p:txEl>
                                              <p:pRg st="1" end="1"/>
                                            </p:txEl>
                                          </p:spTgt>
                                        </p:tgtEl>
                                        <p:attrNameLst>
                                          <p:attrName>style.visibility</p:attrName>
                                        </p:attrNameLst>
                                      </p:cBhvr>
                                      <p:to>
                                        <p:strVal val="visible"/>
                                      </p:to>
                                    </p:set>
                                    <p:animEffect transition="in" filter="dissolve">
                                      <p:cBhvr>
                                        <p:cTn id="15" dur="500"/>
                                        <p:tgtEl>
                                          <p:spTgt spid="779">
                                            <p:txEl>
                                              <p:pRg st="1" end="1"/>
                                            </p:txEl>
                                          </p:spTgt>
                                        </p:tgtEl>
                                      </p:cBhvr>
                                    </p:animEffect>
                                  </p:childTnLst>
                                </p:cTn>
                              </p:par>
                              <p:par>
                                <p:cTn id="16" presetID="9" presetClass="entr" presetSubtype="0" fill="hold" grpId="1" nodeType="withEffect">
                                  <p:stCondLst>
                                    <p:cond delay="0"/>
                                  </p:stCondLst>
                                  <p:iterate>
                                    <p:tmAbs val="0"/>
                                  </p:iterate>
                                  <p:childTnLst>
                                    <p:set>
                                      <p:cBhvr>
                                        <p:cTn id="17" fill="hold"/>
                                        <p:tgtEl>
                                          <p:spTgt spid="779">
                                            <p:txEl>
                                              <p:pRg st="2" end="2"/>
                                            </p:txEl>
                                          </p:spTgt>
                                        </p:tgtEl>
                                        <p:attrNameLst>
                                          <p:attrName>style.visibility</p:attrName>
                                        </p:attrNameLst>
                                      </p:cBhvr>
                                      <p:to>
                                        <p:strVal val="visible"/>
                                      </p:to>
                                    </p:set>
                                    <p:animEffect transition="in" filter="dissolve">
                                      <p:cBhvr>
                                        <p:cTn id="18" dur="500"/>
                                        <p:tgtEl>
                                          <p:spTgt spid="779">
                                            <p:txEl>
                                              <p:pRg st="2" end="2"/>
                                            </p:txEl>
                                          </p:spTgt>
                                        </p:tgtEl>
                                      </p:cBhvr>
                                    </p:animEffect>
                                  </p:childTnLst>
                                </p:cTn>
                              </p:par>
                            </p:childTnLst>
                          </p:cTn>
                        </p:par>
                        <p:par>
                          <p:cTn id="19" fill="hold">
                            <p:stCondLst>
                              <p:cond delay="500"/>
                            </p:stCondLst>
                            <p:childTnLst>
                              <p:par>
                                <p:cTn id="20" presetID="9" presetClass="entr" fill="hold" grpId="1" nodeType="afterEffect">
                                  <p:stCondLst>
                                    <p:cond delay="0"/>
                                  </p:stCondLst>
                                  <p:iterate>
                                    <p:tmAbs val="0"/>
                                  </p:iterate>
                                  <p:childTnLst>
                                    <p:set>
                                      <p:cBhvr>
                                        <p:cTn id="21" fill="hold"/>
                                        <p:tgtEl>
                                          <p:spTgt spid="779">
                                            <p:txEl>
                                              <p:pRg st="4" end="4"/>
                                            </p:txEl>
                                          </p:spTgt>
                                        </p:tgtEl>
                                        <p:attrNameLst>
                                          <p:attrName>style.visibility</p:attrName>
                                        </p:attrNameLst>
                                      </p:cBhvr>
                                      <p:to>
                                        <p:strVal val="visible"/>
                                      </p:to>
                                    </p:set>
                                    <p:animEffect transition="in" filter="dissolve">
                                      <p:cBhvr>
                                        <p:cTn id="22" dur="500"/>
                                        <p:tgtEl>
                                          <p:spTgt spid="779">
                                            <p:txEl>
                                              <p:pRg st="4" end="4"/>
                                            </p:txEl>
                                          </p:spTgt>
                                        </p:tgtEl>
                                      </p:cBhvr>
                                    </p:animEffect>
                                  </p:childTnLst>
                                </p:cTn>
                              </p:par>
                              <p:par>
                                <p:cTn id="23" presetID="9" presetClass="entr" presetSubtype="0" fill="hold" grpId="1" nodeType="withEffect">
                                  <p:stCondLst>
                                    <p:cond delay="0"/>
                                  </p:stCondLst>
                                  <p:iterate>
                                    <p:tmAbs val="0"/>
                                  </p:iterate>
                                  <p:childTnLst>
                                    <p:set>
                                      <p:cBhvr>
                                        <p:cTn id="24" fill="hold"/>
                                        <p:tgtEl>
                                          <p:spTgt spid="779">
                                            <p:txEl>
                                              <p:pRg st="5" end="5"/>
                                            </p:txEl>
                                          </p:spTgt>
                                        </p:tgtEl>
                                        <p:attrNameLst>
                                          <p:attrName>style.visibility</p:attrName>
                                        </p:attrNameLst>
                                      </p:cBhvr>
                                      <p:to>
                                        <p:strVal val="visible"/>
                                      </p:to>
                                    </p:set>
                                    <p:animEffect transition="in" filter="dissolve">
                                      <p:cBhvr>
                                        <p:cTn id="25" dur="500"/>
                                        <p:tgtEl>
                                          <p:spTgt spid="779">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fill="hold" grpId="1" nodeType="clickEffect">
                                  <p:stCondLst>
                                    <p:cond delay="0"/>
                                  </p:stCondLst>
                                  <p:iterate>
                                    <p:tmAbs val="0"/>
                                  </p:iterate>
                                  <p:childTnLst>
                                    <p:set>
                                      <p:cBhvr>
                                        <p:cTn id="29" fill="hold"/>
                                        <p:tgtEl>
                                          <p:spTgt spid="779">
                                            <p:txEl>
                                              <p:pRg st="7" end="7"/>
                                            </p:txEl>
                                          </p:spTgt>
                                        </p:tgtEl>
                                        <p:attrNameLst>
                                          <p:attrName>style.visibility</p:attrName>
                                        </p:attrNameLst>
                                      </p:cBhvr>
                                      <p:to>
                                        <p:strVal val="visible"/>
                                      </p:to>
                                    </p:set>
                                    <p:animEffect transition="in" filter="dissolve">
                                      <p:cBhvr>
                                        <p:cTn id="30" dur="500"/>
                                        <p:tgtEl>
                                          <p:spTgt spid="779">
                                            <p:txEl>
                                              <p:pRg st="7" end="7"/>
                                            </p:txEl>
                                          </p:spTgt>
                                        </p:tgtEl>
                                      </p:cBhvr>
                                    </p:animEffect>
                                  </p:childTnLst>
                                </p:cTn>
                              </p:par>
                              <p:par>
                                <p:cTn id="31" presetID="9" presetClass="entr" presetSubtype="0" fill="hold" grpId="1" nodeType="withEffect">
                                  <p:stCondLst>
                                    <p:cond delay="0"/>
                                  </p:stCondLst>
                                  <p:iterate>
                                    <p:tmAbs val="0"/>
                                  </p:iterate>
                                  <p:childTnLst>
                                    <p:set>
                                      <p:cBhvr>
                                        <p:cTn id="32" fill="hold"/>
                                        <p:tgtEl>
                                          <p:spTgt spid="779">
                                            <p:txEl>
                                              <p:pRg st="8" end="8"/>
                                            </p:txEl>
                                          </p:spTgt>
                                        </p:tgtEl>
                                        <p:attrNameLst>
                                          <p:attrName>style.visibility</p:attrName>
                                        </p:attrNameLst>
                                      </p:cBhvr>
                                      <p:to>
                                        <p:strVal val="visible"/>
                                      </p:to>
                                    </p:set>
                                    <p:animEffect transition="in" filter="dissolve">
                                      <p:cBhvr>
                                        <p:cTn id="33" dur="500"/>
                                        <p:tgtEl>
                                          <p:spTgt spid="77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9" grpId="1" build="p"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4" name="image52.png" descr="image52.png"/>
          <p:cNvPicPr>
            <a:picLocks noChangeAspect="1"/>
          </p:cNvPicPr>
          <p:nvPr/>
        </p:nvPicPr>
        <p:blipFill>
          <a:blip r:embed="rId3">
            <a:extLst/>
          </a:blip>
          <a:srcRect r="4041"/>
          <a:stretch>
            <a:fillRect/>
          </a:stretch>
        </p:blipFill>
        <p:spPr>
          <a:xfrm>
            <a:off x="19050" y="2286000"/>
            <a:ext cx="9048750" cy="4191000"/>
          </a:xfrm>
          <a:prstGeom prst="rect">
            <a:avLst/>
          </a:prstGeom>
          <a:ln w="12700">
            <a:miter lim="400000"/>
          </a:ln>
        </p:spPr>
      </p:pic>
      <p:sp>
        <p:nvSpPr>
          <p:cNvPr id="785" name="safe-left?"/>
          <p:cNvSpPr txBox="1">
            <a:spLocks noGrp="1"/>
          </p:cNvSpPr>
          <p:nvPr>
            <p:ph type="title"/>
          </p:nvPr>
        </p:nvSpPr>
        <p:spPr>
          <a:prstGeom prst="rect">
            <a:avLst/>
          </a:prstGeom>
        </p:spPr>
        <p:txBody>
          <a:bodyPr/>
          <a:lstStyle/>
          <a:p>
            <a:r>
              <a:t>safe-left?</a:t>
            </a:r>
          </a:p>
        </p:txBody>
      </p:sp>
      <p:sp>
        <p:nvSpPr>
          <p:cNvPr id="786" name="Let’s have a volunteer…"/>
          <p:cNvSpPr txBox="1">
            <a:spLocks noGrp="1"/>
          </p:cNvSpPr>
          <p:nvPr>
            <p:ph type="body" sz="quarter" idx="1"/>
          </p:nvPr>
        </p:nvSpPr>
        <p:spPr>
          <a:xfrm>
            <a:off x="381000" y="1554162"/>
            <a:ext cx="8686800" cy="579438"/>
          </a:xfrm>
          <a:prstGeom prst="rect">
            <a:avLst/>
          </a:prstGeom>
        </p:spPr>
        <p:txBody>
          <a:bodyPr>
            <a:normAutofit/>
          </a:bodyPr>
          <a:lstStyle>
            <a:lvl1pPr marL="0" indent="0" algn="ctr">
              <a:buSzTx/>
              <a:buFont typeface="Wingdings"/>
              <a:buNone/>
            </a:lvl1pPr>
          </a:lstStyle>
          <a:p>
            <a:r>
              <a:t>Let’s have a volunteer…</a:t>
            </a:r>
          </a:p>
        </p:txBody>
      </p:sp>
      <p:sp>
        <p:nvSpPr>
          <p:cNvPr id="787"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53</a:t>
            </a:fld>
            <a:endParaRPr sz="1200">
              <a:solidFill>
                <a:srgbClr val="D38E27"/>
              </a:solidFill>
              <a:latin typeface="Arial"/>
              <a:ea typeface="Arial"/>
              <a:cs typeface="Arial"/>
              <a:sym typeface="Arial"/>
            </a:endParaRPr>
          </a:p>
        </p:txBody>
      </p:sp>
      <p:sp>
        <p:nvSpPr>
          <p:cNvPr id="788" name="safe-left?"/>
          <p:cNvSpPr txBox="1"/>
          <p:nvPr/>
        </p:nvSpPr>
        <p:spPr>
          <a:xfrm>
            <a:off x="431800" y="3028950"/>
            <a:ext cx="1322423" cy="44704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000">
                <a:latin typeface="Comic Sans MS"/>
                <a:ea typeface="Comic Sans MS"/>
                <a:cs typeface="Comic Sans MS"/>
                <a:sym typeface="Comic Sans MS"/>
              </a:defRPr>
            </a:lvl1pPr>
          </a:lstStyle>
          <a:p>
            <a:pPr>
              <a:defRPr sz="2800">
                <a:latin typeface="+mj-lt"/>
                <a:ea typeface="+mj-ea"/>
                <a:cs typeface="+mj-cs"/>
                <a:sym typeface="Helvetica"/>
              </a:defRPr>
            </a:pPr>
            <a:r>
              <a:rPr sz="2000">
                <a:latin typeface="Comic Sans MS"/>
                <a:ea typeface="Comic Sans MS"/>
                <a:cs typeface="Comic Sans MS"/>
                <a:sym typeface="Comic Sans MS"/>
              </a:rPr>
              <a:t>safe-left?</a:t>
            </a:r>
          </a:p>
        </p:txBody>
      </p:sp>
      <p:sp>
        <p:nvSpPr>
          <p:cNvPr id="789" name="Number"/>
          <p:cNvSpPr txBox="1"/>
          <p:nvPr/>
        </p:nvSpPr>
        <p:spPr>
          <a:xfrm>
            <a:off x="3479800" y="3028950"/>
            <a:ext cx="1047835" cy="44704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000">
                <a:latin typeface="Comic Sans MS"/>
                <a:ea typeface="Comic Sans MS"/>
                <a:cs typeface="Comic Sans MS"/>
                <a:sym typeface="Comic Sans MS"/>
              </a:defRPr>
            </a:lvl1pPr>
          </a:lstStyle>
          <a:p>
            <a:pPr>
              <a:defRPr sz="2800">
                <a:latin typeface="+mj-lt"/>
                <a:ea typeface="+mj-ea"/>
                <a:cs typeface="+mj-cs"/>
                <a:sym typeface="Helvetica"/>
              </a:defRPr>
            </a:pPr>
            <a:r>
              <a:rPr sz="2000">
                <a:latin typeface="Comic Sans MS"/>
                <a:ea typeface="Comic Sans MS"/>
                <a:cs typeface="Comic Sans MS"/>
                <a:sym typeface="Comic Sans MS"/>
              </a:rPr>
              <a:t>Number</a:t>
            </a:r>
          </a:p>
        </p:txBody>
      </p:sp>
      <p:sp>
        <p:nvSpPr>
          <p:cNvPr id="790" name="Boolean"/>
          <p:cNvSpPr txBox="1"/>
          <p:nvPr/>
        </p:nvSpPr>
        <p:spPr>
          <a:xfrm>
            <a:off x="7543800" y="2971800"/>
            <a:ext cx="1003062" cy="44704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000">
                <a:latin typeface="Comic Sans MS"/>
                <a:ea typeface="Comic Sans MS"/>
                <a:cs typeface="Comic Sans MS"/>
                <a:sym typeface="Comic Sans MS"/>
              </a:defRPr>
            </a:lvl1pPr>
          </a:lstStyle>
          <a:p>
            <a:pPr>
              <a:defRPr sz="2800">
                <a:latin typeface="+mj-lt"/>
                <a:ea typeface="+mj-ea"/>
                <a:cs typeface="+mj-cs"/>
                <a:sym typeface="Helvetica"/>
              </a:defRPr>
            </a:pPr>
            <a:r>
              <a:rPr sz="2000">
                <a:latin typeface="Comic Sans MS"/>
                <a:ea typeface="Comic Sans MS"/>
                <a:cs typeface="Comic Sans MS"/>
                <a:sym typeface="Comic Sans MS"/>
              </a:rPr>
              <a:t>Boolean</a:t>
            </a:r>
          </a:p>
        </p:txBody>
      </p:sp>
      <p:sp>
        <p:nvSpPr>
          <p:cNvPr id="791" name="safe-left?"/>
          <p:cNvSpPr txBox="1"/>
          <p:nvPr/>
        </p:nvSpPr>
        <p:spPr>
          <a:xfrm>
            <a:off x="1143000" y="5143500"/>
            <a:ext cx="1322423" cy="44704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000">
                <a:latin typeface="Comic Sans MS"/>
                <a:ea typeface="Comic Sans MS"/>
                <a:cs typeface="Comic Sans MS"/>
                <a:sym typeface="Comic Sans MS"/>
              </a:defRPr>
            </a:lvl1pPr>
          </a:lstStyle>
          <a:p>
            <a:pPr>
              <a:defRPr sz="2800">
                <a:latin typeface="+mj-lt"/>
                <a:ea typeface="+mj-ea"/>
                <a:cs typeface="+mj-cs"/>
                <a:sym typeface="Helvetica"/>
              </a:defRPr>
            </a:pPr>
            <a:r>
              <a:rPr sz="2000">
                <a:latin typeface="Comic Sans MS"/>
                <a:ea typeface="Comic Sans MS"/>
                <a:cs typeface="Comic Sans MS"/>
                <a:sym typeface="Comic Sans MS"/>
              </a:rPr>
              <a:t>safe-left?</a:t>
            </a:r>
          </a:p>
        </p:txBody>
      </p:sp>
      <p:sp>
        <p:nvSpPr>
          <p:cNvPr id="792" name="(&gt;   -100   -50)"/>
          <p:cNvSpPr txBox="1"/>
          <p:nvPr/>
        </p:nvSpPr>
        <p:spPr>
          <a:xfrm>
            <a:off x="6019800" y="5105400"/>
            <a:ext cx="1788503" cy="44704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000">
                <a:latin typeface="Comic Sans MS"/>
                <a:ea typeface="Comic Sans MS"/>
                <a:cs typeface="Comic Sans MS"/>
                <a:sym typeface="Comic Sans MS"/>
              </a:defRPr>
            </a:lvl1pPr>
          </a:lstStyle>
          <a:p>
            <a:pPr>
              <a:defRPr sz="2800">
                <a:latin typeface="+mj-lt"/>
                <a:ea typeface="+mj-ea"/>
                <a:cs typeface="+mj-cs"/>
                <a:sym typeface="Helvetica"/>
              </a:defRPr>
            </a:pPr>
            <a:r>
              <a:rPr sz="2000">
                <a:latin typeface="Comic Sans MS"/>
                <a:ea typeface="Comic Sans MS"/>
                <a:cs typeface="Comic Sans MS"/>
                <a:sym typeface="Comic Sans MS"/>
              </a:rPr>
              <a:t>(&gt;   -100   -50)</a:t>
            </a:r>
          </a:p>
        </p:txBody>
      </p:sp>
      <p:sp>
        <p:nvSpPr>
          <p:cNvPr id="793" name="-100"/>
          <p:cNvSpPr txBox="1"/>
          <p:nvPr/>
        </p:nvSpPr>
        <p:spPr>
          <a:xfrm>
            <a:off x="3352800" y="5105400"/>
            <a:ext cx="740381" cy="51054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a:latin typeface="Comic Sans MS"/>
                <a:ea typeface="Comic Sans MS"/>
                <a:cs typeface="Comic Sans MS"/>
                <a:sym typeface="Comic Sans MS"/>
              </a:defRPr>
            </a:lvl1pPr>
          </a:lstStyle>
          <a:p>
            <a:pPr>
              <a:defRPr sz="2800">
                <a:latin typeface="+mj-lt"/>
                <a:ea typeface="+mj-ea"/>
                <a:cs typeface="+mj-cs"/>
                <a:sym typeface="Helvetica"/>
              </a:defRPr>
            </a:pPr>
            <a:r>
              <a:rPr sz="2400">
                <a:latin typeface="Comic Sans MS"/>
                <a:ea typeface="Comic Sans MS"/>
                <a:cs typeface="Comic Sans MS"/>
                <a:sym typeface="Comic Sans MS"/>
              </a:rPr>
              <a:t>-100</a:t>
            </a:r>
          </a:p>
        </p:txBody>
      </p:sp>
      <p:sp>
        <p:nvSpPr>
          <p:cNvPr id="794" name="(&gt;    320   -50)"/>
          <p:cNvSpPr txBox="1"/>
          <p:nvPr/>
        </p:nvSpPr>
        <p:spPr>
          <a:xfrm>
            <a:off x="5943600" y="5791200"/>
            <a:ext cx="1799293" cy="44704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000">
                <a:latin typeface="Comic Sans MS"/>
                <a:ea typeface="Comic Sans MS"/>
                <a:cs typeface="Comic Sans MS"/>
                <a:sym typeface="Comic Sans MS"/>
              </a:defRPr>
            </a:lvl1pPr>
          </a:lstStyle>
          <a:p>
            <a:pPr>
              <a:defRPr sz="2800">
                <a:latin typeface="+mj-lt"/>
                <a:ea typeface="+mj-ea"/>
                <a:cs typeface="+mj-cs"/>
                <a:sym typeface="Helvetica"/>
              </a:defRPr>
            </a:pPr>
            <a:r>
              <a:rPr sz="2000">
                <a:latin typeface="Comic Sans MS"/>
                <a:ea typeface="Comic Sans MS"/>
                <a:cs typeface="Comic Sans MS"/>
                <a:sym typeface="Comic Sans MS"/>
              </a:rPr>
              <a:t>(&gt;    320   -50)</a:t>
            </a:r>
          </a:p>
        </p:txBody>
      </p:sp>
      <p:sp>
        <p:nvSpPr>
          <p:cNvPr id="795" name="320"/>
          <p:cNvSpPr txBox="1"/>
          <p:nvPr/>
        </p:nvSpPr>
        <p:spPr>
          <a:xfrm>
            <a:off x="3429000" y="5791200"/>
            <a:ext cx="662246" cy="51054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a:latin typeface="Comic Sans MS"/>
                <a:ea typeface="Comic Sans MS"/>
                <a:cs typeface="Comic Sans MS"/>
                <a:sym typeface="Comic Sans MS"/>
              </a:defRPr>
            </a:lvl1pPr>
          </a:lstStyle>
          <a:p>
            <a:pPr>
              <a:defRPr sz="2800">
                <a:latin typeface="+mj-lt"/>
                <a:ea typeface="+mj-ea"/>
                <a:cs typeface="+mj-cs"/>
                <a:sym typeface="Helvetica"/>
              </a:defRPr>
            </a:pPr>
            <a:r>
              <a:rPr sz="2400">
                <a:latin typeface="Comic Sans MS"/>
                <a:ea typeface="Comic Sans MS"/>
                <a:cs typeface="Comic Sans MS"/>
                <a:sym typeface="Comic Sans MS"/>
              </a:rPr>
              <a:t>320</a:t>
            </a:r>
          </a:p>
        </p:txBody>
      </p:sp>
      <p:sp>
        <p:nvSpPr>
          <p:cNvPr id="796" name="safe-left?"/>
          <p:cNvSpPr txBox="1"/>
          <p:nvPr/>
        </p:nvSpPr>
        <p:spPr>
          <a:xfrm>
            <a:off x="1219200" y="5816600"/>
            <a:ext cx="1322423" cy="44704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000">
                <a:latin typeface="Comic Sans MS"/>
                <a:ea typeface="Comic Sans MS"/>
                <a:cs typeface="Comic Sans MS"/>
                <a:sym typeface="Comic Sans MS"/>
              </a:defRPr>
            </a:lvl1pPr>
          </a:lstStyle>
          <a:p>
            <a:pPr>
              <a:defRPr sz="2800">
                <a:latin typeface="+mj-lt"/>
                <a:ea typeface="+mj-ea"/>
                <a:cs typeface="+mj-cs"/>
                <a:sym typeface="Helvetica"/>
              </a:defRPr>
            </a:pPr>
            <a:r>
              <a:rPr sz="2000">
                <a:latin typeface="Comic Sans MS"/>
                <a:ea typeface="Comic Sans MS"/>
                <a:cs typeface="Comic Sans MS"/>
                <a:sym typeface="Comic Sans MS"/>
              </a:rPr>
              <a:t>safe-left?</a:t>
            </a:r>
          </a:p>
        </p:txBody>
      </p:sp>
      <p:grpSp>
        <p:nvGrpSpPr>
          <p:cNvPr id="802" name="Group"/>
          <p:cNvGrpSpPr/>
          <p:nvPr/>
        </p:nvGrpSpPr>
        <p:grpSpPr>
          <a:xfrm>
            <a:off x="3428999" y="5105399"/>
            <a:ext cx="3733801" cy="1143001"/>
            <a:chOff x="0" y="0"/>
            <a:chExt cx="3733800" cy="1143000"/>
          </a:xfrm>
        </p:grpSpPr>
        <p:grpSp>
          <p:nvGrpSpPr>
            <p:cNvPr id="799" name="Group"/>
            <p:cNvGrpSpPr/>
            <p:nvPr/>
          </p:nvGrpSpPr>
          <p:grpSpPr>
            <a:xfrm>
              <a:off x="3048000" y="-1"/>
              <a:ext cx="685800" cy="1066801"/>
              <a:chOff x="2" y="0"/>
              <a:chExt cx="685799" cy="1066800"/>
            </a:xfrm>
          </p:grpSpPr>
          <p:sp>
            <p:nvSpPr>
              <p:cNvPr id="797" name="Rectangle"/>
              <p:cNvSpPr/>
              <p:nvPr/>
            </p:nvSpPr>
            <p:spPr>
              <a:xfrm>
                <a:off x="2" y="609600"/>
                <a:ext cx="685800" cy="457200"/>
              </a:xfrm>
              <a:prstGeom prst="rect">
                <a:avLst/>
              </a:prstGeom>
              <a:solidFill>
                <a:srgbClr val="FF1200">
                  <a:alpha val="45097"/>
                </a:srgbClr>
              </a:solidFill>
              <a:ln w="10000" cap="flat">
                <a:solidFill>
                  <a:srgbClr val="FFFFFF"/>
                </a:solidFill>
                <a:prstDash val="solid"/>
                <a:miter lim="800000"/>
              </a:ln>
              <a:effectLst>
                <a:outerShdw blurRad="76200" dist="50800" dir="5400000" rotWithShape="0">
                  <a:srgbClr val="4E3B30">
                    <a:alpha val="59998"/>
                  </a:srgbClr>
                </a:outerShdw>
              </a:effectLst>
            </p:spPr>
            <p:txBody>
              <a:bodyPr wrap="square" lIns="45719" tIns="45719" rIns="45719" bIns="45719" numCol="1" anchor="ctr">
                <a:noAutofit/>
              </a:bodyPr>
              <a:lstStyle/>
              <a:p>
                <a:pPr algn="ctr"/>
                <a:endParaRPr/>
              </a:p>
            </p:txBody>
          </p:sp>
          <p:sp>
            <p:nvSpPr>
              <p:cNvPr id="798" name="Rectangle"/>
              <p:cNvSpPr/>
              <p:nvPr/>
            </p:nvSpPr>
            <p:spPr>
              <a:xfrm>
                <a:off x="2" y="-1"/>
                <a:ext cx="685800" cy="457201"/>
              </a:xfrm>
              <a:prstGeom prst="rect">
                <a:avLst/>
              </a:prstGeom>
              <a:solidFill>
                <a:srgbClr val="FF1200">
                  <a:alpha val="45097"/>
                </a:srgbClr>
              </a:solidFill>
              <a:ln w="10000" cap="flat">
                <a:solidFill>
                  <a:srgbClr val="FFFFFF"/>
                </a:solidFill>
                <a:prstDash val="solid"/>
                <a:miter lim="800000"/>
              </a:ln>
              <a:effectLst>
                <a:outerShdw blurRad="76200" dist="50800" dir="5400000" rotWithShape="0">
                  <a:srgbClr val="4E3B30">
                    <a:alpha val="59998"/>
                  </a:srgbClr>
                </a:outerShdw>
              </a:effectLst>
            </p:spPr>
            <p:txBody>
              <a:bodyPr wrap="square" lIns="45719" tIns="45719" rIns="45719" bIns="45719" numCol="1" anchor="ctr">
                <a:noAutofit/>
              </a:bodyPr>
              <a:lstStyle/>
              <a:p>
                <a:pPr algn="ctr"/>
                <a:endParaRPr/>
              </a:p>
            </p:txBody>
          </p:sp>
        </p:grpSp>
        <p:sp>
          <p:nvSpPr>
            <p:cNvPr id="800" name="Rectangle"/>
            <p:cNvSpPr/>
            <p:nvPr/>
          </p:nvSpPr>
          <p:spPr>
            <a:xfrm>
              <a:off x="-1" y="685800"/>
              <a:ext cx="685800" cy="457200"/>
            </a:xfrm>
            <a:prstGeom prst="rect">
              <a:avLst/>
            </a:prstGeom>
            <a:solidFill>
              <a:srgbClr val="FF1200">
                <a:alpha val="45097"/>
              </a:srgbClr>
            </a:solidFill>
            <a:ln w="10000" cap="flat">
              <a:solidFill>
                <a:srgbClr val="FFFFFF"/>
              </a:solidFill>
              <a:prstDash val="solid"/>
              <a:miter lim="800000"/>
            </a:ln>
            <a:effectLst>
              <a:outerShdw blurRad="76200" dist="50800" dir="5400000" rotWithShape="0">
                <a:srgbClr val="4E3B30">
                  <a:alpha val="59998"/>
                </a:srgbClr>
              </a:outerShdw>
            </a:effectLst>
          </p:spPr>
          <p:txBody>
            <a:bodyPr wrap="square" lIns="45719" tIns="45719" rIns="45719" bIns="45719" numCol="1" anchor="ctr">
              <a:noAutofit/>
            </a:bodyPr>
            <a:lstStyle/>
            <a:p>
              <a:pPr algn="ctr"/>
              <a:endParaRPr/>
            </a:p>
          </p:txBody>
        </p:sp>
        <p:sp>
          <p:nvSpPr>
            <p:cNvPr id="801" name="Rectangle"/>
            <p:cNvSpPr/>
            <p:nvPr/>
          </p:nvSpPr>
          <p:spPr>
            <a:xfrm>
              <a:off x="-1" y="-1"/>
              <a:ext cx="685800" cy="457201"/>
            </a:xfrm>
            <a:prstGeom prst="rect">
              <a:avLst/>
            </a:prstGeom>
            <a:solidFill>
              <a:srgbClr val="FF1200">
                <a:alpha val="45097"/>
              </a:srgbClr>
            </a:solidFill>
            <a:ln w="10000" cap="flat">
              <a:solidFill>
                <a:srgbClr val="FFFFFF"/>
              </a:solidFill>
              <a:prstDash val="solid"/>
              <a:miter lim="800000"/>
            </a:ln>
            <a:effectLst>
              <a:outerShdw blurRad="76200" dist="50800" dir="5400000" rotWithShape="0">
                <a:srgbClr val="4E3B30">
                  <a:alpha val="59998"/>
                </a:srgbClr>
              </a:outerShdw>
            </a:effectLst>
          </p:spPr>
          <p:txBody>
            <a:bodyPr wrap="square" lIns="45719" tIns="45719" rIns="45719" bIns="45719" numCol="1" anchor="ctr">
              <a:noAutofit/>
            </a:bodyPr>
            <a:lstStyle/>
            <a:p>
              <a:pPr algn="ctr"/>
              <a:endParaRPr/>
            </a:p>
          </p:txBody>
        </p:sp>
      </p:grpSp>
      <p:grpSp>
        <p:nvGrpSpPr>
          <p:cNvPr id="816" name="Group"/>
          <p:cNvGrpSpPr/>
          <p:nvPr/>
        </p:nvGrpSpPr>
        <p:grpSpPr>
          <a:xfrm>
            <a:off x="4572000" y="4419600"/>
            <a:ext cx="1295400" cy="533400"/>
            <a:chOff x="0" y="0"/>
            <a:chExt cx="1295400" cy="533400"/>
          </a:xfrm>
        </p:grpSpPr>
        <p:grpSp>
          <p:nvGrpSpPr>
            <p:cNvPr id="809" name="Group"/>
            <p:cNvGrpSpPr/>
            <p:nvPr/>
          </p:nvGrpSpPr>
          <p:grpSpPr>
            <a:xfrm>
              <a:off x="0" y="0"/>
              <a:ext cx="1295400" cy="533400"/>
              <a:chOff x="0" y="0"/>
              <a:chExt cx="1295400" cy="533400"/>
            </a:xfrm>
          </p:grpSpPr>
          <p:grpSp>
            <p:nvGrpSpPr>
              <p:cNvPr id="805" name="Group"/>
              <p:cNvGrpSpPr/>
              <p:nvPr/>
            </p:nvGrpSpPr>
            <p:grpSpPr>
              <a:xfrm>
                <a:off x="0" y="0"/>
                <a:ext cx="1295400" cy="533400"/>
                <a:chOff x="0" y="0"/>
                <a:chExt cx="1295400" cy="533400"/>
              </a:xfrm>
            </p:grpSpPr>
            <p:sp>
              <p:nvSpPr>
                <p:cNvPr id="803" name="Quote Bubble"/>
                <p:cNvSpPr/>
                <p:nvPr/>
              </p:nvSpPr>
              <p:spPr>
                <a:xfrm>
                  <a:off x="0" y="0"/>
                  <a:ext cx="1295400" cy="533400"/>
                </a:xfrm>
                <a:prstGeom prst="wedgeEllipseCallout">
                  <a:avLst>
                    <a:gd name="adj1" fmla="val -86236"/>
                    <a:gd name="adj2" fmla="val 93244"/>
                  </a:avLst>
                </a:prstGeom>
                <a:gradFill flip="none" rotWithShape="1">
                  <a:gsLst>
                    <a:gs pos="0">
                      <a:srgbClr val="B25E41"/>
                    </a:gs>
                    <a:gs pos="100000">
                      <a:srgbClr val="F5B2A3"/>
                    </a:gs>
                  </a:gsLst>
                  <a:lin ang="16200000" scaled="0"/>
                </a:gra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a:solidFill>
                        <a:srgbClr val="FFFFFF"/>
                      </a:solidFill>
                    </a:defRPr>
                  </a:pPr>
                  <a:endParaRPr/>
                </a:p>
              </p:txBody>
            </p:sp>
            <p:sp>
              <p:nvSpPr>
                <p:cNvPr id="804" name="x"/>
                <p:cNvSpPr txBox="1"/>
                <p:nvPr/>
              </p:nvSpPr>
              <p:spPr>
                <a:xfrm>
                  <a:off x="189706" y="84480"/>
                  <a:ext cx="915988" cy="3644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800">
                      <a:solidFill>
                        <a:srgbClr val="FFFFFF"/>
                      </a:solidFill>
                    </a:defRPr>
                  </a:lvl1pPr>
                </a:lstStyle>
                <a:p>
                  <a:pPr>
                    <a:defRPr sz="2400"/>
                  </a:pPr>
                  <a:r>
                    <a:rPr sz="1800"/>
                    <a:t>x</a:t>
                  </a:r>
                </a:p>
              </p:txBody>
            </p:sp>
          </p:grpSp>
          <p:grpSp>
            <p:nvGrpSpPr>
              <p:cNvPr id="808" name="Group"/>
              <p:cNvGrpSpPr/>
              <p:nvPr/>
            </p:nvGrpSpPr>
            <p:grpSpPr>
              <a:xfrm>
                <a:off x="0" y="0"/>
                <a:ext cx="1295400" cy="533400"/>
                <a:chOff x="0" y="0"/>
                <a:chExt cx="1295400" cy="533400"/>
              </a:xfrm>
            </p:grpSpPr>
            <p:sp>
              <p:nvSpPr>
                <p:cNvPr id="806" name="Quote Bubble"/>
                <p:cNvSpPr/>
                <p:nvPr/>
              </p:nvSpPr>
              <p:spPr>
                <a:xfrm>
                  <a:off x="0" y="0"/>
                  <a:ext cx="1295400" cy="533400"/>
                </a:xfrm>
                <a:prstGeom prst="wedgeEllipseCallout">
                  <a:avLst>
                    <a:gd name="adj1" fmla="val 104183"/>
                    <a:gd name="adj2" fmla="val 117178"/>
                  </a:avLst>
                </a:prstGeom>
                <a:gradFill flip="none" rotWithShape="1">
                  <a:gsLst>
                    <a:gs pos="0">
                      <a:srgbClr val="B25E41"/>
                    </a:gs>
                    <a:gs pos="100000">
                      <a:srgbClr val="F5B2A3"/>
                    </a:gs>
                  </a:gsLst>
                  <a:lin ang="16200000" scaled="0"/>
                </a:gra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a:solidFill>
                        <a:srgbClr val="FFFFFF"/>
                      </a:solidFill>
                    </a:defRPr>
                  </a:pPr>
                  <a:endParaRPr/>
                </a:p>
              </p:txBody>
            </p:sp>
            <p:sp>
              <p:nvSpPr>
                <p:cNvPr id="807" name="x"/>
                <p:cNvSpPr txBox="1"/>
                <p:nvPr/>
              </p:nvSpPr>
              <p:spPr>
                <a:xfrm>
                  <a:off x="189706" y="76199"/>
                  <a:ext cx="915988" cy="3810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2200">
                      <a:solidFill>
                        <a:srgbClr val="FFFFFF"/>
                      </a:solidFill>
                      <a:latin typeface="Comic Sans MS"/>
                      <a:ea typeface="Comic Sans MS"/>
                      <a:cs typeface="Comic Sans MS"/>
                      <a:sym typeface="Comic Sans MS"/>
                    </a:defRPr>
                  </a:lvl1pPr>
                </a:lstStyle>
                <a:p>
                  <a:pPr>
                    <a:defRPr sz="2400">
                      <a:latin typeface="Franklin Gothic Book"/>
                      <a:ea typeface="Franklin Gothic Book"/>
                      <a:cs typeface="Franklin Gothic Book"/>
                      <a:sym typeface="Franklin Gothic Book"/>
                    </a:defRPr>
                  </a:pPr>
                  <a:r>
                    <a:rPr sz="2200">
                      <a:latin typeface="Comic Sans MS"/>
                      <a:ea typeface="Comic Sans MS"/>
                      <a:cs typeface="Comic Sans MS"/>
                      <a:sym typeface="Comic Sans MS"/>
                    </a:rPr>
                    <a:t>x</a:t>
                  </a:r>
                </a:p>
              </p:txBody>
            </p:sp>
          </p:grpSp>
        </p:grpSp>
        <p:grpSp>
          <p:nvGrpSpPr>
            <p:cNvPr id="812" name="Group"/>
            <p:cNvGrpSpPr/>
            <p:nvPr/>
          </p:nvGrpSpPr>
          <p:grpSpPr>
            <a:xfrm>
              <a:off x="0" y="0"/>
              <a:ext cx="1295400" cy="533400"/>
              <a:chOff x="0" y="0"/>
              <a:chExt cx="1295400" cy="533400"/>
            </a:xfrm>
          </p:grpSpPr>
          <p:sp>
            <p:nvSpPr>
              <p:cNvPr id="810" name="Quote Bubble"/>
              <p:cNvSpPr/>
              <p:nvPr/>
            </p:nvSpPr>
            <p:spPr>
              <a:xfrm>
                <a:off x="0" y="0"/>
                <a:ext cx="1295400" cy="533400"/>
              </a:xfrm>
              <a:prstGeom prst="wedgeEllipseCallout">
                <a:avLst>
                  <a:gd name="adj1" fmla="val -84628"/>
                  <a:gd name="adj2" fmla="val 234213"/>
                </a:avLst>
              </a:prstGeom>
              <a:gradFill flip="none" rotWithShape="1">
                <a:gsLst>
                  <a:gs pos="0">
                    <a:srgbClr val="B25E41"/>
                  </a:gs>
                  <a:gs pos="100000">
                    <a:srgbClr val="F5B2A3"/>
                  </a:gs>
                </a:gsLst>
                <a:lin ang="16200000" scaled="0"/>
              </a:gra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a:solidFill>
                      <a:srgbClr val="FFFFFF"/>
                    </a:solidFill>
                  </a:defRPr>
                </a:pPr>
                <a:endParaRPr/>
              </a:p>
            </p:txBody>
          </p:sp>
          <p:sp>
            <p:nvSpPr>
              <p:cNvPr id="811" name="x"/>
              <p:cNvSpPr txBox="1"/>
              <p:nvPr/>
            </p:nvSpPr>
            <p:spPr>
              <a:xfrm>
                <a:off x="189706" y="76199"/>
                <a:ext cx="915988" cy="3810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2200">
                    <a:solidFill>
                      <a:srgbClr val="FFFFFF"/>
                    </a:solidFill>
                    <a:latin typeface="Comic Sans MS"/>
                    <a:ea typeface="Comic Sans MS"/>
                    <a:cs typeface="Comic Sans MS"/>
                    <a:sym typeface="Comic Sans MS"/>
                  </a:defRPr>
                </a:lvl1pPr>
              </a:lstStyle>
              <a:p>
                <a:pPr>
                  <a:defRPr sz="2400">
                    <a:latin typeface="Franklin Gothic Book"/>
                    <a:ea typeface="Franklin Gothic Book"/>
                    <a:cs typeface="Franklin Gothic Book"/>
                    <a:sym typeface="Franklin Gothic Book"/>
                  </a:defRPr>
                </a:pPr>
                <a:r>
                  <a:rPr sz="2200">
                    <a:latin typeface="Comic Sans MS"/>
                    <a:ea typeface="Comic Sans MS"/>
                    <a:cs typeface="Comic Sans MS"/>
                    <a:sym typeface="Comic Sans MS"/>
                  </a:rPr>
                  <a:t>x</a:t>
                </a:r>
              </a:p>
            </p:txBody>
          </p:sp>
        </p:grpSp>
        <p:grpSp>
          <p:nvGrpSpPr>
            <p:cNvPr id="815" name="Group"/>
            <p:cNvGrpSpPr/>
            <p:nvPr/>
          </p:nvGrpSpPr>
          <p:grpSpPr>
            <a:xfrm>
              <a:off x="0" y="0"/>
              <a:ext cx="1295400" cy="533400"/>
              <a:chOff x="0" y="0"/>
              <a:chExt cx="1295400" cy="533400"/>
            </a:xfrm>
          </p:grpSpPr>
          <p:sp>
            <p:nvSpPr>
              <p:cNvPr id="813" name="Quote Bubble"/>
              <p:cNvSpPr/>
              <p:nvPr/>
            </p:nvSpPr>
            <p:spPr>
              <a:xfrm>
                <a:off x="0" y="0"/>
                <a:ext cx="1295400" cy="533400"/>
              </a:xfrm>
              <a:prstGeom prst="wedgeEllipseCallout">
                <a:avLst>
                  <a:gd name="adj1" fmla="val 101570"/>
                  <a:gd name="adj2" fmla="val 239583"/>
                </a:avLst>
              </a:prstGeom>
              <a:gradFill flip="none" rotWithShape="1">
                <a:gsLst>
                  <a:gs pos="0">
                    <a:srgbClr val="B25E41"/>
                  </a:gs>
                  <a:gs pos="100000">
                    <a:srgbClr val="F5B2A3"/>
                  </a:gs>
                </a:gsLst>
                <a:lin ang="16200000" scaled="0"/>
              </a:gra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a:solidFill>
                      <a:srgbClr val="FFFFFF"/>
                    </a:solidFill>
                  </a:defRPr>
                </a:pPr>
                <a:endParaRPr/>
              </a:p>
            </p:txBody>
          </p:sp>
          <p:sp>
            <p:nvSpPr>
              <p:cNvPr id="814" name="x"/>
              <p:cNvSpPr txBox="1"/>
              <p:nvPr/>
            </p:nvSpPr>
            <p:spPr>
              <a:xfrm>
                <a:off x="189706" y="76199"/>
                <a:ext cx="915988" cy="3810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2200">
                    <a:solidFill>
                      <a:srgbClr val="FFFFFF"/>
                    </a:solidFill>
                    <a:latin typeface="Comic Sans MS"/>
                    <a:ea typeface="Comic Sans MS"/>
                    <a:cs typeface="Comic Sans MS"/>
                    <a:sym typeface="Comic Sans MS"/>
                  </a:defRPr>
                </a:lvl1pPr>
              </a:lstStyle>
              <a:p>
                <a:pPr>
                  <a:defRPr sz="2400">
                    <a:latin typeface="Franklin Gothic Book"/>
                    <a:ea typeface="Franklin Gothic Book"/>
                    <a:cs typeface="Franklin Gothic Book"/>
                    <a:sym typeface="Franklin Gothic Book"/>
                  </a:defRPr>
                </a:pPr>
                <a:r>
                  <a:rPr sz="2200">
                    <a:latin typeface="Comic Sans MS"/>
                    <a:ea typeface="Comic Sans MS"/>
                    <a:cs typeface="Comic Sans MS"/>
                    <a:sym typeface="Comic Sans MS"/>
                  </a:rPr>
                  <a:t>x</a:t>
                </a:r>
              </a:p>
            </p:txBody>
          </p:sp>
        </p:grpSp>
      </p:grpSp>
      <p:sp>
        <p:nvSpPr>
          <p:cNvPr id="817" name="Given an x-coordinate, check if it is greater than -50"/>
          <p:cNvSpPr txBox="1"/>
          <p:nvPr/>
        </p:nvSpPr>
        <p:spPr>
          <a:xfrm>
            <a:off x="228600" y="3638550"/>
            <a:ext cx="6399570" cy="44704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000">
                <a:latin typeface="Comic Sans MS"/>
                <a:ea typeface="Comic Sans MS"/>
                <a:cs typeface="Comic Sans MS"/>
                <a:sym typeface="Comic Sans MS"/>
              </a:defRPr>
            </a:lvl1pPr>
          </a:lstStyle>
          <a:p>
            <a:pPr>
              <a:defRPr sz="2800">
                <a:latin typeface="+mj-lt"/>
                <a:ea typeface="+mj-ea"/>
                <a:cs typeface="+mj-cs"/>
                <a:sym typeface="Helvetica"/>
              </a:defRPr>
            </a:pPr>
            <a:r>
              <a:rPr sz="2000">
                <a:latin typeface="Comic Sans MS"/>
                <a:ea typeface="Comic Sans MS"/>
                <a:cs typeface="Comic Sans MS"/>
                <a:sym typeface="Comic Sans MS"/>
              </a:rPr>
              <a:t>Given an x-coordinate, check if it is greater than -50</a:t>
            </a:r>
          </a:p>
        </p:txBody>
      </p:sp>
      <p:sp>
        <p:nvSpPr>
          <p:cNvPr id="818" name="Rectangle"/>
          <p:cNvSpPr/>
          <p:nvPr/>
        </p:nvSpPr>
        <p:spPr>
          <a:xfrm>
            <a:off x="19050" y="2971800"/>
            <a:ext cx="9124950" cy="1447800"/>
          </a:xfrm>
          <a:prstGeom prst="rect">
            <a:avLst/>
          </a:prstGeom>
          <a:solidFill>
            <a:srgbClr val="FFFFFF"/>
          </a:solidFill>
          <a:ln w="12700">
            <a:miter lim="400000"/>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fill="hold" grpId="2" nodeType="clickEffect">
                                  <p:stCondLst>
                                    <p:cond delay="0"/>
                                  </p:stCondLst>
                                  <p:iterate>
                                    <p:tmAbs val="0"/>
                                  </p:iterate>
                                  <p:childTnLst>
                                    <p:set>
                                      <p:cBhvr>
                                        <p:cTn id="10" fill="hold"/>
                                        <p:tgtEl>
                                          <p:spTgt spid="788"/>
                                        </p:tgtEl>
                                        <p:attrNameLst>
                                          <p:attrName>style.visibility</p:attrName>
                                        </p:attrNameLst>
                                      </p:cBhvr>
                                      <p:to>
                                        <p:strVal val="visible"/>
                                      </p:to>
                                    </p:set>
                                    <p:animEffect transition="in" filter="dissolve">
                                      <p:cBhvr>
                                        <p:cTn id="11" dur="500"/>
                                        <p:tgtEl>
                                          <p:spTgt spid="78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fill="hold" grpId="3" nodeType="clickEffect">
                                  <p:stCondLst>
                                    <p:cond delay="0"/>
                                  </p:stCondLst>
                                  <p:iterate>
                                    <p:tmAbs val="0"/>
                                  </p:iterate>
                                  <p:childTnLst>
                                    <p:set>
                                      <p:cBhvr>
                                        <p:cTn id="15" fill="hold"/>
                                        <p:tgtEl>
                                          <p:spTgt spid="789"/>
                                        </p:tgtEl>
                                        <p:attrNameLst>
                                          <p:attrName>style.visibility</p:attrName>
                                        </p:attrNameLst>
                                      </p:cBhvr>
                                      <p:to>
                                        <p:strVal val="visible"/>
                                      </p:to>
                                    </p:set>
                                    <p:animEffect transition="in" filter="dissolve">
                                      <p:cBhvr>
                                        <p:cTn id="16" dur="500"/>
                                        <p:tgtEl>
                                          <p:spTgt spid="789"/>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fill="hold" grpId="4" nodeType="clickEffect">
                                  <p:stCondLst>
                                    <p:cond delay="0"/>
                                  </p:stCondLst>
                                  <p:iterate>
                                    <p:tmAbs val="0"/>
                                  </p:iterate>
                                  <p:childTnLst>
                                    <p:set>
                                      <p:cBhvr>
                                        <p:cTn id="20" fill="hold"/>
                                        <p:tgtEl>
                                          <p:spTgt spid="790"/>
                                        </p:tgtEl>
                                        <p:attrNameLst>
                                          <p:attrName>style.visibility</p:attrName>
                                        </p:attrNameLst>
                                      </p:cBhvr>
                                      <p:to>
                                        <p:strVal val="visible"/>
                                      </p:to>
                                    </p:set>
                                    <p:animEffect transition="in" filter="dissolve">
                                      <p:cBhvr>
                                        <p:cTn id="21" dur="500"/>
                                        <p:tgtEl>
                                          <p:spTgt spid="790"/>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fill="hold" grpId="5" nodeType="clickEffect">
                                  <p:stCondLst>
                                    <p:cond delay="0"/>
                                  </p:stCondLst>
                                  <p:iterate>
                                    <p:tmAbs val="0"/>
                                  </p:iterate>
                                  <p:childTnLst>
                                    <p:set>
                                      <p:cBhvr>
                                        <p:cTn id="25" fill="hold"/>
                                        <p:tgtEl>
                                          <p:spTgt spid="817"/>
                                        </p:tgtEl>
                                        <p:attrNameLst>
                                          <p:attrName>style.visibility</p:attrName>
                                        </p:attrNameLst>
                                      </p:cBhvr>
                                      <p:to>
                                        <p:strVal val="visible"/>
                                      </p:to>
                                    </p:set>
                                    <p:animEffect transition="in" filter="dissolve">
                                      <p:cBhvr>
                                        <p:cTn id="26" dur="500"/>
                                        <p:tgtEl>
                                          <p:spTgt spid="817"/>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fill="hold" grpId="6" nodeType="clickEffect">
                                  <p:stCondLst>
                                    <p:cond delay="0"/>
                                  </p:stCondLst>
                                  <p:iterate>
                                    <p:tmAbs val="0"/>
                                  </p:iterate>
                                  <p:childTnLst>
                                    <p:set>
                                      <p:cBhvr>
                                        <p:cTn id="30" fill="hold"/>
                                        <p:tgtEl>
                                          <p:spTgt spid="791"/>
                                        </p:tgtEl>
                                        <p:attrNameLst>
                                          <p:attrName>style.visibility</p:attrName>
                                        </p:attrNameLst>
                                      </p:cBhvr>
                                      <p:to>
                                        <p:strVal val="visible"/>
                                      </p:to>
                                    </p:set>
                                    <p:animEffect transition="in" filter="dissolve">
                                      <p:cBhvr>
                                        <p:cTn id="31" dur="500"/>
                                        <p:tgtEl>
                                          <p:spTgt spid="791"/>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fill="hold" grpId="7" nodeType="clickEffect">
                                  <p:stCondLst>
                                    <p:cond delay="0"/>
                                  </p:stCondLst>
                                  <p:iterate>
                                    <p:tmAbs val="0"/>
                                  </p:iterate>
                                  <p:childTnLst>
                                    <p:set>
                                      <p:cBhvr>
                                        <p:cTn id="35" fill="hold"/>
                                        <p:tgtEl>
                                          <p:spTgt spid="793"/>
                                        </p:tgtEl>
                                        <p:attrNameLst>
                                          <p:attrName>style.visibility</p:attrName>
                                        </p:attrNameLst>
                                      </p:cBhvr>
                                      <p:to>
                                        <p:strVal val="visible"/>
                                      </p:to>
                                    </p:set>
                                    <p:animEffect transition="in" filter="dissolve">
                                      <p:cBhvr>
                                        <p:cTn id="36" dur="500"/>
                                        <p:tgtEl>
                                          <p:spTgt spid="793"/>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fill="hold" grpId="8" nodeType="clickEffect">
                                  <p:stCondLst>
                                    <p:cond delay="0"/>
                                  </p:stCondLst>
                                  <p:iterate>
                                    <p:tmAbs val="0"/>
                                  </p:iterate>
                                  <p:childTnLst>
                                    <p:set>
                                      <p:cBhvr>
                                        <p:cTn id="40" fill="hold"/>
                                        <p:tgtEl>
                                          <p:spTgt spid="792"/>
                                        </p:tgtEl>
                                        <p:attrNameLst>
                                          <p:attrName>style.visibility</p:attrName>
                                        </p:attrNameLst>
                                      </p:cBhvr>
                                      <p:to>
                                        <p:strVal val="visible"/>
                                      </p:to>
                                    </p:set>
                                    <p:animEffect transition="in" filter="dissolve">
                                      <p:cBhvr>
                                        <p:cTn id="41" dur="500"/>
                                        <p:tgtEl>
                                          <p:spTgt spid="792"/>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fill="hold" grpId="9" nodeType="clickEffect">
                                  <p:stCondLst>
                                    <p:cond delay="0"/>
                                  </p:stCondLst>
                                  <p:iterate>
                                    <p:tmAbs val="0"/>
                                  </p:iterate>
                                  <p:childTnLst>
                                    <p:set>
                                      <p:cBhvr>
                                        <p:cTn id="45" fill="hold"/>
                                        <p:tgtEl>
                                          <p:spTgt spid="796"/>
                                        </p:tgtEl>
                                        <p:attrNameLst>
                                          <p:attrName>style.visibility</p:attrName>
                                        </p:attrNameLst>
                                      </p:cBhvr>
                                      <p:to>
                                        <p:strVal val="visible"/>
                                      </p:to>
                                    </p:set>
                                    <p:animEffect transition="in" filter="dissolve">
                                      <p:cBhvr>
                                        <p:cTn id="46" dur="500"/>
                                        <p:tgtEl>
                                          <p:spTgt spid="796"/>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fill="hold" grpId="10" nodeType="clickEffect">
                                  <p:stCondLst>
                                    <p:cond delay="0"/>
                                  </p:stCondLst>
                                  <p:iterate>
                                    <p:tmAbs val="0"/>
                                  </p:iterate>
                                  <p:childTnLst>
                                    <p:set>
                                      <p:cBhvr>
                                        <p:cTn id="50" fill="hold"/>
                                        <p:tgtEl>
                                          <p:spTgt spid="795"/>
                                        </p:tgtEl>
                                        <p:attrNameLst>
                                          <p:attrName>style.visibility</p:attrName>
                                        </p:attrNameLst>
                                      </p:cBhvr>
                                      <p:to>
                                        <p:strVal val="visible"/>
                                      </p:to>
                                    </p:set>
                                    <p:animEffect transition="in" filter="dissolve">
                                      <p:cBhvr>
                                        <p:cTn id="51" dur="500"/>
                                        <p:tgtEl>
                                          <p:spTgt spid="795"/>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fill="hold" grpId="11" nodeType="clickEffect">
                                  <p:stCondLst>
                                    <p:cond delay="0"/>
                                  </p:stCondLst>
                                  <p:iterate>
                                    <p:tmAbs val="0"/>
                                  </p:iterate>
                                  <p:childTnLst>
                                    <p:set>
                                      <p:cBhvr>
                                        <p:cTn id="55" fill="hold"/>
                                        <p:tgtEl>
                                          <p:spTgt spid="794"/>
                                        </p:tgtEl>
                                        <p:attrNameLst>
                                          <p:attrName>style.visibility</p:attrName>
                                        </p:attrNameLst>
                                      </p:cBhvr>
                                      <p:to>
                                        <p:strVal val="visible"/>
                                      </p:to>
                                    </p:set>
                                    <p:animEffect transition="in" filter="dissolve">
                                      <p:cBhvr>
                                        <p:cTn id="56" dur="500"/>
                                        <p:tgtEl>
                                          <p:spTgt spid="794"/>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fill="hold" grpId="12" nodeType="clickEffect">
                                  <p:stCondLst>
                                    <p:cond delay="0"/>
                                  </p:stCondLst>
                                  <p:iterate>
                                    <p:tmAbs val="0"/>
                                  </p:iterate>
                                  <p:childTnLst>
                                    <p:set>
                                      <p:cBhvr>
                                        <p:cTn id="60" fill="hold"/>
                                        <p:tgtEl>
                                          <p:spTgt spid="802"/>
                                        </p:tgtEl>
                                        <p:attrNameLst>
                                          <p:attrName>style.visibility</p:attrName>
                                        </p:attrNameLst>
                                      </p:cBhvr>
                                      <p:to>
                                        <p:strVal val="visible"/>
                                      </p:to>
                                    </p:set>
                                    <p:animEffect transition="in" filter="dissolve">
                                      <p:cBhvr>
                                        <p:cTn id="61" dur="500"/>
                                        <p:tgtEl>
                                          <p:spTgt spid="802"/>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fill="hold" grpId="13" nodeType="clickEffect">
                                  <p:stCondLst>
                                    <p:cond delay="0"/>
                                  </p:stCondLst>
                                  <p:iterate>
                                    <p:tmAbs val="0"/>
                                  </p:iterate>
                                  <p:childTnLst>
                                    <p:set>
                                      <p:cBhvr>
                                        <p:cTn id="65" fill="hold"/>
                                        <p:tgtEl>
                                          <p:spTgt spid="816"/>
                                        </p:tgtEl>
                                        <p:attrNameLst>
                                          <p:attrName>style.visibility</p:attrName>
                                        </p:attrNameLst>
                                      </p:cBhvr>
                                      <p:to>
                                        <p:strVal val="visible"/>
                                      </p:to>
                                    </p:set>
                                    <p:animEffect transition="in" filter="dissolve">
                                      <p:cBhvr>
                                        <p:cTn id="66" dur="500"/>
                                        <p:tgtEl>
                                          <p:spTgt spid="816"/>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fill="hold" grpId="14" nodeType="clickEffect">
                                  <p:stCondLst>
                                    <p:cond delay="0"/>
                                  </p:stCondLst>
                                  <p:iterate>
                                    <p:tmAbs val="0"/>
                                  </p:iterate>
                                  <p:childTnLst>
                                    <p:set>
                                      <p:cBhvr>
                                        <p:cTn id="70" fill="hold"/>
                                        <p:tgtEl>
                                          <p:spTgt spid="818"/>
                                        </p:tgtEl>
                                        <p:attrNameLst>
                                          <p:attrName>style.visibility</p:attrName>
                                        </p:attrNameLst>
                                      </p:cBhvr>
                                      <p:to>
                                        <p:strVal val="visible"/>
                                      </p:to>
                                    </p:set>
                                    <p:animEffect transition="in" filter="dissolve">
                                      <p:cBhvr>
                                        <p:cTn id="71" dur="500"/>
                                        <p:tgtEl>
                                          <p:spTgt spid="8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4" grpId="1" animBg="1" advAuto="0"/>
      <p:bldP spid="788" grpId="2" animBg="1" advAuto="0"/>
      <p:bldP spid="789" grpId="3" animBg="1" advAuto="0"/>
      <p:bldP spid="790" grpId="4" animBg="1" advAuto="0"/>
      <p:bldP spid="791" grpId="6" animBg="1" advAuto="0"/>
      <p:bldP spid="792" grpId="8" animBg="1" advAuto="0"/>
      <p:bldP spid="793" grpId="7" animBg="1" advAuto="0"/>
      <p:bldP spid="794" grpId="11" animBg="1" advAuto="0"/>
      <p:bldP spid="795" grpId="10" animBg="1" advAuto="0"/>
      <p:bldP spid="796" grpId="9" animBg="1" advAuto="0"/>
      <p:bldP spid="802" grpId="12" animBg="1" advAuto="0"/>
      <p:bldP spid="816" grpId="13" animBg="1" advAuto="0"/>
      <p:bldP spid="817" grpId="5" animBg="1" advAuto="0"/>
      <p:bldP spid="818" grpId="14" animBg="1" advAuto="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Finishing onscreen?"/>
          <p:cNvSpPr txBox="1">
            <a:spLocks noGrp="1"/>
          </p:cNvSpPr>
          <p:nvPr>
            <p:ph type="title"/>
          </p:nvPr>
        </p:nvSpPr>
        <p:spPr>
          <a:prstGeom prst="rect">
            <a:avLst/>
          </a:prstGeom>
        </p:spPr>
        <p:txBody>
          <a:bodyPr/>
          <a:lstStyle/>
          <a:p>
            <a:r>
              <a:t>Finishing </a:t>
            </a:r>
            <a:r>
              <a:rPr>
                <a:latin typeface="Courier"/>
                <a:ea typeface="Courier"/>
                <a:cs typeface="Courier"/>
                <a:sym typeface="Courier"/>
              </a:rPr>
              <a:t>onscreen?</a:t>
            </a:r>
          </a:p>
        </p:txBody>
      </p:sp>
      <p:sp>
        <p:nvSpPr>
          <p:cNvPr id="823" name="Complete safe-right? and change onscreen? so it uses safe-right? instead…"/>
          <p:cNvSpPr txBox="1">
            <a:spLocks noGrp="1"/>
          </p:cNvSpPr>
          <p:nvPr>
            <p:ph type="body" idx="1"/>
          </p:nvPr>
        </p:nvSpPr>
        <p:spPr>
          <a:xfrm>
            <a:off x="304800" y="1798638"/>
            <a:ext cx="8686800" cy="4525963"/>
          </a:xfrm>
          <a:prstGeom prst="rect">
            <a:avLst/>
          </a:prstGeom>
        </p:spPr>
        <p:txBody>
          <a:bodyPr>
            <a:normAutofit/>
          </a:bodyPr>
          <a:lstStyle/>
          <a:p>
            <a:pPr marL="312039" indent="-312039" defTabSz="832104">
              <a:defRPr sz="2548"/>
            </a:pPr>
            <a:r>
              <a:rPr dirty="0"/>
              <a:t>Complete </a:t>
            </a:r>
            <a:r>
              <a:rPr lang="en-US" dirty="0">
                <a:latin typeface="Courier"/>
                <a:ea typeface="Courier"/>
                <a:cs typeface="Courier"/>
                <a:sym typeface="Courier"/>
              </a:rPr>
              <a:t>is-safe-right</a:t>
            </a:r>
            <a:r>
              <a:rPr lang="en-US" dirty="0">
                <a:latin typeface="Franklin Gothic Book"/>
                <a:ea typeface="Franklin Gothic Book"/>
                <a:cs typeface="Franklin Gothic Book"/>
                <a:sym typeface="Franklin Gothic Book"/>
              </a:rPr>
              <a:t> </a:t>
            </a:r>
            <a:r>
              <a:rPr dirty="0">
                <a:latin typeface="Franklin Gothic Book"/>
                <a:ea typeface="Franklin Gothic Book"/>
                <a:cs typeface="Franklin Gothic Book"/>
                <a:sym typeface="Franklin Gothic Book"/>
              </a:rPr>
              <a:t>and change </a:t>
            </a:r>
            <a:r>
              <a:rPr lang="en-US" dirty="0">
                <a:latin typeface="Courier"/>
                <a:ea typeface="Courier"/>
                <a:cs typeface="Courier"/>
                <a:sym typeface="Courier"/>
              </a:rPr>
              <a:t>is-onscreen </a:t>
            </a:r>
            <a:r>
              <a:rPr dirty="0">
                <a:latin typeface="Franklin Gothic Book"/>
                <a:ea typeface="Franklin Gothic Book"/>
                <a:cs typeface="Franklin Gothic Book"/>
                <a:sym typeface="Franklin Gothic Book"/>
              </a:rPr>
              <a:t>so it uses </a:t>
            </a:r>
            <a:r>
              <a:rPr lang="en-US" dirty="0">
                <a:latin typeface="Courier"/>
                <a:ea typeface="Courier"/>
                <a:cs typeface="Courier"/>
                <a:sym typeface="Courier"/>
              </a:rPr>
              <a:t>is-s</a:t>
            </a:r>
            <a:r>
              <a:rPr dirty="0">
                <a:latin typeface="Courier"/>
                <a:ea typeface="Courier"/>
                <a:cs typeface="Courier"/>
                <a:sym typeface="Courier"/>
              </a:rPr>
              <a:t>afe-right </a:t>
            </a:r>
            <a:r>
              <a:rPr dirty="0">
                <a:latin typeface="Franklin Gothic Book"/>
                <a:ea typeface="Franklin Gothic Book"/>
                <a:cs typeface="Franklin Gothic Book"/>
                <a:sym typeface="Franklin Gothic Book"/>
              </a:rPr>
              <a:t>instead</a:t>
            </a:r>
          </a:p>
          <a:p>
            <a:pPr marL="312039" indent="-312039" defTabSz="832104">
              <a:defRPr sz="2548"/>
            </a:pPr>
            <a:endParaRPr dirty="0">
              <a:latin typeface="Franklin Gothic Book"/>
              <a:ea typeface="Franklin Gothic Book"/>
              <a:cs typeface="Franklin Gothic Book"/>
              <a:sym typeface="Franklin Gothic Book"/>
            </a:endParaRPr>
          </a:p>
          <a:p>
            <a:pPr marL="312039" indent="-312039" defTabSz="832104">
              <a:defRPr sz="2548"/>
            </a:pPr>
            <a:r>
              <a:rPr dirty="0"/>
              <a:t>How can </a:t>
            </a:r>
            <a:r>
              <a:rPr lang="en-US" dirty="0">
                <a:latin typeface="Courier"/>
                <a:ea typeface="Courier"/>
                <a:cs typeface="Courier"/>
                <a:sym typeface="Courier"/>
              </a:rPr>
              <a:t>is-o</a:t>
            </a:r>
            <a:r>
              <a:rPr dirty="0">
                <a:latin typeface="Courier"/>
                <a:ea typeface="Courier"/>
                <a:cs typeface="Courier"/>
                <a:sym typeface="Courier"/>
              </a:rPr>
              <a:t>nscreen</a:t>
            </a:r>
            <a:r>
              <a:rPr dirty="0"/>
              <a:t> use both functions?</a:t>
            </a:r>
          </a:p>
          <a:p>
            <a:pPr marL="312039" indent="-312039" defTabSz="832104">
              <a:defRPr sz="2548"/>
            </a:pPr>
            <a:endParaRPr dirty="0"/>
          </a:p>
          <a:p>
            <a:pPr marL="312039" indent="-312039" defTabSz="832104">
              <a:defRPr sz="2548"/>
            </a:pPr>
            <a:r>
              <a:rPr b="1" dirty="0"/>
              <a:t>Challenge</a:t>
            </a:r>
            <a:r>
              <a:rPr dirty="0"/>
              <a:t>: change the boundaries so that </a:t>
            </a:r>
            <a:r>
              <a:rPr i="1" dirty="0"/>
              <a:t>no part of Sam can leave the screen.</a:t>
            </a:r>
            <a:endParaRPr dirty="0">
              <a:latin typeface="Courier"/>
              <a:ea typeface="Courier"/>
              <a:cs typeface="Courier"/>
              <a:sym typeface="Courier"/>
            </a:endParaRPr>
          </a:p>
          <a:p>
            <a:pPr marL="312039" indent="-312039" defTabSz="832104">
              <a:defRPr sz="2548"/>
            </a:pPr>
            <a:endParaRPr dirty="0">
              <a:latin typeface="Courier"/>
              <a:ea typeface="Courier"/>
              <a:cs typeface="Courier"/>
              <a:sym typeface="Courier"/>
            </a:endParaRPr>
          </a:p>
          <a:p>
            <a:pPr marL="312039" indent="-312039" defTabSz="832104">
              <a:defRPr sz="2548"/>
            </a:pPr>
            <a:r>
              <a:rPr dirty="0">
                <a:latin typeface="Franklin Gothic Book"/>
                <a:ea typeface="Franklin Gothic Book"/>
                <a:cs typeface="Franklin Gothic Book"/>
                <a:sym typeface="Franklin Gothic Book"/>
              </a:rPr>
              <a:t>Copy the </a:t>
            </a:r>
            <a:r>
              <a:rPr lang="en-US" dirty="0">
                <a:latin typeface="Courier"/>
                <a:ea typeface="Courier"/>
                <a:cs typeface="Courier"/>
                <a:sym typeface="Courier"/>
              </a:rPr>
              <a:t>is-s</a:t>
            </a:r>
            <a:r>
              <a:rPr dirty="0">
                <a:latin typeface="Courier"/>
                <a:ea typeface="Courier"/>
                <a:cs typeface="Courier"/>
                <a:sym typeface="Courier"/>
              </a:rPr>
              <a:t>afe-left, </a:t>
            </a:r>
            <a:r>
              <a:rPr lang="en-US" dirty="0">
                <a:latin typeface="Courier"/>
                <a:ea typeface="Courier"/>
                <a:cs typeface="Courier"/>
                <a:sym typeface="Courier"/>
              </a:rPr>
              <a:t>is-s</a:t>
            </a:r>
            <a:r>
              <a:rPr dirty="0">
                <a:latin typeface="Courier"/>
                <a:ea typeface="Courier"/>
                <a:cs typeface="Courier"/>
                <a:sym typeface="Courier"/>
              </a:rPr>
              <a:t>afe-right </a:t>
            </a:r>
            <a:r>
              <a:rPr dirty="0">
                <a:latin typeface="Franklin Gothic Book"/>
                <a:ea typeface="Franklin Gothic Book"/>
                <a:cs typeface="Franklin Gothic Book"/>
                <a:sym typeface="Franklin Gothic Book"/>
              </a:rPr>
              <a:t>and </a:t>
            </a:r>
            <a:r>
              <a:rPr lang="en-US" dirty="0">
                <a:latin typeface="Courier"/>
                <a:ea typeface="Courier"/>
                <a:cs typeface="Courier"/>
                <a:sym typeface="Courier"/>
              </a:rPr>
              <a:t>is-o</a:t>
            </a:r>
            <a:r>
              <a:rPr dirty="0">
                <a:latin typeface="Courier"/>
                <a:ea typeface="Courier"/>
                <a:cs typeface="Courier"/>
                <a:sym typeface="Courier"/>
              </a:rPr>
              <a:t>nscreen</a:t>
            </a:r>
            <a:r>
              <a:rPr dirty="0">
                <a:latin typeface="Franklin Gothic Book"/>
                <a:ea typeface="Franklin Gothic Book"/>
                <a:cs typeface="Franklin Gothic Book"/>
                <a:sym typeface="Franklin Gothic Book"/>
              </a:rPr>
              <a:t> code into the game template!</a:t>
            </a:r>
          </a:p>
        </p:txBody>
      </p:sp>
      <p:sp>
        <p:nvSpPr>
          <p:cNvPr id="824"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54</a:t>
            </a:fld>
            <a:endParaRPr sz="1200">
              <a:solidFill>
                <a:srgbClr val="D38E27"/>
              </a:solidFill>
              <a:latin typeface="Arial"/>
              <a:ea typeface="Arial"/>
              <a:cs typeface="Arial"/>
              <a:sym typeface="Arial"/>
            </a:endParaRP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 name="10min Break!"/>
          <p:cNvSpPr txBox="1">
            <a:spLocks noGrp="1"/>
          </p:cNvSpPr>
          <p:nvPr>
            <p:ph type="body" sz="quarter" idx="1"/>
          </p:nvPr>
        </p:nvSpPr>
        <p:spPr>
          <a:xfrm>
            <a:off x="301625" y="3505200"/>
            <a:ext cx="8686800" cy="609600"/>
          </a:xfrm>
          <a:prstGeom prst="rect">
            <a:avLst/>
          </a:prstGeom>
        </p:spPr>
        <p:txBody>
          <a:bodyPr>
            <a:normAutofit/>
          </a:bodyPr>
          <a:lstStyle>
            <a:lvl1pPr marL="0" indent="0" algn="ctr">
              <a:buSzTx/>
              <a:buFont typeface="Wingdings"/>
              <a:buNone/>
            </a:lvl1pPr>
          </a:lstStyle>
          <a:p>
            <a:r>
              <a:t>10min Break!</a:t>
            </a:r>
          </a:p>
        </p:txBody>
      </p:sp>
      <p:sp>
        <p:nvSpPr>
          <p:cNvPr id="830"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55</a:t>
            </a:fld>
            <a:endParaRPr sz="1200">
              <a:solidFill>
                <a:srgbClr val="D38E27"/>
              </a:solidFill>
              <a:latin typeface="Arial"/>
              <a:ea typeface="Arial"/>
              <a:cs typeface="Arial"/>
              <a:sym typeface="Arial"/>
            </a:endParaRP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Unit 7"/>
          <p:cNvSpPr txBox="1">
            <a:spLocks noGrp="1"/>
          </p:cNvSpPr>
          <p:nvPr>
            <p:ph type="title"/>
          </p:nvPr>
        </p:nvSpPr>
        <p:spPr>
          <a:xfrm>
            <a:off x="228600" y="5486400"/>
            <a:ext cx="8686800" cy="1184826"/>
          </a:xfrm>
          <a:prstGeom prst="rect">
            <a:avLst/>
          </a:prstGeom>
        </p:spPr>
        <p:txBody>
          <a:bodyPr>
            <a:normAutofit/>
          </a:bodyPr>
          <a:lstStyle/>
          <a:p>
            <a:r>
              <a:t>Unit 7</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8" name="Luigi’s Pizza"/>
          <p:cNvSpPr txBox="1">
            <a:spLocks noGrp="1"/>
          </p:cNvSpPr>
          <p:nvPr>
            <p:ph type="title"/>
          </p:nvPr>
        </p:nvSpPr>
        <p:spPr>
          <a:prstGeom prst="rect">
            <a:avLst/>
          </a:prstGeom>
        </p:spPr>
        <p:txBody>
          <a:bodyPr/>
          <a:lstStyle/>
          <a:p>
            <a:r>
              <a:t>Luigi’s Pizza</a:t>
            </a:r>
          </a:p>
        </p:txBody>
      </p:sp>
      <p:sp>
        <p:nvSpPr>
          <p:cNvPr id="839" name="What does (cost “cheese”) evaluate to?…"/>
          <p:cNvSpPr txBox="1">
            <a:spLocks noGrp="1"/>
          </p:cNvSpPr>
          <p:nvPr>
            <p:ph type="body" idx="1"/>
          </p:nvPr>
        </p:nvSpPr>
        <p:spPr>
          <a:xfrm>
            <a:off x="304800" y="1798638"/>
            <a:ext cx="8686800" cy="4525963"/>
          </a:xfrm>
          <a:prstGeom prst="rect">
            <a:avLst/>
          </a:prstGeom>
        </p:spPr>
        <p:txBody>
          <a:bodyPr>
            <a:normAutofit lnSpcReduction="10000"/>
          </a:bodyPr>
          <a:lstStyle/>
          <a:p>
            <a:pPr marL="318407" indent="-318407">
              <a:spcBef>
                <a:spcPts val="2000"/>
              </a:spcBef>
            </a:pPr>
            <a:r>
              <a:rPr sz="2600" dirty="0"/>
              <a:t>What does </a:t>
            </a:r>
            <a:r>
              <a:rPr sz="2600" dirty="0">
                <a:latin typeface="Courier"/>
                <a:ea typeface="Courier"/>
                <a:cs typeface="Courier"/>
                <a:sym typeface="Courier"/>
              </a:rPr>
              <a:t>cost</a:t>
            </a:r>
            <a:r>
              <a:rPr lang="en-US" sz="2600" dirty="0">
                <a:latin typeface="Courier"/>
                <a:ea typeface="Courier"/>
                <a:cs typeface="Courier"/>
                <a:sym typeface="Courier"/>
              </a:rPr>
              <a:t>(</a:t>
            </a:r>
            <a:r>
              <a:rPr sz="2600" dirty="0">
                <a:latin typeface="Courier"/>
                <a:ea typeface="Courier"/>
                <a:cs typeface="Courier"/>
                <a:sym typeface="Courier"/>
              </a:rPr>
              <a:t>“cheese”) </a:t>
            </a:r>
            <a:r>
              <a:rPr sz="2600" dirty="0"/>
              <a:t>evaluate to?</a:t>
            </a:r>
          </a:p>
          <a:p>
            <a:pPr marL="318407" indent="-318407">
              <a:spcBef>
                <a:spcPts val="2000"/>
              </a:spcBef>
            </a:pPr>
            <a:r>
              <a:rPr sz="2600" dirty="0"/>
              <a:t>What will happen for </a:t>
            </a:r>
            <a:r>
              <a:rPr sz="2600" dirty="0">
                <a:latin typeface="Courier"/>
                <a:ea typeface="Courier"/>
                <a:cs typeface="Courier"/>
                <a:sym typeface="Courier"/>
              </a:rPr>
              <a:t>cost</a:t>
            </a:r>
            <a:r>
              <a:rPr lang="en-US" sz="2600" dirty="0">
                <a:latin typeface="Courier"/>
                <a:ea typeface="Courier"/>
                <a:cs typeface="Courier"/>
                <a:sym typeface="Courier"/>
              </a:rPr>
              <a:t>(</a:t>
            </a:r>
            <a:r>
              <a:rPr sz="2600" dirty="0">
                <a:latin typeface="Courier"/>
                <a:ea typeface="Courier"/>
                <a:cs typeface="Courier"/>
                <a:sym typeface="Courier"/>
              </a:rPr>
              <a:t>“onion”)</a:t>
            </a:r>
            <a:r>
              <a:rPr sz="2600" dirty="0"/>
              <a:t>?</a:t>
            </a:r>
          </a:p>
          <a:p>
            <a:pPr marL="318407" indent="-318407">
              <a:spcBef>
                <a:spcPts val="2000"/>
              </a:spcBef>
            </a:pPr>
            <a:r>
              <a:rPr sz="2600" dirty="0"/>
              <a:t>Add “mushroom” to the menu, for $11.99.</a:t>
            </a:r>
          </a:p>
          <a:p>
            <a:pPr marL="318407" indent="-318407">
              <a:spcBef>
                <a:spcPts val="2000"/>
              </a:spcBef>
            </a:pPr>
            <a:r>
              <a:rPr sz="2600" dirty="0"/>
              <a:t>Change the code to add your favorite topping!</a:t>
            </a:r>
          </a:p>
          <a:p>
            <a:pPr marL="318407" indent="-318407">
              <a:spcBef>
                <a:spcPts val="2000"/>
              </a:spcBef>
            </a:pPr>
            <a:r>
              <a:rPr sz="2600" dirty="0"/>
              <a:t>Change the code to charge customers $1000.00 for anything not on the menu.</a:t>
            </a:r>
          </a:p>
          <a:p>
            <a:pPr marL="318407" indent="-318407">
              <a:spcBef>
                <a:spcPts val="2000"/>
              </a:spcBef>
            </a:pPr>
            <a:r>
              <a:rPr sz="2600" b="1" dirty="0"/>
              <a:t>Challenge:</a:t>
            </a:r>
            <a:r>
              <a:rPr sz="2600" dirty="0"/>
              <a:t> Write a detailed description of how you </a:t>
            </a:r>
            <a:r>
              <a:rPr sz="2600" i="1" dirty="0"/>
              <a:t>think</a:t>
            </a:r>
            <a:r>
              <a:rPr sz="2600" dirty="0"/>
              <a:t> </a:t>
            </a:r>
            <a:r>
              <a:rPr sz="2600" dirty="0" err="1">
                <a:latin typeface="Courier"/>
                <a:ea typeface="Courier"/>
                <a:cs typeface="Courier"/>
                <a:sym typeface="Courier"/>
              </a:rPr>
              <a:t>cond</a:t>
            </a:r>
            <a:r>
              <a:rPr sz="2600" dirty="0">
                <a:latin typeface="Courier"/>
                <a:ea typeface="Courier"/>
                <a:cs typeface="Courier"/>
                <a:sym typeface="Courier"/>
              </a:rPr>
              <a:t> </a:t>
            </a:r>
            <a:r>
              <a:rPr sz="2600" dirty="0"/>
              <a:t>works.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3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83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83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83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83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83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8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 grpId="1" build="p" animBg="1" advAuto="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AB609DD9-330C-5C46-B9DA-8E2C994BBC3D}"/>
              </a:ext>
            </a:extLst>
          </p:cNvPr>
          <p:cNvPicPr>
            <a:picLocks noChangeAspect="1"/>
          </p:cNvPicPr>
          <p:nvPr/>
        </p:nvPicPr>
        <p:blipFill>
          <a:blip r:embed="rId3"/>
          <a:stretch>
            <a:fillRect/>
          </a:stretch>
        </p:blipFill>
        <p:spPr>
          <a:xfrm>
            <a:off x="32015" y="3530362"/>
            <a:ext cx="7513745" cy="513134"/>
          </a:xfrm>
          <a:prstGeom prst="rect">
            <a:avLst/>
          </a:prstGeom>
        </p:spPr>
      </p:pic>
      <p:pic>
        <p:nvPicPr>
          <p:cNvPr id="49" name="Picture 48">
            <a:extLst>
              <a:ext uri="{FF2B5EF4-FFF2-40B4-BE49-F238E27FC236}">
                <a16:creationId xmlns:a16="http://schemas.microsoft.com/office/drawing/2014/main" id="{E4B4D844-2BB1-5F4D-BD36-42C309BB1C83}"/>
              </a:ext>
            </a:extLst>
          </p:cNvPr>
          <p:cNvPicPr>
            <a:picLocks noChangeAspect="1"/>
          </p:cNvPicPr>
          <p:nvPr/>
        </p:nvPicPr>
        <p:blipFill>
          <a:blip r:embed="rId3"/>
          <a:stretch>
            <a:fillRect/>
          </a:stretch>
        </p:blipFill>
        <p:spPr>
          <a:xfrm>
            <a:off x="59495" y="3183092"/>
            <a:ext cx="7513745" cy="513134"/>
          </a:xfrm>
          <a:prstGeom prst="rect">
            <a:avLst/>
          </a:prstGeom>
        </p:spPr>
      </p:pic>
      <p:pic>
        <p:nvPicPr>
          <p:cNvPr id="47" name="Picture 46">
            <a:extLst>
              <a:ext uri="{FF2B5EF4-FFF2-40B4-BE49-F238E27FC236}">
                <a16:creationId xmlns:a16="http://schemas.microsoft.com/office/drawing/2014/main" id="{3C6D4788-8265-9A40-B4FF-9519FBEEBAFE}"/>
              </a:ext>
            </a:extLst>
          </p:cNvPr>
          <p:cNvPicPr>
            <a:picLocks noChangeAspect="1"/>
          </p:cNvPicPr>
          <p:nvPr/>
        </p:nvPicPr>
        <p:blipFill>
          <a:blip r:embed="rId3"/>
          <a:stretch>
            <a:fillRect/>
          </a:stretch>
        </p:blipFill>
        <p:spPr>
          <a:xfrm>
            <a:off x="23427" y="2900972"/>
            <a:ext cx="7513745" cy="513134"/>
          </a:xfrm>
          <a:prstGeom prst="rect">
            <a:avLst/>
          </a:prstGeom>
        </p:spPr>
      </p:pic>
      <p:pic>
        <p:nvPicPr>
          <p:cNvPr id="6" name="Picture 5">
            <a:extLst>
              <a:ext uri="{FF2B5EF4-FFF2-40B4-BE49-F238E27FC236}">
                <a16:creationId xmlns:a16="http://schemas.microsoft.com/office/drawing/2014/main" id="{B02334B8-7F71-A440-9A51-E7E432635723}"/>
              </a:ext>
            </a:extLst>
          </p:cNvPr>
          <p:cNvPicPr>
            <a:picLocks noChangeAspect="1"/>
          </p:cNvPicPr>
          <p:nvPr/>
        </p:nvPicPr>
        <p:blipFill>
          <a:blip r:embed="rId3"/>
          <a:stretch>
            <a:fillRect/>
          </a:stretch>
        </p:blipFill>
        <p:spPr>
          <a:xfrm>
            <a:off x="50907" y="2553702"/>
            <a:ext cx="7513745" cy="513134"/>
          </a:xfrm>
          <a:prstGeom prst="rect">
            <a:avLst/>
          </a:prstGeom>
        </p:spPr>
      </p:pic>
      <p:pic>
        <p:nvPicPr>
          <p:cNvPr id="4" name="Picture 3">
            <a:extLst>
              <a:ext uri="{FF2B5EF4-FFF2-40B4-BE49-F238E27FC236}">
                <a16:creationId xmlns:a16="http://schemas.microsoft.com/office/drawing/2014/main" id="{ABEE16F6-8E0D-B44A-AD25-FE118C5DC150}"/>
              </a:ext>
            </a:extLst>
          </p:cNvPr>
          <p:cNvPicPr>
            <a:picLocks noChangeAspect="1"/>
          </p:cNvPicPr>
          <p:nvPr/>
        </p:nvPicPr>
        <p:blipFill>
          <a:blip r:embed="rId4"/>
          <a:stretch>
            <a:fillRect/>
          </a:stretch>
        </p:blipFill>
        <p:spPr>
          <a:xfrm>
            <a:off x="0" y="1521118"/>
            <a:ext cx="8610600" cy="739460"/>
          </a:xfrm>
          <a:prstGeom prst="rect">
            <a:avLst/>
          </a:prstGeom>
        </p:spPr>
      </p:pic>
      <p:pic>
        <p:nvPicPr>
          <p:cNvPr id="3" name="Picture 2">
            <a:extLst>
              <a:ext uri="{FF2B5EF4-FFF2-40B4-BE49-F238E27FC236}">
                <a16:creationId xmlns:a16="http://schemas.microsoft.com/office/drawing/2014/main" id="{82F7E47E-A76F-864E-8641-AE827485B465}"/>
              </a:ext>
            </a:extLst>
          </p:cNvPr>
          <p:cNvPicPr>
            <a:picLocks noChangeAspect="1"/>
          </p:cNvPicPr>
          <p:nvPr/>
        </p:nvPicPr>
        <p:blipFill rotWithShape="1">
          <a:blip r:embed="rId5"/>
          <a:srcRect b="31369"/>
          <a:stretch/>
        </p:blipFill>
        <p:spPr>
          <a:xfrm>
            <a:off x="116174" y="4680643"/>
            <a:ext cx="4972640" cy="376498"/>
          </a:xfrm>
          <a:prstGeom prst="rect">
            <a:avLst/>
          </a:prstGeom>
        </p:spPr>
      </p:pic>
      <p:pic>
        <p:nvPicPr>
          <p:cNvPr id="843" name="image53.png" descr="image53.png"/>
          <p:cNvPicPr>
            <a:picLocks noChangeAspect="1"/>
          </p:cNvPicPr>
          <p:nvPr/>
        </p:nvPicPr>
        <p:blipFill>
          <a:blip r:embed="rId6">
            <a:extLst/>
          </a:blip>
          <a:stretch>
            <a:fillRect/>
          </a:stretch>
        </p:blipFill>
        <p:spPr>
          <a:xfrm>
            <a:off x="76200" y="2116138"/>
            <a:ext cx="7543800" cy="347663"/>
          </a:xfrm>
          <a:prstGeom prst="rect">
            <a:avLst/>
          </a:prstGeom>
          <a:ln w="12700">
            <a:miter lim="400000"/>
          </a:ln>
        </p:spPr>
      </p:pic>
      <p:graphicFrame>
        <p:nvGraphicFramePr>
          <p:cNvPr id="855" name="Table"/>
          <p:cNvGraphicFramePr/>
          <p:nvPr>
            <p:extLst>
              <p:ext uri="{D42A27DB-BD31-4B8C-83A1-F6EECF244321}">
                <p14:modId xmlns:p14="http://schemas.microsoft.com/office/powerpoint/2010/main" val="2119710965"/>
              </p:ext>
            </p:extLst>
          </p:nvPr>
        </p:nvGraphicFramePr>
        <p:xfrm>
          <a:off x="1030345" y="5106642"/>
          <a:ext cx="6096000" cy="1524000"/>
        </p:xfrm>
        <a:graphic>
          <a:graphicData uri="http://schemas.openxmlformats.org/drawingml/2006/table">
            <a:tbl>
              <a:tblPr>
                <a:tableStyleId>{4C3C2611-4C71-4FC5-86AE-919BDF0F9419}</a:tableStyleId>
              </a:tblPr>
              <a:tblGrid>
                <a:gridCol w="3429000">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tblGrid>
              <a:tr h="304800">
                <a:tc>
                  <a:txBody>
                    <a:bodyPr/>
                    <a:lstStyle/>
                    <a:p>
                      <a:pPr algn="l">
                        <a:defRPr sz="1400" b="0" i="0">
                          <a:latin typeface="Comic Sans MS"/>
                          <a:ea typeface="Comic Sans MS"/>
                          <a:cs typeface="Comic Sans MS"/>
                          <a:sym typeface="Comic Sans MS"/>
                        </a:defRPr>
                      </a:pPr>
                      <a:endParaRPr/>
                    </a:p>
                  </a:txBody>
                  <a:tcPr marL="45720" marR="45720" horzOverflow="overflow">
                    <a:lnL w="12700">
                      <a:miter lim="400000"/>
                    </a:lnL>
                    <a:lnR w="12700">
                      <a:miter lim="400000"/>
                    </a:lnR>
                    <a:lnT w="12700">
                      <a:miter lim="400000"/>
                    </a:lnT>
                    <a:lnB w="12700">
                      <a:miter lim="400000"/>
                    </a:lnB>
                    <a:noFill/>
                  </a:tcPr>
                </a:tc>
                <a:tc>
                  <a:txBody>
                    <a:bodyPr/>
                    <a:lstStyle/>
                    <a:p>
                      <a:pPr algn="l">
                        <a:defRPr sz="1400" b="0" i="0">
                          <a:latin typeface="Comic Sans MS"/>
                          <a:ea typeface="Comic Sans MS"/>
                          <a:cs typeface="Comic Sans MS"/>
                          <a:sym typeface="Comic Sans MS"/>
                        </a:defRPr>
                      </a:pPr>
                      <a:endParaRPr/>
                    </a:p>
                  </a:txBody>
                  <a:tcPr marL="45720" marR="45720" horzOverflow="overflow">
                    <a:lnL w="12700">
                      <a:miter lim="400000"/>
                    </a:lnL>
                    <a:lnR w="12700">
                      <a:miter lim="400000"/>
                    </a:lnR>
                    <a:lnT w="12700">
                      <a:miter lim="400000"/>
                    </a:lnT>
                    <a:lnB w="12700">
                      <a:miter lim="400000"/>
                    </a:lnB>
                    <a:noFill/>
                  </a:tcPr>
                </a:tc>
                <a:extLst>
                  <a:ext uri="{0D108BD9-81ED-4DB2-BD59-A6C34878D82A}">
                    <a16:rowId xmlns:a16="http://schemas.microsoft.com/office/drawing/2014/main" val="10000"/>
                  </a:ext>
                </a:extLst>
              </a:tr>
              <a:tr h="304800">
                <a:tc>
                  <a:txBody>
                    <a:bodyPr/>
                    <a:lstStyle/>
                    <a:p>
                      <a:pPr algn="l">
                        <a:defRPr sz="1400" b="0" i="0">
                          <a:latin typeface="Comic Sans MS"/>
                          <a:ea typeface="Comic Sans MS"/>
                          <a:cs typeface="Comic Sans MS"/>
                          <a:sym typeface="Comic Sans MS"/>
                        </a:defRPr>
                      </a:pPr>
                      <a:endParaRPr dirty="0"/>
                    </a:p>
                  </a:txBody>
                  <a:tcPr marL="45720" marR="45720" horzOverflow="overflow">
                    <a:lnL w="12700">
                      <a:miter lim="400000"/>
                    </a:lnL>
                    <a:lnR w="12700">
                      <a:solidFill>
                        <a:srgbClr val="BFBFBF"/>
                      </a:solidFill>
                    </a:lnR>
                    <a:lnT w="12700">
                      <a:miter lim="400000"/>
                    </a:lnT>
                    <a:lnB w="12700">
                      <a:solidFill>
                        <a:srgbClr val="BFBFBF"/>
                      </a:solidFill>
                    </a:lnB>
                    <a:noFill/>
                  </a:tcPr>
                </a:tc>
                <a:tc>
                  <a:txBody>
                    <a:bodyPr/>
                    <a:lstStyle/>
                    <a:p>
                      <a:pPr algn="l">
                        <a:defRPr sz="2400" b="0" i="0">
                          <a:latin typeface="+mj-lt"/>
                          <a:ea typeface="+mj-ea"/>
                          <a:cs typeface="+mj-cs"/>
                          <a:sym typeface="Helvetica"/>
                        </a:defRPr>
                      </a:pPr>
                      <a:r>
                        <a:rPr sz="1400">
                          <a:latin typeface="Comic Sans MS"/>
                          <a:ea typeface="Comic Sans MS"/>
                          <a:cs typeface="Comic Sans MS"/>
                          <a:sym typeface="Comic Sans MS"/>
                        </a:rPr>
                        <a:t>10.50 </a:t>
                      </a:r>
                    </a:p>
                  </a:txBody>
                  <a:tcPr marL="45720" marR="45720" horzOverflow="overflow">
                    <a:lnL w="12700">
                      <a:solidFill>
                        <a:srgbClr val="BFBFBF"/>
                      </a:solidFill>
                    </a:lnL>
                    <a:lnR w="12700">
                      <a:miter lim="400000"/>
                    </a:lnR>
                    <a:lnT w="12700">
                      <a:miter lim="400000"/>
                    </a:lnT>
                    <a:lnB w="12700">
                      <a:solidFill>
                        <a:srgbClr val="BFBFBF"/>
                      </a:solidFill>
                    </a:lnB>
                    <a:noFill/>
                  </a:tcPr>
                </a:tc>
                <a:extLst>
                  <a:ext uri="{0D108BD9-81ED-4DB2-BD59-A6C34878D82A}">
                    <a16:rowId xmlns:a16="http://schemas.microsoft.com/office/drawing/2014/main" val="10001"/>
                  </a:ext>
                </a:extLst>
              </a:tr>
              <a:tr h="304800">
                <a:tc>
                  <a:txBody>
                    <a:bodyPr/>
                    <a:lstStyle/>
                    <a:p>
                      <a:pPr algn="l">
                        <a:defRPr sz="1400" b="0" i="0">
                          <a:latin typeface="Comic Sans MS"/>
                          <a:ea typeface="Comic Sans MS"/>
                          <a:cs typeface="Comic Sans MS"/>
                          <a:sym typeface="Comic Sans MS"/>
                        </a:defRPr>
                      </a:pPr>
                      <a:endParaRPr/>
                    </a:p>
                  </a:txBody>
                  <a:tcPr marL="45720" marR="45720" horzOverflow="overflow">
                    <a:lnL w="12700">
                      <a:miter lim="400000"/>
                    </a:lnL>
                    <a:lnR w="12700">
                      <a:solidFill>
                        <a:srgbClr val="BFBFBF"/>
                      </a:solidFill>
                    </a:lnR>
                    <a:lnT w="12700">
                      <a:solidFill>
                        <a:srgbClr val="BFBFBF"/>
                      </a:solidFill>
                    </a:lnT>
                    <a:lnB w="12700">
                      <a:solidFill>
                        <a:srgbClr val="BFBFBF"/>
                      </a:solidFill>
                    </a:lnB>
                    <a:noFill/>
                  </a:tcPr>
                </a:tc>
                <a:tc>
                  <a:txBody>
                    <a:bodyPr/>
                    <a:lstStyle/>
                    <a:p>
                      <a:pPr algn="l">
                        <a:defRPr sz="2400" b="0" i="0">
                          <a:latin typeface="+mj-lt"/>
                          <a:ea typeface="+mj-ea"/>
                          <a:cs typeface="+mj-cs"/>
                          <a:sym typeface="Helvetica"/>
                        </a:defRPr>
                      </a:pPr>
                      <a:r>
                        <a:rPr sz="1400" dirty="0">
                          <a:latin typeface="Comic Sans MS"/>
                          <a:ea typeface="Comic Sans MS"/>
                          <a:cs typeface="Comic Sans MS"/>
                          <a:sym typeface="Comic Sans MS"/>
                        </a:rPr>
                        <a:t> 9.00 </a:t>
                      </a:r>
                    </a:p>
                  </a:txBody>
                  <a:tcPr marL="45720" marR="45720" horzOverflow="overflow">
                    <a:lnL w="12700">
                      <a:solidFill>
                        <a:srgbClr val="BFBFBF"/>
                      </a:solidFill>
                    </a:lnL>
                    <a:lnR w="12700">
                      <a:miter lim="400000"/>
                    </a:lnR>
                    <a:lnT w="12700">
                      <a:solidFill>
                        <a:srgbClr val="BFBFBF"/>
                      </a:solidFill>
                    </a:lnT>
                    <a:lnB w="12700">
                      <a:solidFill>
                        <a:srgbClr val="BFBFBF"/>
                      </a:solidFill>
                    </a:lnB>
                    <a:noFill/>
                  </a:tcPr>
                </a:tc>
                <a:extLst>
                  <a:ext uri="{0D108BD9-81ED-4DB2-BD59-A6C34878D82A}">
                    <a16:rowId xmlns:a16="http://schemas.microsoft.com/office/drawing/2014/main" val="10002"/>
                  </a:ext>
                </a:extLst>
              </a:tr>
              <a:tr h="304800">
                <a:tc>
                  <a:txBody>
                    <a:bodyPr/>
                    <a:lstStyle/>
                    <a:p>
                      <a:pPr algn="l">
                        <a:defRPr sz="1400" b="0" i="0">
                          <a:latin typeface="Comic Sans MS"/>
                          <a:ea typeface="Comic Sans MS"/>
                          <a:cs typeface="Comic Sans MS"/>
                          <a:sym typeface="Comic Sans MS"/>
                        </a:defRPr>
                      </a:pPr>
                      <a:endParaRPr/>
                    </a:p>
                  </a:txBody>
                  <a:tcPr marL="45720" marR="45720" horzOverflow="overflow">
                    <a:lnL w="12700">
                      <a:miter lim="400000"/>
                    </a:lnL>
                    <a:lnR w="12700">
                      <a:solidFill>
                        <a:srgbClr val="BFBFBF"/>
                      </a:solidFill>
                    </a:lnR>
                    <a:lnT w="12700">
                      <a:solidFill>
                        <a:srgbClr val="BFBFBF"/>
                      </a:solidFill>
                    </a:lnT>
                    <a:lnB w="12700">
                      <a:solidFill>
                        <a:srgbClr val="BFBFBF"/>
                      </a:solidFill>
                    </a:lnB>
                    <a:noFill/>
                  </a:tcPr>
                </a:tc>
                <a:tc>
                  <a:txBody>
                    <a:bodyPr/>
                    <a:lstStyle/>
                    <a:p>
                      <a:pPr algn="l">
                        <a:defRPr sz="2400" b="0" i="0">
                          <a:latin typeface="+mj-lt"/>
                          <a:ea typeface="+mj-ea"/>
                          <a:cs typeface="+mj-cs"/>
                          <a:sym typeface="Helvetica"/>
                        </a:defRPr>
                      </a:pPr>
                      <a:r>
                        <a:rPr sz="1400">
                          <a:latin typeface="Comic Sans MS"/>
                          <a:ea typeface="Comic Sans MS"/>
                          <a:cs typeface="Comic Sans MS"/>
                          <a:sym typeface="Comic Sans MS"/>
                        </a:rPr>
                        <a:t>11.25 </a:t>
                      </a:r>
                    </a:p>
                  </a:txBody>
                  <a:tcPr marL="45720" marR="45720" horzOverflow="overflow">
                    <a:lnL w="12700">
                      <a:solidFill>
                        <a:srgbClr val="BFBFBF"/>
                      </a:solidFill>
                    </a:lnL>
                    <a:lnR w="12700">
                      <a:miter lim="400000"/>
                    </a:lnR>
                    <a:lnT w="12700">
                      <a:solidFill>
                        <a:srgbClr val="BFBFBF"/>
                      </a:solidFill>
                    </a:lnT>
                    <a:lnB w="12700">
                      <a:solidFill>
                        <a:srgbClr val="BFBFBF"/>
                      </a:solidFill>
                    </a:lnB>
                    <a:noFill/>
                  </a:tcPr>
                </a:tc>
                <a:extLst>
                  <a:ext uri="{0D108BD9-81ED-4DB2-BD59-A6C34878D82A}">
                    <a16:rowId xmlns:a16="http://schemas.microsoft.com/office/drawing/2014/main" val="10003"/>
                  </a:ext>
                </a:extLst>
              </a:tr>
              <a:tr h="304800">
                <a:tc>
                  <a:txBody>
                    <a:bodyPr/>
                    <a:lstStyle/>
                    <a:p>
                      <a:pPr algn="l">
                        <a:defRPr sz="1400" b="0" i="0">
                          <a:latin typeface="Comic Sans MS"/>
                          <a:ea typeface="Comic Sans MS"/>
                          <a:cs typeface="Comic Sans MS"/>
                          <a:sym typeface="Comic Sans MS"/>
                        </a:defRPr>
                      </a:pPr>
                      <a:endParaRPr dirty="0"/>
                    </a:p>
                  </a:txBody>
                  <a:tcPr marL="45720" marR="45720" horzOverflow="overflow">
                    <a:lnL w="12700">
                      <a:miter lim="400000"/>
                    </a:lnL>
                    <a:lnR w="12700">
                      <a:solidFill>
                        <a:srgbClr val="BFBFBF"/>
                      </a:solidFill>
                    </a:lnR>
                    <a:lnT w="12700">
                      <a:solidFill>
                        <a:srgbClr val="BFBFBF"/>
                      </a:solidFill>
                    </a:lnT>
                    <a:lnB w="12700">
                      <a:miter lim="400000"/>
                    </a:lnB>
                    <a:noFill/>
                  </a:tcPr>
                </a:tc>
                <a:tc>
                  <a:txBody>
                    <a:bodyPr/>
                    <a:lstStyle/>
                    <a:p>
                      <a:pPr algn="l">
                        <a:defRPr sz="2400" b="0" i="0">
                          <a:latin typeface="+mj-lt"/>
                          <a:ea typeface="+mj-ea"/>
                          <a:cs typeface="+mj-cs"/>
                          <a:sym typeface="Helvetica"/>
                        </a:defRPr>
                      </a:pPr>
                      <a:r>
                        <a:rPr sz="1400" dirty="0">
                          <a:latin typeface="Comic Sans MS"/>
                          <a:ea typeface="Comic Sans MS"/>
                          <a:cs typeface="Comic Sans MS"/>
                          <a:sym typeface="Comic Sans MS"/>
                        </a:rPr>
                        <a:t>10.25     </a:t>
                      </a:r>
                    </a:p>
                  </a:txBody>
                  <a:tcPr marL="45720" marR="45720" horzOverflow="overflow">
                    <a:lnL w="12700">
                      <a:solidFill>
                        <a:srgbClr val="BFBFBF"/>
                      </a:solidFill>
                    </a:lnL>
                    <a:lnR w="12700">
                      <a:miter lim="400000"/>
                    </a:lnR>
                    <a:lnT w="12700">
                      <a:solidFill>
                        <a:srgbClr val="BFBFBF"/>
                      </a:solidFill>
                    </a:lnT>
                    <a:lnB w="12700">
                      <a:miter lim="400000"/>
                    </a:lnB>
                    <a:noFill/>
                  </a:tcPr>
                </a:tc>
                <a:extLst>
                  <a:ext uri="{0D108BD9-81ED-4DB2-BD59-A6C34878D82A}">
                    <a16:rowId xmlns:a16="http://schemas.microsoft.com/office/drawing/2014/main" val="10004"/>
                  </a:ext>
                </a:extLst>
              </a:tr>
            </a:tbl>
          </a:graphicData>
        </a:graphic>
      </p:graphicFrame>
      <p:sp>
        <p:nvSpPr>
          <p:cNvPr id="856" name="Extending the Design Recipe"/>
          <p:cNvSpPr txBox="1">
            <a:spLocks noGrp="1"/>
          </p:cNvSpPr>
          <p:nvPr>
            <p:ph type="title"/>
          </p:nvPr>
        </p:nvSpPr>
        <p:spPr>
          <a:prstGeom prst="rect">
            <a:avLst/>
          </a:prstGeom>
        </p:spPr>
        <p:txBody>
          <a:bodyPr/>
          <a:lstStyle/>
          <a:p>
            <a:r>
              <a:t>Extending the Design Recipe</a:t>
            </a:r>
          </a:p>
        </p:txBody>
      </p:sp>
      <p:sp>
        <p:nvSpPr>
          <p:cNvPr id="857"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58</a:t>
            </a:fld>
            <a:endParaRPr sz="1200">
              <a:solidFill>
                <a:srgbClr val="D38E27"/>
              </a:solidFill>
              <a:latin typeface="Arial"/>
              <a:ea typeface="Arial"/>
              <a:cs typeface="Arial"/>
              <a:sym typeface="Arial"/>
            </a:endParaRPr>
          </a:p>
        </p:txBody>
      </p:sp>
      <p:sp>
        <p:nvSpPr>
          <p:cNvPr id="858" name="cost"/>
          <p:cNvSpPr txBox="1"/>
          <p:nvPr/>
        </p:nvSpPr>
        <p:spPr>
          <a:xfrm>
            <a:off x="609600" y="1587500"/>
            <a:ext cx="459306" cy="33274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400">
                <a:latin typeface="Comic Sans MS"/>
                <a:ea typeface="Comic Sans MS"/>
                <a:cs typeface="Comic Sans MS"/>
                <a:sym typeface="Comic Sans MS"/>
              </a:defRPr>
            </a:lvl1pPr>
          </a:lstStyle>
          <a:p>
            <a:pPr>
              <a:defRPr sz="2800">
                <a:latin typeface="+mj-lt"/>
                <a:ea typeface="+mj-ea"/>
                <a:cs typeface="+mj-cs"/>
                <a:sym typeface="Helvetica"/>
              </a:defRPr>
            </a:pPr>
            <a:r>
              <a:rPr sz="1400" dirty="0">
                <a:latin typeface="Comic Sans MS"/>
                <a:ea typeface="Comic Sans MS"/>
                <a:cs typeface="Comic Sans MS"/>
                <a:sym typeface="Comic Sans MS"/>
              </a:rPr>
              <a:t>cost</a:t>
            </a:r>
          </a:p>
        </p:txBody>
      </p:sp>
      <p:sp>
        <p:nvSpPr>
          <p:cNvPr id="859" name="String"/>
          <p:cNvSpPr txBox="1"/>
          <p:nvPr/>
        </p:nvSpPr>
        <p:spPr>
          <a:xfrm>
            <a:off x="3429000" y="1598612"/>
            <a:ext cx="633894" cy="3327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400">
                <a:latin typeface="Comic Sans MS"/>
                <a:ea typeface="Comic Sans MS"/>
                <a:cs typeface="Comic Sans MS"/>
                <a:sym typeface="Comic Sans MS"/>
              </a:defRPr>
            </a:lvl1pPr>
          </a:lstStyle>
          <a:p>
            <a:pPr>
              <a:defRPr sz="2800">
                <a:latin typeface="+mj-lt"/>
                <a:ea typeface="+mj-ea"/>
                <a:cs typeface="+mj-cs"/>
                <a:sym typeface="Helvetica"/>
              </a:defRPr>
            </a:pPr>
            <a:r>
              <a:rPr sz="1400">
                <a:latin typeface="Comic Sans MS"/>
                <a:ea typeface="Comic Sans MS"/>
                <a:cs typeface="Comic Sans MS"/>
                <a:sym typeface="Comic Sans MS"/>
              </a:rPr>
              <a:t>String</a:t>
            </a:r>
          </a:p>
        </p:txBody>
      </p:sp>
      <p:sp>
        <p:nvSpPr>
          <p:cNvPr id="860" name="Number"/>
          <p:cNvSpPr txBox="1"/>
          <p:nvPr/>
        </p:nvSpPr>
        <p:spPr>
          <a:xfrm>
            <a:off x="7086600" y="1582737"/>
            <a:ext cx="764727" cy="3327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400">
                <a:latin typeface="Comic Sans MS"/>
                <a:ea typeface="Comic Sans MS"/>
                <a:cs typeface="Comic Sans MS"/>
                <a:sym typeface="Comic Sans MS"/>
              </a:defRPr>
            </a:lvl1pPr>
          </a:lstStyle>
          <a:p>
            <a:pPr>
              <a:defRPr sz="2800">
                <a:latin typeface="+mj-lt"/>
                <a:ea typeface="+mj-ea"/>
                <a:cs typeface="+mj-cs"/>
                <a:sym typeface="Helvetica"/>
              </a:defRPr>
            </a:pPr>
            <a:r>
              <a:rPr sz="1400">
                <a:latin typeface="Comic Sans MS"/>
                <a:ea typeface="Comic Sans MS"/>
                <a:cs typeface="Comic Sans MS"/>
                <a:sym typeface="Comic Sans MS"/>
              </a:rPr>
              <a:t>Number</a:t>
            </a:r>
          </a:p>
        </p:txBody>
      </p:sp>
      <p:sp>
        <p:nvSpPr>
          <p:cNvPr id="861" name="cost                      “pepperoni”"/>
          <p:cNvSpPr txBox="1"/>
          <p:nvPr/>
        </p:nvSpPr>
        <p:spPr>
          <a:xfrm>
            <a:off x="1051645" y="2752644"/>
            <a:ext cx="2847340" cy="33274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400">
                <a:latin typeface="Comic Sans MS"/>
                <a:ea typeface="Comic Sans MS"/>
                <a:cs typeface="Comic Sans MS"/>
                <a:sym typeface="Comic Sans MS"/>
              </a:defRPr>
            </a:lvl1pPr>
          </a:lstStyle>
          <a:p>
            <a:pPr>
              <a:defRPr sz="2800">
                <a:latin typeface="+mj-lt"/>
                <a:ea typeface="+mj-ea"/>
                <a:cs typeface="+mj-cs"/>
                <a:sym typeface="Helvetica"/>
              </a:defRPr>
            </a:pPr>
            <a:r>
              <a:rPr sz="1400" dirty="0">
                <a:latin typeface="Comic Sans MS"/>
                <a:ea typeface="Comic Sans MS"/>
                <a:cs typeface="Comic Sans MS"/>
                <a:sym typeface="Comic Sans MS"/>
              </a:rPr>
              <a:t>cost                      “pepperoni”	</a:t>
            </a:r>
          </a:p>
        </p:txBody>
      </p:sp>
      <p:sp>
        <p:nvSpPr>
          <p:cNvPr id="862" name="cost                       “cheese”"/>
          <p:cNvSpPr txBox="1"/>
          <p:nvPr/>
        </p:nvSpPr>
        <p:spPr>
          <a:xfrm>
            <a:off x="1051645" y="3068398"/>
            <a:ext cx="2394097" cy="33274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400">
                <a:latin typeface="Comic Sans MS"/>
                <a:ea typeface="Comic Sans MS"/>
                <a:cs typeface="Comic Sans MS"/>
                <a:sym typeface="Comic Sans MS"/>
              </a:defRPr>
            </a:lvl1pPr>
          </a:lstStyle>
          <a:p>
            <a:pPr>
              <a:defRPr sz="2800">
                <a:latin typeface="+mj-lt"/>
                <a:ea typeface="+mj-ea"/>
                <a:cs typeface="+mj-cs"/>
                <a:sym typeface="Helvetica"/>
              </a:defRPr>
            </a:pPr>
            <a:r>
              <a:rPr sz="1400">
                <a:latin typeface="Comic Sans MS"/>
                <a:ea typeface="Comic Sans MS"/>
                <a:cs typeface="Comic Sans MS"/>
                <a:sym typeface="Comic Sans MS"/>
              </a:rPr>
              <a:t>cost                       “cheese”</a:t>
            </a:r>
          </a:p>
        </p:txBody>
      </p:sp>
      <p:sp>
        <p:nvSpPr>
          <p:cNvPr id="863" name="10.50"/>
          <p:cNvSpPr txBox="1"/>
          <p:nvPr/>
        </p:nvSpPr>
        <p:spPr>
          <a:xfrm>
            <a:off x="5537920" y="2752644"/>
            <a:ext cx="554023" cy="33274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400">
                <a:latin typeface="Comic Sans MS"/>
                <a:ea typeface="Comic Sans MS"/>
                <a:cs typeface="Comic Sans MS"/>
                <a:sym typeface="Comic Sans MS"/>
              </a:defRPr>
            </a:lvl1pPr>
          </a:lstStyle>
          <a:p>
            <a:pPr>
              <a:defRPr sz="2800">
                <a:latin typeface="+mj-lt"/>
                <a:ea typeface="+mj-ea"/>
                <a:cs typeface="+mj-cs"/>
                <a:sym typeface="Helvetica"/>
              </a:defRPr>
            </a:pPr>
            <a:r>
              <a:rPr sz="1400">
                <a:latin typeface="Comic Sans MS"/>
                <a:ea typeface="Comic Sans MS"/>
                <a:cs typeface="Comic Sans MS"/>
                <a:sym typeface="Comic Sans MS"/>
              </a:rPr>
              <a:t>10.50</a:t>
            </a:r>
          </a:p>
        </p:txBody>
      </p:sp>
      <p:sp>
        <p:nvSpPr>
          <p:cNvPr id="864" name="9.00"/>
          <p:cNvSpPr txBox="1"/>
          <p:nvPr/>
        </p:nvSpPr>
        <p:spPr>
          <a:xfrm>
            <a:off x="5623645" y="3025536"/>
            <a:ext cx="473978" cy="3327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400">
                <a:latin typeface="Comic Sans MS"/>
                <a:ea typeface="Comic Sans MS"/>
                <a:cs typeface="Comic Sans MS"/>
                <a:sym typeface="Comic Sans MS"/>
              </a:defRPr>
            </a:lvl1pPr>
          </a:lstStyle>
          <a:p>
            <a:pPr>
              <a:defRPr sz="2800">
                <a:latin typeface="+mj-lt"/>
                <a:ea typeface="+mj-ea"/>
                <a:cs typeface="+mj-cs"/>
                <a:sym typeface="Helvetica"/>
              </a:defRPr>
            </a:pPr>
            <a:r>
              <a:rPr sz="1400">
                <a:latin typeface="Comic Sans MS"/>
                <a:ea typeface="Comic Sans MS"/>
                <a:cs typeface="Comic Sans MS"/>
                <a:sym typeface="Comic Sans MS"/>
              </a:rPr>
              <a:t>9.00</a:t>
            </a:r>
          </a:p>
        </p:txBody>
      </p:sp>
      <p:sp>
        <p:nvSpPr>
          <p:cNvPr id="865" name="cost                       “chicken”"/>
          <p:cNvSpPr txBox="1"/>
          <p:nvPr/>
        </p:nvSpPr>
        <p:spPr>
          <a:xfrm>
            <a:off x="1051645" y="3370598"/>
            <a:ext cx="2442974" cy="33274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400">
                <a:latin typeface="Comic Sans MS"/>
                <a:ea typeface="Comic Sans MS"/>
                <a:cs typeface="Comic Sans MS"/>
                <a:sym typeface="Comic Sans MS"/>
              </a:defRPr>
            </a:lvl1pPr>
          </a:lstStyle>
          <a:p>
            <a:pPr>
              <a:defRPr sz="2800">
                <a:latin typeface="+mj-lt"/>
                <a:ea typeface="+mj-ea"/>
                <a:cs typeface="+mj-cs"/>
                <a:sym typeface="Helvetica"/>
              </a:defRPr>
            </a:pPr>
            <a:r>
              <a:rPr sz="1400">
                <a:latin typeface="Comic Sans MS"/>
                <a:ea typeface="Comic Sans MS"/>
                <a:cs typeface="Comic Sans MS"/>
                <a:sym typeface="Comic Sans MS"/>
              </a:rPr>
              <a:t>cost                       “chicken”</a:t>
            </a:r>
          </a:p>
        </p:txBody>
      </p:sp>
      <p:sp>
        <p:nvSpPr>
          <p:cNvPr id="866" name="11.25"/>
          <p:cNvSpPr txBox="1"/>
          <p:nvPr/>
        </p:nvSpPr>
        <p:spPr>
          <a:xfrm>
            <a:off x="5623645" y="3327735"/>
            <a:ext cx="525547" cy="3327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400">
                <a:latin typeface="Comic Sans MS"/>
                <a:ea typeface="Comic Sans MS"/>
                <a:cs typeface="Comic Sans MS"/>
                <a:sym typeface="Comic Sans MS"/>
              </a:defRPr>
            </a:lvl1pPr>
          </a:lstStyle>
          <a:p>
            <a:pPr>
              <a:defRPr sz="2800">
                <a:latin typeface="+mj-lt"/>
                <a:ea typeface="+mj-ea"/>
                <a:cs typeface="+mj-cs"/>
                <a:sym typeface="Helvetica"/>
              </a:defRPr>
            </a:pPr>
            <a:r>
              <a:rPr sz="1400">
                <a:latin typeface="Comic Sans MS"/>
                <a:ea typeface="Comic Sans MS"/>
                <a:cs typeface="Comic Sans MS"/>
                <a:sym typeface="Comic Sans MS"/>
              </a:rPr>
              <a:t>11.25</a:t>
            </a:r>
          </a:p>
        </p:txBody>
      </p:sp>
      <p:sp>
        <p:nvSpPr>
          <p:cNvPr id="867" name="cost                       “broccoli”"/>
          <p:cNvSpPr txBox="1"/>
          <p:nvPr/>
        </p:nvSpPr>
        <p:spPr>
          <a:xfrm>
            <a:off x="1051645" y="3671016"/>
            <a:ext cx="2480392" cy="3327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400">
                <a:latin typeface="Comic Sans MS"/>
                <a:ea typeface="Comic Sans MS"/>
                <a:cs typeface="Comic Sans MS"/>
                <a:sym typeface="Comic Sans MS"/>
              </a:defRPr>
            </a:lvl1pPr>
          </a:lstStyle>
          <a:p>
            <a:pPr>
              <a:defRPr sz="2800">
                <a:latin typeface="+mj-lt"/>
                <a:ea typeface="+mj-ea"/>
                <a:cs typeface="+mj-cs"/>
                <a:sym typeface="Helvetica"/>
              </a:defRPr>
            </a:pPr>
            <a:r>
              <a:rPr sz="1400">
                <a:latin typeface="Comic Sans MS"/>
                <a:ea typeface="Comic Sans MS"/>
                <a:cs typeface="Comic Sans MS"/>
                <a:sym typeface="Comic Sans MS"/>
              </a:rPr>
              <a:t>cost                       “broccoli”</a:t>
            </a:r>
          </a:p>
        </p:txBody>
      </p:sp>
      <p:sp>
        <p:nvSpPr>
          <p:cNvPr id="868" name="10.25"/>
          <p:cNvSpPr txBox="1"/>
          <p:nvPr/>
        </p:nvSpPr>
        <p:spPr>
          <a:xfrm>
            <a:off x="5623645" y="3628154"/>
            <a:ext cx="554023" cy="33274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400">
                <a:latin typeface="Comic Sans MS"/>
                <a:ea typeface="Comic Sans MS"/>
                <a:cs typeface="Comic Sans MS"/>
                <a:sym typeface="Comic Sans MS"/>
              </a:defRPr>
            </a:lvl1pPr>
          </a:lstStyle>
          <a:p>
            <a:pPr>
              <a:defRPr sz="2800">
                <a:latin typeface="+mj-lt"/>
                <a:ea typeface="+mj-ea"/>
                <a:cs typeface="+mj-cs"/>
                <a:sym typeface="Helvetica"/>
              </a:defRPr>
            </a:pPr>
            <a:r>
              <a:rPr sz="1400">
                <a:latin typeface="Comic Sans MS"/>
                <a:ea typeface="Comic Sans MS"/>
                <a:cs typeface="Comic Sans MS"/>
                <a:sym typeface="Comic Sans MS"/>
              </a:rPr>
              <a:t>10.25</a:t>
            </a:r>
          </a:p>
        </p:txBody>
      </p:sp>
      <p:sp>
        <p:nvSpPr>
          <p:cNvPr id="869" name="cost"/>
          <p:cNvSpPr txBox="1"/>
          <p:nvPr/>
        </p:nvSpPr>
        <p:spPr>
          <a:xfrm>
            <a:off x="1066800" y="4724400"/>
            <a:ext cx="459306" cy="33274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400">
                <a:latin typeface="Comic Sans MS"/>
                <a:ea typeface="Comic Sans MS"/>
                <a:cs typeface="Comic Sans MS"/>
                <a:sym typeface="Comic Sans MS"/>
              </a:defRPr>
            </a:lvl1pPr>
          </a:lstStyle>
          <a:p>
            <a:pPr>
              <a:defRPr sz="2800">
                <a:latin typeface="+mj-lt"/>
                <a:ea typeface="+mj-ea"/>
                <a:cs typeface="+mj-cs"/>
                <a:sym typeface="Helvetica"/>
              </a:defRPr>
            </a:pPr>
            <a:r>
              <a:rPr sz="1400">
                <a:latin typeface="Comic Sans MS"/>
                <a:ea typeface="Comic Sans MS"/>
                <a:cs typeface="Comic Sans MS"/>
                <a:sym typeface="Comic Sans MS"/>
              </a:rPr>
              <a:t>cost</a:t>
            </a:r>
          </a:p>
        </p:txBody>
      </p:sp>
      <p:sp>
        <p:nvSpPr>
          <p:cNvPr id="870" name="topping"/>
          <p:cNvSpPr txBox="1"/>
          <p:nvPr/>
        </p:nvSpPr>
        <p:spPr>
          <a:xfrm>
            <a:off x="3124200" y="4724400"/>
            <a:ext cx="708817" cy="33274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400">
                <a:latin typeface="Comic Sans MS"/>
                <a:ea typeface="Comic Sans MS"/>
                <a:cs typeface="Comic Sans MS"/>
                <a:sym typeface="Comic Sans MS"/>
              </a:defRPr>
            </a:lvl1pPr>
          </a:lstStyle>
          <a:p>
            <a:pPr>
              <a:defRPr sz="2800">
                <a:latin typeface="+mj-lt"/>
                <a:ea typeface="+mj-ea"/>
                <a:cs typeface="+mj-cs"/>
                <a:sym typeface="Helvetica"/>
              </a:defRPr>
            </a:pPr>
            <a:r>
              <a:rPr sz="1400">
                <a:latin typeface="Comic Sans MS"/>
                <a:ea typeface="Comic Sans MS"/>
                <a:cs typeface="Comic Sans MS"/>
                <a:sym typeface="Comic Sans MS"/>
              </a:rPr>
              <a:t>topping</a:t>
            </a:r>
          </a:p>
        </p:txBody>
      </p:sp>
      <p:pic>
        <p:nvPicPr>
          <p:cNvPr id="871" name="image59.png" descr="image59.png"/>
          <p:cNvPicPr>
            <a:picLocks noChangeAspect="1"/>
          </p:cNvPicPr>
          <p:nvPr/>
        </p:nvPicPr>
        <p:blipFill>
          <a:blip r:embed="rId7">
            <a:extLst/>
          </a:blip>
          <a:stretch>
            <a:fillRect/>
          </a:stretch>
        </p:blipFill>
        <p:spPr>
          <a:xfrm>
            <a:off x="100013" y="4295775"/>
            <a:ext cx="7483476" cy="423863"/>
          </a:xfrm>
          <a:prstGeom prst="rect">
            <a:avLst/>
          </a:prstGeom>
          <a:ln w="12700">
            <a:miter lim="400000"/>
          </a:ln>
        </p:spPr>
      </p:pic>
      <p:sp>
        <p:nvSpPr>
          <p:cNvPr id="872" name="(string=?   topping   “pepperoni”)…"/>
          <p:cNvSpPr txBox="1"/>
          <p:nvPr/>
        </p:nvSpPr>
        <p:spPr>
          <a:xfrm>
            <a:off x="658601" y="5295148"/>
            <a:ext cx="3250362" cy="1384995"/>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lnSpc>
                <a:spcPct val="150000"/>
              </a:lnSpc>
              <a:defRPr sz="2800">
                <a:latin typeface="+mj-lt"/>
                <a:ea typeface="+mj-ea"/>
                <a:cs typeface="+mj-cs"/>
                <a:sym typeface="Helvetica"/>
              </a:defRPr>
            </a:pPr>
            <a:r>
              <a:rPr lang="en-US" sz="1400" dirty="0">
                <a:latin typeface="Comic Sans MS"/>
                <a:ea typeface="Comic Sans MS"/>
                <a:cs typeface="Comic Sans MS"/>
                <a:sym typeface="Comic Sans MS"/>
              </a:rPr>
              <a:t>s</a:t>
            </a:r>
            <a:r>
              <a:rPr sz="1400" dirty="0">
                <a:latin typeface="Comic Sans MS"/>
                <a:ea typeface="Comic Sans MS"/>
                <a:cs typeface="Comic Sans MS"/>
                <a:sym typeface="Comic Sans MS"/>
              </a:rPr>
              <a:t>tring</a:t>
            </a:r>
            <a:r>
              <a:rPr lang="en-US" sz="1400" dirty="0">
                <a:latin typeface="Comic Sans MS"/>
                <a:ea typeface="Comic Sans MS"/>
                <a:cs typeface="Comic Sans MS"/>
                <a:sym typeface="Comic Sans MS"/>
              </a:rPr>
              <a:t>-equal(</a:t>
            </a:r>
            <a:r>
              <a:rPr sz="1400" dirty="0">
                <a:latin typeface="Comic Sans MS"/>
                <a:ea typeface="Comic Sans MS"/>
                <a:cs typeface="Comic Sans MS"/>
                <a:sym typeface="Comic Sans MS"/>
              </a:rPr>
              <a:t>topping</a:t>
            </a:r>
            <a:r>
              <a:rPr lang="en-US" sz="1400" dirty="0">
                <a:latin typeface="Comic Sans MS"/>
                <a:ea typeface="Comic Sans MS"/>
                <a:cs typeface="Comic Sans MS"/>
                <a:sym typeface="Comic Sans MS"/>
              </a:rPr>
              <a:t>,</a:t>
            </a:r>
            <a:r>
              <a:rPr sz="1400" dirty="0">
                <a:latin typeface="Comic Sans MS"/>
                <a:ea typeface="Comic Sans MS"/>
                <a:cs typeface="Comic Sans MS"/>
                <a:sym typeface="Comic Sans MS"/>
              </a:rPr>
              <a:t> “pepperoni”)</a:t>
            </a:r>
          </a:p>
          <a:p>
            <a:pPr>
              <a:lnSpc>
                <a:spcPct val="150000"/>
              </a:lnSpc>
              <a:defRPr sz="2800">
                <a:latin typeface="+mj-lt"/>
                <a:ea typeface="+mj-ea"/>
                <a:cs typeface="+mj-cs"/>
                <a:sym typeface="Helvetica"/>
              </a:defRPr>
            </a:pPr>
            <a:r>
              <a:rPr lang="en-US" sz="1400" dirty="0">
                <a:latin typeface="Comic Sans MS"/>
                <a:ea typeface="Comic Sans MS"/>
                <a:cs typeface="Comic Sans MS"/>
                <a:sym typeface="Comic Sans MS"/>
              </a:rPr>
              <a:t>s</a:t>
            </a:r>
            <a:r>
              <a:rPr sz="1400" dirty="0">
                <a:latin typeface="Comic Sans MS"/>
                <a:ea typeface="Comic Sans MS"/>
                <a:cs typeface="Comic Sans MS"/>
                <a:sym typeface="Comic Sans MS"/>
              </a:rPr>
              <a:t>tring</a:t>
            </a:r>
            <a:r>
              <a:rPr lang="en-US" sz="1400" dirty="0">
                <a:latin typeface="Comic Sans MS"/>
                <a:ea typeface="Comic Sans MS"/>
                <a:cs typeface="Comic Sans MS"/>
                <a:sym typeface="Comic Sans MS"/>
              </a:rPr>
              <a:t>-equal(</a:t>
            </a:r>
            <a:r>
              <a:rPr sz="1400" dirty="0">
                <a:latin typeface="Comic Sans MS"/>
                <a:ea typeface="Comic Sans MS"/>
                <a:cs typeface="Comic Sans MS"/>
                <a:sym typeface="Comic Sans MS"/>
              </a:rPr>
              <a:t>toppin</a:t>
            </a:r>
            <a:r>
              <a:rPr lang="en-US" sz="1400" dirty="0">
                <a:latin typeface="Comic Sans MS"/>
                <a:ea typeface="Comic Sans MS"/>
                <a:cs typeface="Comic Sans MS"/>
                <a:sym typeface="Comic Sans MS"/>
              </a:rPr>
              <a:t>g,</a:t>
            </a:r>
            <a:r>
              <a:rPr sz="1400" dirty="0">
                <a:latin typeface="Comic Sans MS"/>
                <a:ea typeface="Comic Sans MS"/>
                <a:cs typeface="Comic Sans MS"/>
                <a:sym typeface="Comic Sans MS"/>
              </a:rPr>
              <a:t> “cheese”)</a:t>
            </a:r>
          </a:p>
          <a:p>
            <a:pPr>
              <a:lnSpc>
                <a:spcPct val="150000"/>
              </a:lnSpc>
              <a:defRPr sz="2800">
                <a:latin typeface="+mj-lt"/>
                <a:ea typeface="+mj-ea"/>
                <a:cs typeface="+mj-cs"/>
                <a:sym typeface="Helvetica"/>
              </a:defRPr>
            </a:pPr>
            <a:r>
              <a:rPr lang="en-US" sz="1400" dirty="0">
                <a:latin typeface="Comic Sans MS"/>
                <a:ea typeface="Comic Sans MS"/>
                <a:cs typeface="Comic Sans MS"/>
                <a:sym typeface="Comic Sans MS"/>
              </a:rPr>
              <a:t>string-equal(</a:t>
            </a:r>
            <a:r>
              <a:rPr sz="1400" dirty="0">
                <a:latin typeface="Comic Sans MS"/>
                <a:ea typeface="Comic Sans MS"/>
                <a:cs typeface="Comic Sans MS"/>
                <a:sym typeface="Comic Sans MS"/>
              </a:rPr>
              <a:t>topping</a:t>
            </a:r>
            <a:r>
              <a:rPr lang="en-US" sz="1400" dirty="0">
                <a:latin typeface="Comic Sans MS"/>
                <a:ea typeface="Comic Sans MS"/>
                <a:cs typeface="Comic Sans MS"/>
                <a:sym typeface="Comic Sans MS"/>
              </a:rPr>
              <a:t>, </a:t>
            </a:r>
            <a:r>
              <a:rPr sz="1400" dirty="0">
                <a:latin typeface="Comic Sans MS"/>
                <a:ea typeface="Comic Sans MS"/>
                <a:cs typeface="Comic Sans MS"/>
                <a:sym typeface="Comic Sans MS"/>
              </a:rPr>
              <a:t>“chicken”)</a:t>
            </a:r>
          </a:p>
          <a:p>
            <a:pPr>
              <a:lnSpc>
                <a:spcPct val="150000"/>
              </a:lnSpc>
              <a:defRPr sz="2800">
                <a:latin typeface="+mj-lt"/>
                <a:ea typeface="+mj-ea"/>
                <a:cs typeface="+mj-cs"/>
                <a:sym typeface="Helvetica"/>
              </a:defRPr>
            </a:pPr>
            <a:r>
              <a:rPr lang="en-US" sz="1400" dirty="0">
                <a:latin typeface="Comic Sans MS"/>
                <a:ea typeface="Comic Sans MS"/>
                <a:cs typeface="Comic Sans MS"/>
                <a:sym typeface="Comic Sans MS"/>
              </a:rPr>
              <a:t>string-equal(</a:t>
            </a:r>
            <a:r>
              <a:rPr sz="1400" dirty="0">
                <a:latin typeface="Comic Sans MS"/>
                <a:ea typeface="Comic Sans MS"/>
                <a:cs typeface="Comic Sans MS"/>
                <a:sym typeface="Comic Sans MS"/>
              </a:rPr>
              <a:t>topping</a:t>
            </a:r>
            <a:r>
              <a:rPr lang="en-US" sz="1400" dirty="0">
                <a:latin typeface="Comic Sans MS"/>
                <a:ea typeface="Comic Sans MS"/>
                <a:cs typeface="Comic Sans MS"/>
                <a:sym typeface="Comic Sans MS"/>
              </a:rPr>
              <a:t>, </a:t>
            </a:r>
            <a:r>
              <a:rPr sz="1400" dirty="0">
                <a:latin typeface="Comic Sans MS"/>
                <a:ea typeface="Comic Sans MS"/>
                <a:cs typeface="Comic Sans MS"/>
                <a:sym typeface="Comic Sans MS"/>
              </a:rPr>
              <a:t>“broccoli”)</a:t>
            </a:r>
          </a:p>
        </p:txBody>
      </p:sp>
      <p:sp>
        <p:nvSpPr>
          <p:cNvPr id="874" name="Rectangle"/>
          <p:cNvSpPr/>
          <p:nvPr/>
        </p:nvSpPr>
        <p:spPr>
          <a:xfrm>
            <a:off x="5562600" y="2438400"/>
            <a:ext cx="685800" cy="1906589"/>
          </a:xfrm>
          <a:prstGeom prst="rect">
            <a:avLst/>
          </a:prstGeom>
          <a:solidFill>
            <a:srgbClr val="FF1200">
              <a:alpha val="45097"/>
            </a:srgbClr>
          </a:solidFill>
          <a:ln w="10000">
            <a:solidFill>
              <a:srgbClr val="FFFFFF"/>
            </a:solidFill>
            <a:miter/>
          </a:ln>
          <a:effectLst>
            <a:outerShdw blurRad="76200" dist="50800" dir="5400000" rotWithShape="0">
              <a:srgbClr val="4E3B30">
                <a:alpha val="59998"/>
              </a:srgbClr>
            </a:outerShdw>
          </a:effectLst>
        </p:spPr>
        <p:txBody>
          <a:bodyPr lIns="45719" rIns="45719" anchor="ctr"/>
          <a:lstStyle/>
          <a:p>
            <a:pPr algn="ctr"/>
            <a:endParaRPr/>
          </a:p>
        </p:txBody>
      </p:sp>
      <p:sp>
        <p:nvSpPr>
          <p:cNvPr id="875" name="Rectangle"/>
          <p:cNvSpPr/>
          <p:nvPr/>
        </p:nvSpPr>
        <p:spPr>
          <a:xfrm>
            <a:off x="2514600" y="2439988"/>
            <a:ext cx="1143000" cy="1905001"/>
          </a:xfrm>
          <a:prstGeom prst="rect">
            <a:avLst/>
          </a:prstGeom>
          <a:solidFill>
            <a:srgbClr val="FF1200">
              <a:alpha val="45097"/>
            </a:srgbClr>
          </a:solidFill>
          <a:ln w="10000">
            <a:solidFill>
              <a:srgbClr val="FFFFFF"/>
            </a:solidFill>
            <a:miter/>
          </a:ln>
          <a:effectLst>
            <a:outerShdw blurRad="76200" dist="50800" dir="5400000" rotWithShape="0">
              <a:srgbClr val="4E3B30">
                <a:alpha val="59998"/>
              </a:srgbClr>
            </a:outerShdw>
          </a:effectLst>
        </p:spPr>
        <p:txBody>
          <a:bodyPr lIns="45719" rIns="45719" anchor="ctr"/>
          <a:lstStyle/>
          <a:p>
            <a:pPr algn="ctr"/>
            <a:endParaRPr/>
          </a:p>
        </p:txBody>
      </p:sp>
      <p:grpSp>
        <p:nvGrpSpPr>
          <p:cNvPr id="878" name="Group"/>
          <p:cNvGrpSpPr/>
          <p:nvPr/>
        </p:nvGrpSpPr>
        <p:grpSpPr>
          <a:xfrm>
            <a:off x="7315200" y="2669381"/>
            <a:ext cx="1295400" cy="533401"/>
            <a:chOff x="0" y="0"/>
            <a:chExt cx="1295400" cy="533400"/>
          </a:xfrm>
        </p:grpSpPr>
        <p:sp>
          <p:nvSpPr>
            <p:cNvPr id="876" name="Quote Bubble"/>
            <p:cNvSpPr/>
            <p:nvPr/>
          </p:nvSpPr>
          <p:spPr>
            <a:xfrm>
              <a:off x="0" y="0"/>
              <a:ext cx="1295400" cy="533400"/>
            </a:xfrm>
            <a:prstGeom prst="wedgeEllipseCallout">
              <a:avLst>
                <a:gd name="adj1" fmla="val -134799"/>
                <a:gd name="adj2" fmla="val 33159"/>
              </a:avLst>
            </a:prstGeom>
            <a:gradFill flip="none" rotWithShape="1">
              <a:gsLst>
                <a:gs pos="0">
                  <a:srgbClr val="B25E41"/>
                </a:gs>
                <a:gs pos="100000">
                  <a:srgbClr val="F5B2A3"/>
                </a:gs>
              </a:gsLst>
              <a:lin ang="16200000" scaled="0"/>
            </a:gra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a:solidFill>
                    <a:srgbClr val="FFFFFF"/>
                  </a:solidFill>
                </a:defRPr>
              </a:pPr>
              <a:endParaRPr/>
            </a:p>
          </p:txBody>
        </p:sp>
        <p:sp>
          <p:nvSpPr>
            <p:cNvPr id="877" name="price"/>
            <p:cNvSpPr txBox="1"/>
            <p:nvPr/>
          </p:nvSpPr>
          <p:spPr>
            <a:xfrm>
              <a:off x="189706" y="84480"/>
              <a:ext cx="915988" cy="3644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800">
                  <a:solidFill>
                    <a:srgbClr val="FFFFFF"/>
                  </a:solidFill>
                </a:defRPr>
              </a:lvl1pPr>
            </a:lstStyle>
            <a:p>
              <a:pPr>
                <a:defRPr sz="2400"/>
              </a:pPr>
              <a:r>
                <a:rPr sz="1800"/>
                <a:t>price</a:t>
              </a:r>
            </a:p>
          </p:txBody>
        </p:sp>
      </p:grpSp>
      <p:grpSp>
        <p:nvGrpSpPr>
          <p:cNvPr id="881" name="Group"/>
          <p:cNvGrpSpPr/>
          <p:nvPr/>
        </p:nvGrpSpPr>
        <p:grpSpPr>
          <a:xfrm>
            <a:off x="1143000" y="2135981"/>
            <a:ext cx="1295400" cy="533401"/>
            <a:chOff x="0" y="0"/>
            <a:chExt cx="1295400" cy="533400"/>
          </a:xfrm>
        </p:grpSpPr>
        <p:sp>
          <p:nvSpPr>
            <p:cNvPr id="879" name="Quote Bubble"/>
            <p:cNvSpPr/>
            <p:nvPr/>
          </p:nvSpPr>
          <p:spPr>
            <a:xfrm>
              <a:off x="0" y="0"/>
              <a:ext cx="1295400" cy="533400"/>
            </a:xfrm>
            <a:prstGeom prst="wedgeEllipseCallout">
              <a:avLst>
                <a:gd name="adj1" fmla="val 65835"/>
                <a:gd name="adj2" fmla="val 103835"/>
              </a:avLst>
            </a:prstGeom>
            <a:gradFill flip="none" rotWithShape="1">
              <a:gsLst>
                <a:gs pos="0">
                  <a:srgbClr val="B25E41"/>
                </a:gs>
                <a:gs pos="100000">
                  <a:srgbClr val="F5B2A3"/>
                </a:gs>
              </a:gsLst>
              <a:lin ang="16200000" scaled="0"/>
            </a:gra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a:solidFill>
                    <a:srgbClr val="FFFFFF"/>
                  </a:solidFill>
                </a:defRPr>
              </a:pPr>
              <a:endParaRPr/>
            </a:p>
          </p:txBody>
        </p:sp>
        <p:sp>
          <p:nvSpPr>
            <p:cNvPr id="880" name="topping"/>
            <p:cNvSpPr txBox="1"/>
            <p:nvPr/>
          </p:nvSpPr>
          <p:spPr>
            <a:xfrm>
              <a:off x="189706" y="120649"/>
              <a:ext cx="915988" cy="2921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1600">
                  <a:solidFill>
                    <a:srgbClr val="FFFFFF"/>
                  </a:solidFill>
                  <a:latin typeface="Comic Sans MS"/>
                  <a:ea typeface="Comic Sans MS"/>
                  <a:cs typeface="Comic Sans MS"/>
                  <a:sym typeface="Comic Sans MS"/>
                </a:defRPr>
              </a:lvl1pPr>
            </a:lstStyle>
            <a:p>
              <a:pPr>
                <a:defRPr sz="2400">
                  <a:latin typeface="Franklin Gothic Book"/>
                  <a:ea typeface="Franklin Gothic Book"/>
                  <a:cs typeface="Franklin Gothic Book"/>
                  <a:sym typeface="Franklin Gothic Book"/>
                </a:defRPr>
              </a:pPr>
              <a:r>
                <a:rPr sz="1600">
                  <a:latin typeface="Comic Sans MS"/>
                  <a:ea typeface="Comic Sans MS"/>
                  <a:cs typeface="Comic Sans MS"/>
                  <a:sym typeface="Comic Sans MS"/>
                </a:rPr>
                <a:t>topping</a:t>
              </a:r>
            </a:p>
          </p:txBody>
        </p:sp>
      </p:grpSp>
      <p:sp>
        <p:nvSpPr>
          <p:cNvPr id="51" name="cost                      “pepperoni”">
            <a:extLst>
              <a:ext uri="{FF2B5EF4-FFF2-40B4-BE49-F238E27FC236}">
                <a16:creationId xmlns:a16="http://schemas.microsoft.com/office/drawing/2014/main" id="{B8D6971D-523B-6F4F-AC15-484A175BB2B2}"/>
              </a:ext>
            </a:extLst>
          </p:cNvPr>
          <p:cNvSpPr txBox="1"/>
          <p:nvPr/>
        </p:nvSpPr>
        <p:spPr>
          <a:xfrm>
            <a:off x="50523" y="2485242"/>
            <a:ext cx="1058942" cy="30777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400">
                <a:latin typeface="Comic Sans MS"/>
                <a:ea typeface="Comic Sans MS"/>
                <a:cs typeface="Comic Sans MS"/>
                <a:sym typeface="Comic Sans MS"/>
              </a:defRPr>
            </a:lvl1pPr>
          </a:lstStyle>
          <a:p>
            <a:pPr>
              <a:defRPr sz="2800">
                <a:latin typeface="+mj-lt"/>
                <a:ea typeface="+mj-ea"/>
                <a:cs typeface="+mj-cs"/>
                <a:sym typeface="Helvetica"/>
              </a:defRPr>
            </a:pPr>
            <a:r>
              <a:rPr lang="en-US" sz="1400" dirty="0">
                <a:latin typeface="Courier" pitchFamily="2" charset="0"/>
                <a:sym typeface="Comic Sans MS"/>
              </a:rPr>
              <a:t>examples:</a:t>
            </a:r>
            <a:endParaRPr sz="1400" dirty="0">
              <a:latin typeface="Courier" pitchFamily="2" charset="0"/>
              <a:sym typeface="Comic Sans MS"/>
            </a:endParaRPr>
          </a:p>
        </p:txBody>
      </p:sp>
      <p:sp>
        <p:nvSpPr>
          <p:cNvPr id="52" name="cost                      “pepperoni”">
            <a:extLst>
              <a:ext uri="{FF2B5EF4-FFF2-40B4-BE49-F238E27FC236}">
                <a16:creationId xmlns:a16="http://schemas.microsoft.com/office/drawing/2014/main" id="{373A9464-B479-3742-867F-73CC45444F7D}"/>
              </a:ext>
            </a:extLst>
          </p:cNvPr>
          <p:cNvSpPr txBox="1"/>
          <p:nvPr/>
        </p:nvSpPr>
        <p:spPr>
          <a:xfrm>
            <a:off x="-7297" y="4000687"/>
            <a:ext cx="414535" cy="30777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400">
                <a:latin typeface="Comic Sans MS"/>
                <a:ea typeface="Comic Sans MS"/>
                <a:cs typeface="Comic Sans MS"/>
                <a:sym typeface="Comic Sans MS"/>
              </a:defRPr>
            </a:lvl1pPr>
          </a:lstStyle>
          <a:p>
            <a:pPr>
              <a:defRPr sz="2800">
                <a:latin typeface="+mj-lt"/>
                <a:ea typeface="+mj-ea"/>
                <a:cs typeface="+mj-cs"/>
                <a:sym typeface="Helvetica"/>
              </a:defRPr>
            </a:pPr>
            <a:r>
              <a:rPr lang="en-US" sz="1400" dirty="0">
                <a:latin typeface="Courier" pitchFamily="2" charset="0"/>
                <a:sym typeface="Comic Sans MS"/>
              </a:rPr>
              <a:t>end</a:t>
            </a:r>
            <a:endParaRPr sz="1400" dirty="0">
              <a:latin typeface="Courier" pitchFamily="2" charset="0"/>
              <a:sym typeface="Comic Sans MS"/>
            </a:endParaRPr>
          </a:p>
        </p:txBody>
      </p:sp>
      <p:sp>
        <p:nvSpPr>
          <p:cNvPr id="54" name="cond">
            <a:extLst>
              <a:ext uri="{FF2B5EF4-FFF2-40B4-BE49-F238E27FC236}">
                <a16:creationId xmlns:a16="http://schemas.microsoft.com/office/drawing/2014/main" id="{88F7F85A-9691-2542-8747-1B7A4CE84556}"/>
              </a:ext>
            </a:extLst>
          </p:cNvPr>
          <p:cNvSpPr txBox="1"/>
          <p:nvPr/>
        </p:nvSpPr>
        <p:spPr>
          <a:xfrm>
            <a:off x="195065" y="6640003"/>
            <a:ext cx="414535" cy="30777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400" b="1">
                <a:latin typeface="Comic Sans MS"/>
                <a:ea typeface="Comic Sans MS"/>
                <a:cs typeface="Comic Sans MS"/>
                <a:sym typeface="Comic Sans MS"/>
              </a:defRPr>
            </a:lvl1pPr>
          </a:lstStyle>
          <a:p>
            <a:pPr>
              <a:defRPr sz="2800" b="0">
                <a:latin typeface="+mj-lt"/>
                <a:ea typeface="+mj-ea"/>
                <a:cs typeface="+mj-cs"/>
                <a:sym typeface="Helvetica"/>
              </a:defRPr>
            </a:pPr>
            <a:r>
              <a:rPr lang="en-US" sz="1400" b="1" dirty="0">
                <a:latin typeface="Courier" pitchFamily="2" charset="0"/>
                <a:sym typeface="Comic Sans MS"/>
              </a:rPr>
              <a:t>end</a:t>
            </a:r>
            <a:endParaRPr sz="1400" b="1" dirty="0">
              <a:latin typeface="Courier" pitchFamily="2" charset="0"/>
              <a:sym typeface="Comic Sans MS"/>
            </a:endParaRPr>
          </a:p>
        </p:txBody>
      </p:sp>
      <p:grpSp>
        <p:nvGrpSpPr>
          <p:cNvPr id="8" name="Group 7">
            <a:extLst>
              <a:ext uri="{FF2B5EF4-FFF2-40B4-BE49-F238E27FC236}">
                <a16:creationId xmlns:a16="http://schemas.microsoft.com/office/drawing/2014/main" id="{63141FE0-8383-664E-A963-3A6A72A3C45C}"/>
              </a:ext>
            </a:extLst>
          </p:cNvPr>
          <p:cNvGrpSpPr/>
          <p:nvPr/>
        </p:nvGrpSpPr>
        <p:grpSpPr>
          <a:xfrm>
            <a:off x="328654" y="5011410"/>
            <a:ext cx="4046630" cy="1773120"/>
            <a:chOff x="328654" y="5011410"/>
            <a:chExt cx="4046630" cy="1773120"/>
          </a:xfrm>
        </p:grpSpPr>
        <p:sp>
          <p:nvSpPr>
            <p:cNvPr id="873" name="cond"/>
            <p:cNvSpPr txBox="1"/>
            <p:nvPr/>
          </p:nvSpPr>
          <p:spPr>
            <a:xfrm>
              <a:off x="348632" y="5011410"/>
              <a:ext cx="521936" cy="30777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400" b="1">
                  <a:latin typeface="Comic Sans MS"/>
                  <a:ea typeface="Comic Sans MS"/>
                  <a:cs typeface="Comic Sans MS"/>
                  <a:sym typeface="Comic Sans MS"/>
                </a:defRPr>
              </a:lvl1pPr>
            </a:lstStyle>
            <a:p>
              <a:pPr>
                <a:defRPr sz="2800" b="0">
                  <a:latin typeface="+mj-lt"/>
                  <a:ea typeface="+mj-ea"/>
                  <a:cs typeface="+mj-cs"/>
                  <a:sym typeface="Helvetica"/>
                </a:defRPr>
              </a:pPr>
              <a:r>
                <a:rPr lang="en-US" sz="1400" b="1" dirty="0">
                  <a:latin typeface="Courier" pitchFamily="2" charset="0"/>
                  <a:sym typeface="Comic Sans MS"/>
                </a:rPr>
                <a:t>ask:</a:t>
              </a:r>
              <a:endParaRPr sz="1400" b="1" dirty="0">
                <a:latin typeface="Courier" pitchFamily="2" charset="0"/>
                <a:sym typeface="Comic Sans MS"/>
              </a:endParaRPr>
            </a:p>
          </p:txBody>
        </p:sp>
        <p:sp>
          <p:nvSpPr>
            <p:cNvPr id="53" name="cond">
              <a:extLst>
                <a:ext uri="{FF2B5EF4-FFF2-40B4-BE49-F238E27FC236}">
                  <a16:creationId xmlns:a16="http://schemas.microsoft.com/office/drawing/2014/main" id="{CAE2BA05-BFF5-0641-A0FA-DEAB744B5C4B}"/>
                </a:ext>
              </a:extLst>
            </p:cNvPr>
            <p:cNvSpPr txBox="1"/>
            <p:nvPr/>
          </p:nvSpPr>
          <p:spPr>
            <a:xfrm>
              <a:off x="328654" y="6476753"/>
              <a:ext cx="414535" cy="30777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400" b="1">
                  <a:latin typeface="Comic Sans MS"/>
                  <a:ea typeface="Comic Sans MS"/>
                  <a:cs typeface="Comic Sans MS"/>
                  <a:sym typeface="Comic Sans MS"/>
                </a:defRPr>
              </a:lvl1pPr>
            </a:lstStyle>
            <a:p>
              <a:pPr>
                <a:defRPr sz="2800" b="0">
                  <a:latin typeface="+mj-lt"/>
                  <a:ea typeface="+mj-ea"/>
                  <a:cs typeface="+mj-cs"/>
                  <a:sym typeface="Helvetica"/>
                </a:defRPr>
              </a:pPr>
              <a:r>
                <a:rPr lang="en-US" sz="1400" b="1" dirty="0">
                  <a:latin typeface="Courier" pitchFamily="2" charset="0"/>
                  <a:sym typeface="Comic Sans MS"/>
                </a:rPr>
                <a:t>end</a:t>
              </a:r>
              <a:endParaRPr sz="1400" b="1" dirty="0">
                <a:latin typeface="Courier" pitchFamily="2" charset="0"/>
                <a:sym typeface="Comic Sans MS"/>
              </a:endParaRPr>
            </a:p>
          </p:txBody>
        </p:sp>
        <p:sp>
          <p:nvSpPr>
            <p:cNvPr id="55" name="cond">
              <a:extLst>
                <a:ext uri="{FF2B5EF4-FFF2-40B4-BE49-F238E27FC236}">
                  <a16:creationId xmlns:a16="http://schemas.microsoft.com/office/drawing/2014/main" id="{FF826A59-3631-D64F-8AB3-41DA7BAE0CE3}"/>
                </a:ext>
              </a:extLst>
            </p:cNvPr>
            <p:cNvSpPr txBox="1"/>
            <p:nvPr/>
          </p:nvSpPr>
          <p:spPr>
            <a:xfrm>
              <a:off x="3735954" y="5700997"/>
              <a:ext cx="629337" cy="30777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400" b="1">
                  <a:latin typeface="Comic Sans MS"/>
                  <a:ea typeface="Comic Sans MS"/>
                  <a:cs typeface="Comic Sans MS"/>
                  <a:sym typeface="Comic Sans MS"/>
                </a:defRPr>
              </a:lvl1pPr>
            </a:lstStyle>
            <a:p>
              <a:pPr>
                <a:defRPr sz="2800" b="0">
                  <a:latin typeface="+mj-lt"/>
                  <a:ea typeface="+mj-ea"/>
                  <a:cs typeface="+mj-cs"/>
                  <a:sym typeface="Helvetica"/>
                </a:defRPr>
              </a:pPr>
              <a:r>
                <a:rPr lang="en-US" sz="1400" b="1" dirty="0">
                  <a:latin typeface="Courier" pitchFamily="2" charset="0"/>
                  <a:sym typeface="Comic Sans MS"/>
                </a:rPr>
                <a:t>then:</a:t>
              </a:r>
              <a:endParaRPr sz="1400" b="1" dirty="0">
                <a:latin typeface="Courier" pitchFamily="2" charset="0"/>
                <a:sym typeface="Comic Sans MS"/>
              </a:endParaRPr>
            </a:p>
          </p:txBody>
        </p:sp>
        <p:sp>
          <p:nvSpPr>
            <p:cNvPr id="56" name="cond">
              <a:extLst>
                <a:ext uri="{FF2B5EF4-FFF2-40B4-BE49-F238E27FC236}">
                  <a16:creationId xmlns:a16="http://schemas.microsoft.com/office/drawing/2014/main" id="{553C73EE-E058-D045-8130-3D4BB8DE3F3F}"/>
                </a:ext>
              </a:extLst>
            </p:cNvPr>
            <p:cNvSpPr txBox="1"/>
            <p:nvPr/>
          </p:nvSpPr>
          <p:spPr>
            <a:xfrm>
              <a:off x="3745947" y="5386906"/>
              <a:ext cx="629337" cy="30777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400" b="1">
                  <a:latin typeface="Comic Sans MS"/>
                  <a:ea typeface="Comic Sans MS"/>
                  <a:cs typeface="Comic Sans MS"/>
                  <a:sym typeface="Comic Sans MS"/>
                </a:defRPr>
              </a:lvl1pPr>
            </a:lstStyle>
            <a:p>
              <a:pPr>
                <a:defRPr sz="2800" b="0">
                  <a:latin typeface="+mj-lt"/>
                  <a:ea typeface="+mj-ea"/>
                  <a:cs typeface="+mj-cs"/>
                  <a:sym typeface="Helvetica"/>
                </a:defRPr>
              </a:pPr>
              <a:r>
                <a:rPr lang="en-US" sz="1400" b="1" dirty="0">
                  <a:latin typeface="Courier" pitchFamily="2" charset="0"/>
                  <a:sym typeface="Comic Sans MS"/>
                </a:rPr>
                <a:t>then:</a:t>
              </a:r>
              <a:endParaRPr sz="1400" b="1" dirty="0">
                <a:latin typeface="Courier" pitchFamily="2" charset="0"/>
                <a:sym typeface="Comic Sans MS"/>
              </a:endParaRPr>
            </a:p>
          </p:txBody>
        </p:sp>
        <p:sp>
          <p:nvSpPr>
            <p:cNvPr id="57" name="cond">
              <a:extLst>
                <a:ext uri="{FF2B5EF4-FFF2-40B4-BE49-F238E27FC236}">
                  <a16:creationId xmlns:a16="http://schemas.microsoft.com/office/drawing/2014/main" id="{C538D0C4-A4F9-384D-862A-3AF86648B6B2}"/>
                </a:ext>
              </a:extLst>
            </p:cNvPr>
            <p:cNvSpPr txBox="1"/>
            <p:nvPr/>
          </p:nvSpPr>
          <p:spPr>
            <a:xfrm>
              <a:off x="3735954" y="6027798"/>
              <a:ext cx="629337" cy="30777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400" b="1">
                  <a:latin typeface="Comic Sans MS"/>
                  <a:ea typeface="Comic Sans MS"/>
                  <a:cs typeface="Comic Sans MS"/>
                  <a:sym typeface="Comic Sans MS"/>
                </a:defRPr>
              </a:lvl1pPr>
            </a:lstStyle>
            <a:p>
              <a:pPr>
                <a:defRPr sz="2800" b="0">
                  <a:latin typeface="+mj-lt"/>
                  <a:ea typeface="+mj-ea"/>
                  <a:cs typeface="+mj-cs"/>
                  <a:sym typeface="Helvetica"/>
                </a:defRPr>
              </a:pPr>
              <a:r>
                <a:rPr lang="en-US" sz="1400" b="1" dirty="0">
                  <a:latin typeface="Courier" pitchFamily="2" charset="0"/>
                  <a:sym typeface="Comic Sans MS"/>
                </a:rPr>
                <a:t>then:</a:t>
              </a:r>
              <a:endParaRPr sz="1400" b="1" dirty="0">
                <a:latin typeface="Courier" pitchFamily="2" charset="0"/>
                <a:sym typeface="Comic Sans MS"/>
              </a:endParaRPr>
            </a:p>
          </p:txBody>
        </p:sp>
        <p:sp>
          <p:nvSpPr>
            <p:cNvPr id="58" name="cond">
              <a:extLst>
                <a:ext uri="{FF2B5EF4-FFF2-40B4-BE49-F238E27FC236}">
                  <a16:creationId xmlns:a16="http://schemas.microsoft.com/office/drawing/2014/main" id="{EE7834EA-C9D0-5C4D-A90A-3D7977769558}"/>
                </a:ext>
              </a:extLst>
            </p:cNvPr>
            <p:cNvSpPr txBox="1"/>
            <p:nvPr/>
          </p:nvSpPr>
          <p:spPr>
            <a:xfrm>
              <a:off x="3735954" y="6329220"/>
              <a:ext cx="629337" cy="30777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400" b="1">
                  <a:latin typeface="Comic Sans MS"/>
                  <a:ea typeface="Comic Sans MS"/>
                  <a:cs typeface="Comic Sans MS"/>
                  <a:sym typeface="Comic Sans MS"/>
                </a:defRPr>
              </a:lvl1pPr>
            </a:lstStyle>
            <a:p>
              <a:pPr>
                <a:defRPr sz="2800" b="0">
                  <a:latin typeface="+mj-lt"/>
                  <a:ea typeface="+mj-ea"/>
                  <a:cs typeface="+mj-cs"/>
                  <a:sym typeface="Helvetica"/>
                </a:defRPr>
              </a:pPr>
              <a:r>
                <a:rPr lang="en-US" sz="1400" b="1" dirty="0">
                  <a:latin typeface="Courier" pitchFamily="2" charset="0"/>
                  <a:sym typeface="Comic Sans MS"/>
                </a:rPr>
                <a:t>then:</a:t>
              </a:r>
              <a:endParaRPr sz="1400" b="1" dirty="0">
                <a:latin typeface="Courier" pitchFamily="2" charset="0"/>
                <a:sym typeface="Comic Sans MS"/>
              </a:endParaRPr>
            </a:p>
          </p:txBody>
        </p:sp>
        <p:sp>
          <p:nvSpPr>
            <p:cNvPr id="59" name="cond">
              <a:extLst>
                <a:ext uri="{FF2B5EF4-FFF2-40B4-BE49-F238E27FC236}">
                  <a16:creationId xmlns:a16="http://schemas.microsoft.com/office/drawing/2014/main" id="{B18AFB54-FBBC-1643-A0E0-2FCCB2E159B7}"/>
                </a:ext>
              </a:extLst>
            </p:cNvPr>
            <p:cNvSpPr txBox="1"/>
            <p:nvPr/>
          </p:nvSpPr>
          <p:spPr>
            <a:xfrm>
              <a:off x="453871" y="5377545"/>
              <a:ext cx="199733" cy="30777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400" b="1">
                  <a:latin typeface="Comic Sans MS"/>
                  <a:ea typeface="Comic Sans MS"/>
                  <a:cs typeface="Comic Sans MS"/>
                  <a:sym typeface="Comic Sans MS"/>
                </a:defRPr>
              </a:lvl1pPr>
            </a:lstStyle>
            <a:p>
              <a:pPr>
                <a:defRPr sz="2800" b="0">
                  <a:latin typeface="+mj-lt"/>
                  <a:ea typeface="+mj-ea"/>
                  <a:cs typeface="+mj-cs"/>
                  <a:sym typeface="Helvetica"/>
                </a:defRPr>
              </a:pPr>
              <a:r>
                <a:rPr lang="en-US" sz="1400" b="1" dirty="0">
                  <a:latin typeface="Courier" pitchFamily="2" charset="0"/>
                  <a:sym typeface="Comic Sans MS"/>
                </a:rPr>
                <a:t>|</a:t>
              </a:r>
              <a:endParaRPr sz="1400" b="1" dirty="0">
                <a:latin typeface="Courier" pitchFamily="2" charset="0"/>
                <a:sym typeface="Comic Sans MS"/>
              </a:endParaRPr>
            </a:p>
          </p:txBody>
        </p:sp>
        <p:sp>
          <p:nvSpPr>
            <p:cNvPr id="60" name="cond">
              <a:extLst>
                <a:ext uri="{FF2B5EF4-FFF2-40B4-BE49-F238E27FC236}">
                  <a16:creationId xmlns:a16="http://schemas.microsoft.com/office/drawing/2014/main" id="{A42EC8B0-95A2-7045-B75F-2E96C268196C}"/>
                </a:ext>
              </a:extLst>
            </p:cNvPr>
            <p:cNvSpPr txBox="1"/>
            <p:nvPr/>
          </p:nvSpPr>
          <p:spPr>
            <a:xfrm>
              <a:off x="457783" y="5694683"/>
              <a:ext cx="199733" cy="30777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400" b="1">
                  <a:latin typeface="Comic Sans MS"/>
                  <a:ea typeface="Comic Sans MS"/>
                  <a:cs typeface="Comic Sans MS"/>
                  <a:sym typeface="Comic Sans MS"/>
                </a:defRPr>
              </a:lvl1pPr>
            </a:lstStyle>
            <a:p>
              <a:pPr>
                <a:defRPr sz="2800" b="0">
                  <a:latin typeface="+mj-lt"/>
                  <a:ea typeface="+mj-ea"/>
                  <a:cs typeface="+mj-cs"/>
                  <a:sym typeface="Helvetica"/>
                </a:defRPr>
              </a:pPr>
              <a:r>
                <a:rPr lang="en-US" sz="1400" b="1" dirty="0">
                  <a:latin typeface="Courier" pitchFamily="2" charset="0"/>
                  <a:sym typeface="Comic Sans MS"/>
                </a:rPr>
                <a:t>|</a:t>
              </a:r>
              <a:endParaRPr sz="1400" b="1" dirty="0">
                <a:latin typeface="Courier" pitchFamily="2" charset="0"/>
                <a:sym typeface="Comic Sans MS"/>
              </a:endParaRPr>
            </a:p>
          </p:txBody>
        </p:sp>
        <p:sp>
          <p:nvSpPr>
            <p:cNvPr id="61" name="cond">
              <a:extLst>
                <a:ext uri="{FF2B5EF4-FFF2-40B4-BE49-F238E27FC236}">
                  <a16:creationId xmlns:a16="http://schemas.microsoft.com/office/drawing/2014/main" id="{41AF0A70-F40C-4E47-BCC2-E12D34F6FEBA}"/>
                </a:ext>
              </a:extLst>
            </p:cNvPr>
            <p:cNvSpPr txBox="1"/>
            <p:nvPr/>
          </p:nvSpPr>
          <p:spPr>
            <a:xfrm>
              <a:off x="456698" y="5956729"/>
              <a:ext cx="199733" cy="30777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400" b="1">
                  <a:latin typeface="Comic Sans MS"/>
                  <a:ea typeface="Comic Sans MS"/>
                  <a:cs typeface="Comic Sans MS"/>
                  <a:sym typeface="Comic Sans MS"/>
                </a:defRPr>
              </a:lvl1pPr>
            </a:lstStyle>
            <a:p>
              <a:pPr>
                <a:defRPr sz="2800" b="0">
                  <a:latin typeface="+mj-lt"/>
                  <a:ea typeface="+mj-ea"/>
                  <a:cs typeface="+mj-cs"/>
                  <a:sym typeface="Helvetica"/>
                </a:defRPr>
              </a:pPr>
              <a:r>
                <a:rPr lang="en-US" sz="1400" b="1" dirty="0">
                  <a:latin typeface="Courier" pitchFamily="2" charset="0"/>
                  <a:sym typeface="Comic Sans MS"/>
                </a:rPr>
                <a:t>|</a:t>
              </a:r>
              <a:endParaRPr sz="1400" b="1" dirty="0">
                <a:latin typeface="Courier" pitchFamily="2" charset="0"/>
                <a:sym typeface="Comic Sans MS"/>
              </a:endParaRPr>
            </a:p>
          </p:txBody>
        </p:sp>
        <p:sp>
          <p:nvSpPr>
            <p:cNvPr id="62" name="cond">
              <a:extLst>
                <a:ext uri="{FF2B5EF4-FFF2-40B4-BE49-F238E27FC236}">
                  <a16:creationId xmlns:a16="http://schemas.microsoft.com/office/drawing/2014/main" id="{6C24BC8C-4D01-1641-9BC2-14BAB5CFDA85}"/>
                </a:ext>
              </a:extLst>
            </p:cNvPr>
            <p:cNvSpPr txBox="1"/>
            <p:nvPr/>
          </p:nvSpPr>
          <p:spPr>
            <a:xfrm>
              <a:off x="457783" y="6309678"/>
              <a:ext cx="199733" cy="30777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400" b="1">
                  <a:latin typeface="Comic Sans MS"/>
                  <a:ea typeface="Comic Sans MS"/>
                  <a:cs typeface="Comic Sans MS"/>
                  <a:sym typeface="Comic Sans MS"/>
                </a:defRPr>
              </a:lvl1pPr>
            </a:lstStyle>
            <a:p>
              <a:pPr>
                <a:defRPr sz="2800" b="0">
                  <a:latin typeface="+mj-lt"/>
                  <a:ea typeface="+mj-ea"/>
                  <a:cs typeface="+mj-cs"/>
                  <a:sym typeface="Helvetica"/>
                </a:defRPr>
              </a:pPr>
              <a:r>
                <a:rPr lang="en-US" sz="1400" b="1" dirty="0">
                  <a:latin typeface="Courier" pitchFamily="2" charset="0"/>
                  <a:sym typeface="Comic Sans MS"/>
                </a:rPr>
                <a:t>|</a:t>
              </a:r>
              <a:endParaRPr sz="1400" b="1" dirty="0">
                <a:latin typeface="Courier" pitchFamily="2" charset="0"/>
                <a:sym typeface="Comic Sans MS"/>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858"/>
                                        </p:tgtEl>
                                        <p:attrNameLst>
                                          <p:attrName>style.visibility</p:attrName>
                                        </p:attrNameLst>
                                      </p:cBhvr>
                                      <p:to>
                                        <p:strVal val="visible"/>
                                      </p:to>
                                    </p:set>
                                    <p:animEffect transition="in" filter="dissolve">
                                      <p:cBhvr>
                                        <p:cTn id="7" dur="500"/>
                                        <p:tgtEl>
                                          <p:spTgt spid="85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2" nodeType="clickEffect">
                                  <p:stCondLst>
                                    <p:cond delay="0"/>
                                  </p:stCondLst>
                                  <p:iterate>
                                    <p:tmAbs val="0"/>
                                  </p:iterate>
                                  <p:childTnLst>
                                    <p:set>
                                      <p:cBhvr>
                                        <p:cTn id="11" fill="hold"/>
                                        <p:tgtEl>
                                          <p:spTgt spid="859"/>
                                        </p:tgtEl>
                                        <p:attrNameLst>
                                          <p:attrName>style.visibility</p:attrName>
                                        </p:attrNameLst>
                                      </p:cBhvr>
                                      <p:to>
                                        <p:strVal val="visible"/>
                                      </p:to>
                                    </p:set>
                                    <p:animEffect transition="in" filter="dissolve">
                                      <p:cBhvr>
                                        <p:cTn id="12" dur="500"/>
                                        <p:tgtEl>
                                          <p:spTgt spid="85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fill="hold" grpId="3" nodeType="clickEffect">
                                  <p:stCondLst>
                                    <p:cond delay="0"/>
                                  </p:stCondLst>
                                  <p:iterate>
                                    <p:tmAbs val="0"/>
                                  </p:iterate>
                                  <p:childTnLst>
                                    <p:set>
                                      <p:cBhvr>
                                        <p:cTn id="16" fill="hold"/>
                                        <p:tgtEl>
                                          <p:spTgt spid="860"/>
                                        </p:tgtEl>
                                        <p:attrNameLst>
                                          <p:attrName>style.visibility</p:attrName>
                                        </p:attrNameLst>
                                      </p:cBhvr>
                                      <p:to>
                                        <p:strVal val="visible"/>
                                      </p:to>
                                    </p:set>
                                    <p:animEffect transition="in" filter="dissolve">
                                      <p:cBhvr>
                                        <p:cTn id="17" dur="500"/>
                                        <p:tgtEl>
                                          <p:spTgt spid="86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fill="hold" grpId="4" nodeType="clickEffect">
                                  <p:stCondLst>
                                    <p:cond delay="0"/>
                                  </p:stCondLst>
                                  <p:iterate>
                                    <p:tmAbs val="0"/>
                                  </p:iterate>
                                  <p:childTnLst>
                                    <p:set>
                                      <p:cBhvr>
                                        <p:cTn id="21" fill="hold"/>
                                        <p:tgtEl>
                                          <p:spTgt spid="861"/>
                                        </p:tgtEl>
                                        <p:attrNameLst>
                                          <p:attrName>style.visibility</p:attrName>
                                        </p:attrNameLst>
                                      </p:cBhvr>
                                      <p:to>
                                        <p:strVal val="visible"/>
                                      </p:to>
                                    </p:set>
                                    <p:animEffect transition="in" filter="dissolve">
                                      <p:cBhvr>
                                        <p:cTn id="22" dur="500"/>
                                        <p:tgtEl>
                                          <p:spTgt spid="86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fill="hold" grpId="5" nodeType="clickEffect">
                                  <p:stCondLst>
                                    <p:cond delay="0"/>
                                  </p:stCondLst>
                                  <p:iterate>
                                    <p:tmAbs val="0"/>
                                  </p:iterate>
                                  <p:childTnLst>
                                    <p:set>
                                      <p:cBhvr>
                                        <p:cTn id="26" fill="hold"/>
                                        <p:tgtEl>
                                          <p:spTgt spid="863"/>
                                        </p:tgtEl>
                                        <p:attrNameLst>
                                          <p:attrName>style.visibility</p:attrName>
                                        </p:attrNameLst>
                                      </p:cBhvr>
                                      <p:to>
                                        <p:strVal val="visible"/>
                                      </p:to>
                                    </p:set>
                                    <p:animEffect transition="in" filter="dissolve">
                                      <p:cBhvr>
                                        <p:cTn id="27" dur="500"/>
                                        <p:tgtEl>
                                          <p:spTgt spid="86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fill="hold" grpId="6" nodeType="clickEffect">
                                  <p:stCondLst>
                                    <p:cond delay="0"/>
                                  </p:stCondLst>
                                  <p:iterate>
                                    <p:tmAbs val="0"/>
                                  </p:iterate>
                                  <p:childTnLst>
                                    <p:set>
                                      <p:cBhvr>
                                        <p:cTn id="31" fill="hold"/>
                                        <p:tgtEl>
                                          <p:spTgt spid="862"/>
                                        </p:tgtEl>
                                        <p:attrNameLst>
                                          <p:attrName>style.visibility</p:attrName>
                                        </p:attrNameLst>
                                      </p:cBhvr>
                                      <p:to>
                                        <p:strVal val="visible"/>
                                      </p:to>
                                    </p:set>
                                    <p:animEffect transition="in" filter="dissolve">
                                      <p:cBhvr>
                                        <p:cTn id="32" dur="500"/>
                                        <p:tgtEl>
                                          <p:spTgt spid="862"/>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fill="hold" grpId="7" nodeType="clickEffect">
                                  <p:stCondLst>
                                    <p:cond delay="0"/>
                                  </p:stCondLst>
                                  <p:iterate>
                                    <p:tmAbs val="0"/>
                                  </p:iterate>
                                  <p:childTnLst>
                                    <p:set>
                                      <p:cBhvr>
                                        <p:cTn id="36" fill="hold"/>
                                        <p:tgtEl>
                                          <p:spTgt spid="864"/>
                                        </p:tgtEl>
                                        <p:attrNameLst>
                                          <p:attrName>style.visibility</p:attrName>
                                        </p:attrNameLst>
                                      </p:cBhvr>
                                      <p:to>
                                        <p:strVal val="visible"/>
                                      </p:to>
                                    </p:set>
                                    <p:animEffect transition="in" filter="dissolve">
                                      <p:cBhvr>
                                        <p:cTn id="37" dur="500"/>
                                        <p:tgtEl>
                                          <p:spTgt spid="86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fill="hold" grpId="8" nodeType="clickEffect">
                                  <p:stCondLst>
                                    <p:cond delay="0"/>
                                  </p:stCondLst>
                                  <p:iterate>
                                    <p:tmAbs val="0"/>
                                  </p:iterate>
                                  <p:childTnLst>
                                    <p:set>
                                      <p:cBhvr>
                                        <p:cTn id="41" fill="hold"/>
                                        <p:tgtEl>
                                          <p:spTgt spid="865"/>
                                        </p:tgtEl>
                                        <p:attrNameLst>
                                          <p:attrName>style.visibility</p:attrName>
                                        </p:attrNameLst>
                                      </p:cBhvr>
                                      <p:to>
                                        <p:strVal val="visible"/>
                                      </p:to>
                                    </p:set>
                                    <p:animEffect transition="in" filter="dissolve">
                                      <p:cBhvr>
                                        <p:cTn id="42" dur="500"/>
                                        <p:tgtEl>
                                          <p:spTgt spid="865"/>
                                        </p:tgtEl>
                                      </p:cBhvr>
                                    </p:animEffect>
                                  </p:childTnLst>
                                </p:cTn>
                              </p:par>
                            </p:childTnLst>
                          </p:cTn>
                        </p:par>
                        <p:par>
                          <p:cTn id="43" fill="hold">
                            <p:stCondLst>
                              <p:cond delay="500"/>
                            </p:stCondLst>
                            <p:childTnLst>
                              <p:par>
                                <p:cTn id="44" presetID="9" presetClass="entr" fill="hold" grpId="9" nodeType="afterEffect">
                                  <p:stCondLst>
                                    <p:cond delay="0"/>
                                  </p:stCondLst>
                                  <p:iterate>
                                    <p:tmAbs val="0"/>
                                  </p:iterate>
                                  <p:childTnLst>
                                    <p:set>
                                      <p:cBhvr>
                                        <p:cTn id="45" fill="hold"/>
                                        <p:tgtEl>
                                          <p:spTgt spid="866"/>
                                        </p:tgtEl>
                                        <p:attrNameLst>
                                          <p:attrName>style.visibility</p:attrName>
                                        </p:attrNameLst>
                                      </p:cBhvr>
                                      <p:to>
                                        <p:strVal val="visible"/>
                                      </p:to>
                                    </p:set>
                                    <p:animEffect transition="in" filter="dissolve">
                                      <p:cBhvr>
                                        <p:cTn id="46" dur="500"/>
                                        <p:tgtEl>
                                          <p:spTgt spid="866"/>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fill="hold" grpId="10" nodeType="clickEffect">
                                  <p:stCondLst>
                                    <p:cond delay="0"/>
                                  </p:stCondLst>
                                  <p:iterate>
                                    <p:tmAbs val="0"/>
                                  </p:iterate>
                                  <p:childTnLst>
                                    <p:set>
                                      <p:cBhvr>
                                        <p:cTn id="50" fill="hold"/>
                                        <p:tgtEl>
                                          <p:spTgt spid="867"/>
                                        </p:tgtEl>
                                        <p:attrNameLst>
                                          <p:attrName>style.visibility</p:attrName>
                                        </p:attrNameLst>
                                      </p:cBhvr>
                                      <p:to>
                                        <p:strVal val="visible"/>
                                      </p:to>
                                    </p:set>
                                    <p:animEffect transition="in" filter="dissolve">
                                      <p:cBhvr>
                                        <p:cTn id="51" dur="500"/>
                                        <p:tgtEl>
                                          <p:spTgt spid="867"/>
                                        </p:tgtEl>
                                      </p:cBhvr>
                                    </p:animEffect>
                                  </p:childTnLst>
                                </p:cTn>
                              </p:par>
                            </p:childTnLst>
                          </p:cTn>
                        </p:par>
                        <p:par>
                          <p:cTn id="52" fill="hold">
                            <p:stCondLst>
                              <p:cond delay="500"/>
                            </p:stCondLst>
                            <p:childTnLst>
                              <p:par>
                                <p:cTn id="53" presetID="9" presetClass="entr" fill="hold" grpId="11" nodeType="afterEffect">
                                  <p:stCondLst>
                                    <p:cond delay="0"/>
                                  </p:stCondLst>
                                  <p:iterate>
                                    <p:tmAbs val="0"/>
                                  </p:iterate>
                                  <p:childTnLst>
                                    <p:set>
                                      <p:cBhvr>
                                        <p:cTn id="54" fill="hold"/>
                                        <p:tgtEl>
                                          <p:spTgt spid="868"/>
                                        </p:tgtEl>
                                        <p:attrNameLst>
                                          <p:attrName>style.visibility</p:attrName>
                                        </p:attrNameLst>
                                      </p:cBhvr>
                                      <p:to>
                                        <p:strVal val="visible"/>
                                      </p:to>
                                    </p:set>
                                    <p:animEffect transition="in" filter="dissolve">
                                      <p:cBhvr>
                                        <p:cTn id="55" dur="500"/>
                                        <p:tgtEl>
                                          <p:spTgt spid="868"/>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fill="hold" grpId="12" nodeType="clickEffect">
                                  <p:stCondLst>
                                    <p:cond delay="0"/>
                                  </p:stCondLst>
                                  <p:iterate>
                                    <p:tmAbs val="0"/>
                                  </p:iterate>
                                  <p:childTnLst>
                                    <p:set>
                                      <p:cBhvr>
                                        <p:cTn id="59" fill="hold"/>
                                        <p:tgtEl>
                                          <p:spTgt spid="878"/>
                                        </p:tgtEl>
                                        <p:attrNameLst>
                                          <p:attrName>style.visibility</p:attrName>
                                        </p:attrNameLst>
                                      </p:cBhvr>
                                      <p:to>
                                        <p:strVal val="visible"/>
                                      </p:to>
                                    </p:set>
                                    <p:animEffect transition="in" filter="dissolve">
                                      <p:cBhvr>
                                        <p:cTn id="60" dur="500"/>
                                        <p:tgtEl>
                                          <p:spTgt spid="878"/>
                                        </p:tgtEl>
                                      </p:cBhvr>
                                    </p:animEffect>
                                  </p:childTnLst>
                                </p:cTn>
                              </p:par>
                            </p:childTnLst>
                          </p:cTn>
                        </p:par>
                        <p:par>
                          <p:cTn id="61" fill="hold">
                            <p:stCondLst>
                              <p:cond delay="500"/>
                            </p:stCondLst>
                            <p:childTnLst>
                              <p:par>
                                <p:cTn id="62" presetID="9" presetClass="entr" fill="hold" grpId="13" nodeType="afterEffect">
                                  <p:stCondLst>
                                    <p:cond delay="0"/>
                                  </p:stCondLst>
                                  <p:iterate>
                                    <p:tmAbs val="0"/>
                                  </p:iterate>
                                  <p:childTnLst>
                                    <p:set>
                                      <p:cBhvr>
                                        <p:cTn id="63" fill="hold"/>
                                        <p:tgtEl>
                                          <p:spTgt spid="874"/>
                                        </p:tgtEl>
                                        <p:attrNameLst>
                                          <p:attrName>style.visibility</p:attrName>
                                        </p:attrNameLst>
                                      </p:cBhvr>
                                      <p:to>
                                        <p:strVal val="visible"/>
                                      </p:to>
                                    </p:set>
                                    <p:animEffect transition="in" filter="dissolve">
                                      <p:cBhvr>
                                        <p:cTn id="64" dur="500"/>
                                        <p:tgtEl>
                                          <p:spTgt spid="874"/>
                                        </p:tgtEl>
                                      </p:cBhvr>
                                    </p:animEffect>
                                  </p:childTnLst>
                                </p:cTn>
                              </p:par>
                            </p:childTnLst>
                          </p:cTn>
                        </p:par>
                        <p:par>
                          <p:cTn id="65" fill="hold">
                            <p:stCondLst>
                              <p:cond delay="1000"/>
                            </p:stCondLst>
                            <p:childTnLst>
                              <p:par>
                                <p:cTn id="66" presetID="9" presetClass="entr" fill="hold" grpId="14" nodeType="afterEffect">
                                  <p:stCondLst>
                                    <p:cond delay="0"/>
                                  </p:stCondLst>
                                  <p:iterate>
                                    <p:tmAbs val="0"/>
                                  </p:iterate>
                                  <p:childTnLst>
                                    <p:set>
                                      <p:cBhvr>
                                        <p:cTn id="67" fill="hold"/>
                                        <p:tgtEl>
                                          <p:spTgt spid="875"/>
                                        </p:tgtEl>
                                        <p:attrNameLst>
                                          <p:attrName>style.visibility</p:attrName>
                                        </p:attrNameLst>
                                      </p:cBhvr>
                                      <p:to>
                                        <p:strVal val="visible"/>
                                      </p:to>
                                    </p:set>
                                    <p:animEffect transition="in" filter="dissolve">
                                      <p:cBhvr>
                                        <p:cTn id="68" dur="500"/>
                                        <p:tgtEl>
                                          <p:spTgt spid="875"/>
                                        </p:tgtEl>
                                      </p:cBhvr>
                                    </p:animEffect>
                                  </p:childTnLst>
                                </p:cTn>
                              </p:par>
                            </p:childTnLst>
                          </p:cTn>
                        </p:par>
                        <p:par>
                          <p:cTn id="69" fill="hold">
                            <p:stCondLst>
                              <p:cond delay="1500"/>
                            </p:stCondLst>
                            <p:childTnLst>
                              <p:par>
                                <p:cTn id="70" presetID="9" presetClass="entr" fill="hold" grpId="15" nodeType="afterEffect">
                                  <p:stCondLst>
                                    <p:cond delay="0"/>
                                  </p:stCondLst>
                                  <p:iterate>
                                    <p:tmAbs val="0"/>
                                  </p:iterate>
                                  <p:childTnLst>
                                    <p:set>
                                      <p:cBhvr>
                                        <p:cTn id="71" fill="hold"/>
                                        <p:tgtEl>
                                          <p:spTgt spid="881"/>
                                        </p:tgtEl>
                                        <p:attrNameLst>
                                          <p:attrName>style.visibility</p:attrName>
                                        </p:attrNameLst>
                                      </p:cBhvr>
                                      <p:to>
                                        <p:strVal val="visible"/>
                                      </p:to>
                                    </p:set>
                                    <p:animEffect transition="in" filter="dissolve">
                                      <p:cBhvr>
                                        <p:cTn id="72" dur="500"/>
                                        <p:tgtEl>
                                          <p:spTgt spid="881"/>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fill="hold" grpId="16" nodeType="clickEffect">
                                  <p:stCondLst>
                                    <p:cond delay="0"/>
                                  </p:stCondLst>
                                  <p:iterate>
                                    <p:tmAbs val="0"/>
                                  </p:iterate>
                                  <p:childTnLst>
                                    <p:set>
                                      <p:cBhvr>
                                        <p:cTn id="76" fill="hold"/>
                                        <p:tgtEl>
                                          <p:spTgt spid="869"/>
                                        </p:tgtEl>
                                        <p:attrNameLst>
                                          <p:attrName>style.visibility</p:attrName>
                                        </p:attrNameLst>
                                      </p:cBhvr>
                                      <p:to>
                                        <p:strVal val="visible"/>
                                      </p:to>
                                    </p:set>
                                    <p:animEffect transition="in" filter="dissolve">
                                      <p:cBhvr>
                                        <p:cTn id="77" dur="500"/>
                                        <p:tgtEl>
                                          <p:spTgt spid="869"/>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fill="hold" grpId="17" nodeType="clickEffect">
                                  <p:stCondLst>
                                    <p:cond delay="0"/>
                                  </p:stCondLst>
                                  <p:iterate>
                                    <p:tmAbs val="0"/>
                                  </p:iterate>
                                  <p:childTnLst>
                                    <p:set>
                                      <p:cBhvr>
                                        <p:cTn id="81" fill="hold"/>
                                        <p:tgtEl>
                                          <p:spTgt spid="870"/>
                                        </p:tgtEl>
                                        <p:attrNameLst>
                                          <p:attrName>style.visibility</p:attrName>
                                        </p:attrNameLst>
                                      </p:cBhvr>
                                      <p:to>
                                        <p:strVal val="visible"/>
                                      </p:to>
                                    </p:set>
                                    <p:animEffect transition="in" filter="dissolve">
                                      <p:cBhvr>
                                        <p:cTn id="82" dur="500"/>
                                        <p:tgtEl>
                                          <p:spTgt spid="870"/>
                                        </p:tgtEl>
                                      </p:cBhvr>
                                    </p:animEffect>
                                  </p:childTnLst>
                                </p:cTn>
                              </p:par>
                            </p:childTnLst>
                          </p:cTn>
                        </p:par>
                      </p:childTnLst>
                    </p:cTn>
                  </p:par>
                  <p:par>
                    <p:cTn id="83" fill="hold">
                      <p:stCondLst>
                        <p:cond delay="indefinite"/>
                      </p:stCondLst>
                      <p:childTnLst>
                        <p:par>
                          <p:cTn id="84" fill="hold">
                            <p:stCondLst>
                              <p:cond delay="0"/>
                            </p:stCondLst>
                            <p:childTnLst>
                              <p:par>
                                <p:cTn id="85" presetID="9" presetClass="entr" fill="hold" grpId="18" nodeType="clickEffect">
                                  <p:stCondLst>
                                    <p:cond delay="0"/>
                                  </p:stCondLst>
                                  <p:iterate>
                                    <p:tmAbs val="0"/>
                                  </p:iterate>
                                  <p:childTnLst>
                                    <p:set>
                                      <p:cBhvr>
                                        <p:cTn id="86" fill="hold"/>
                                        <p:tgtEl>
                                          <p:spTgt spid="855"/>
                                        </p:tgtEl>
                                        <p:attrNameLst>
                                          <p:attrName>style.visibility</p:attrName>
                                        </p:attrNameLst>
                                      </p:cBhvr>
                                      <p:to>
                                        <p:strVal val="visible"/>
                                      </p:to>
                                    </p:set>
                                    <p:animEffect transition="in" filter="dissolve">
                                      <p:cBhvr>
                                        <p:cTn id="87" dur="500"/>
                                        <p:tgtEl>
                                          <p:spTgt spid="855"/>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19" nodeType="clickEffect">
                                  <p:stCondLst>
                                    <p:cond delay="0"/>
                                  </p:stCondLst>
                                  <p:iterate>
                                    <p:tmAbs val="0"/>
                                  </p:iterate>
                                  <p:childTnLst>
                                    <p:set>
                                      <p:cBhvr>
                                        <p:cTn id="91" fill="hold"/>
                                        <p:tgtEl>
                                          <p:spTgt spid="872">
                                            <p:bg/>
                                          </p:spTgt>
                                        </p:tgtEl>
                                        <p:attrNameLst>
                                          <p:attrName>style.visibility</p:attrName>
                                        </p:attrNameLst>
                                      </p:cBhvr>
                                      <p:to>
                                        <p:strVal val="visible"/>
                                      </p:to>
                                    </p:set>
                                  </p:childTnLst>
                                </p:cTn>
                              </p:par>
                              <p:par>
                                <p:cTn id="92" presetID="1" presetClass="entr" presetSubtype="0" fill="hold" grpId="19" nodeType="withEffect">
                                  <p:stCondLst>
                                    <p:cond delay="0"/>
                                  </p:stCondLst>
                                  <p:iterate>
                                    <p:tmAbs val="0"/>
                                  </p:iterate>
                                  <p:childTnLst>
                                    <p:set>
                                      <p:cBhvr>
                                        <p:cTn id="93" fill="hold"/>
                                        <p:tgtEl>
                                          <p:spTgt spid="872">
                                            <p:txEl>
                                              <p:pRg st="0" end="0"/>
                                            </p:txEl>
                                          </p:spTgt>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19" nodeType="clickEffect">
                                  <p:stCondLst>
                                    <p:cond delay="0"/>
                                  </p:stCondLst>
                                  <p:iterate>
                                    <p:tmAbs val="0"/>
                                  </p:iterate>
                                  <p:childTnLst>
                                    <p:set>
                                      <p:cBhvr>
                                        <p:cTn id="97" fill="hold"/>
                                        <p:tgtEl>
                                          <p:spTgt spid="872">
                                            <p:txEl>
                                              <p:pRg st="1" end="1"/>
                                            </p:txEl>
                                          </p:spTgt>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grpId="19" nodeType="clickEffect">
                                  <p:stCondLst>
                                    <p:cond delay="0"/>
                                  </p:stCondLst>
                                  <p:iterate>
                                    <p:tmAbs val="0"/>
                                  </p:iterate>
                                  <p:childTnLst>
                                    <p:set>
                                      <p:cBhvr>
                                        <p:cTn id="101" fill="hold"/>
                                        <p:tgtEl>
                                          <p:spTgt spid="872">
                                            <p:txEl>
                                              <p:pRg st="2" end="2"/>
                                            </p:txEl>
                                          </p:spTgt>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19" nodeType="clickEffect">
                                  <p:stCondLst>
                                    <p:cond delay="0"/>
                                  </p:stCondLst>
                                  <p:iterate>
                                    <p:tmAbs val="0"/>
                                  </p:iterate>
                                  <p:childTnLst>
                                    <p:set>
                                      <p:cBhvr>
                                        <p:cTn id="105" fill="hold"/>
                                        <p:tgtEl>
                                          <p:spTgt spid="872">
                                            <p:txEl>
                                              <p:pRg st="3" end="3"/>
                                            </p:txEl>
                                          </p:spTgt>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nodeType="clickEffect">
                                  <p:stCondLst>
                                    <p:cond delay="0"/>
                                  </p:stCondLst>
                                  <p:childTnLst>
                                    <p:set>
                                      <p:cBhvr>
                                        <p:cTn id="10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5" grpId="18" animBg="1" advAuto="0"/>
      <p:bldP spid="858" grpId="1" animBg="1" advAuto="0"/>
      <p:bldP spid="859" grpId="2" animBg="1" advAuto="0"/>
      <p:bldP spid="860" grpId="3" animBg="1" advAuto="0"/>
      <p:bldP spid="861" grpId="4" animBg="1" advAuto="0"/>
      <p:bldP spid="862" grpId="6" animBg="1" advAuto="0"/>
      <p:bldP spid="863" grpId="5" animBg="1" advAuto="0"/>
      <p:bldP spid="864" grpId="7" animBg="1" advAuto="0"/>
      <p:bldP spid="865" grpId="8" animBg="1" advAuto="0"/>
      <p:bldP spid="866" grpId="9" animBg="1" advAuto="0"/>
      <p:bldP spid="867" grpId="10" animBg="1" advAuto="0"/>
      <p:bldP spid="868" grpId="11" animBg="1" advAuto="0"/>
      <p:bldP spid="869" grpId="16" animBg="1" advAuto="0"/>
      <p:bldP spid="870" grpId="17" animBg="1" advAuto="0"/>
      <p:bldP spid="872" grpId="19" build="p" bldLvl="5" animBg="1" advAuto="0"/>
      <p:bldP spid="874" grpId="13" animBg="1" advAuto="0"/>
      <p:bldP spid="875" grpId="14" animBg="1" advAuto="0"/>
      <p:bldP spid="878" grpId="12" animBg="1" advAuto="0"/>
      <p:bldP spid="881" grpId="15" animBg="1" advAuto="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AB609DD9-330C-5C46-B9DA-8E2C994BBC3D}"/>
              </a:ext>
            </a:extLst>
          </p:cNvPr>
          <p:cNvPicPr>
            <a:picLocks noChangeAspect="1"/>
          </p:cNvPicPr>
          <p:nvPr/>
        </p:nvPicPr>
        <p:blipFill>
          <a:blip r:embed="rId3"/>
          <a:stretch>
            <a:fillRect/>
          </a:stretch>
        </p:blipFill>
        <p:spPr>
          <a:xfrm>
            <a:off x="32015" y="3530362"/>
            <a:ext cx="7513745" cy="513134"/>
          </a:xfrm>
          <a:prstGeom prst="rect">
            <a:avLst/>
          </a:prstGeom>
        </p:spPr>
      </p:pic>
      <p:pic>
        <p:nvPicPr>
          <p:cNvPr id="49" name="Picture 48">
            <a:extLst>
              <a:ext uri="{FF2B5EF4-FFF2-40B4-BE49-F238E27FC236}">
                <a16:creationId xmlns:a16="http://schemas.microsoft.com/office/drawing/2014/main" id="{E4B4D844-2BB1-5F4D-BD36-42C309BB1C83}"/>
              </a:ext>
            </a:extLst>
          </p:cNvPr>
          <p:cNvPicPr>
            <a:picLocks noChangeAspect="1"/>
          </p:cNvPicPr>
          <p:nvPr/>
        </p:nvPicPr>
        <p:blipFill>
          <a:blip r:embed="rId3"/>
          <a:stretch>
            <a:fillRect/>
          </a:stretch>
        </p:blipFill>
        <p:spPr>
          <a:xfrm>
            <a:off x="59495" y="3183092"/>
            <a:ext cx="7513745" cy="513134"/>
          </a:xfrm>
          <a:prstGeom prst="rect">
            <a:avLst/>
          </a:prstGeom>
        </p:spPr>
      </p:pic>
      <p:pic>
        <p:nvPicPr>
          <p:cNvPr id="47" name="Picture 46">
            <a:extLst>
              <a:ext uri="{FF2B5EF4-FFF2-40B4-BE49-F238E27FC236}">
                <a16:creationId xmlns:a16="http://schemas.microsoft.com/office/drawing/2014/main" id="{3C6D4788-8265-9A40-B4FF-9519FBEEBAFE}"/>
              </a:ext>
            </a:extLst>
          </p:cNvPr>
          <p:cNvPicPr>
            <a:picLocks noChangeAspect="1"/>
          </p:cNvPicPr>
          <p:nvPr/>
        </p:nvPicPr>
        <p:blipFill>
          <a:blip r:embed="rId3"/>
          <a:stretch>
            <a:fillRect/>
          </a:stretch>
        </p:blipFill>
        <p:spPr>
          <a:xfrm>
            <a:off x="23427" y="2900972"/>
            <a:ext cx="7513745" cy="513134"/>
          </a:xfrm>
          <a:prstGeom prst="rect">
            <a:avLst/>
          </a:prstGeom>
        </p:spPr>
      </p:pic>
      <p:pic>
        <p:nvPicPr>
          <p:cNvPr id="6" name="Picture 5">
            <a:extLst>
              <a:ext uri="{FF2B5EF4-FFF2-40B4-BE49-F238E27FC236}">
                <a16:creationId xmlns:a16="http://schemas.microsoft.com/office/drawing/2014/main" id="{B02334B8-7F71-A440-9A51-E7E432635723}"/>
              </a:ext>
            </a:extLst>
          </p:cNvPr>
          <p:cNvPicPr>
            <a:picLocks noChangeAspect="1"/>
          </p:cNvPicPr>
          <p:nvPr/>
        </p:nvPicPr>
        <p:blipFill>
          <a:blip r:embed="rId3"/>
          <a:stretch>
            <a:fillRect/>
          </a:stretch>
        </p:blipFill>
        <p:spPr>
          <a:xfrm>
            <a:off x="50907" y="2553702"/>
            <a:ext cx="7513745" cy="513134"/>
          </a:xfrm>
          <a:prstGeom prst="rect">
            <a:avLst/>
          </a:prstGeom>
        </p:spPr>
      </p:pic>
      <p:pic>
        <p:nvPicPr>
          <p:cNvPr id="4" name="Picture 3">
            <a:extLst>
              <a:ext uri="{FF2B5EF4-FFF2-40B4-BE49-F238E27FC236}">
                <a16:creationId xmlns:a16="http://schemas.microsoft.com/office/drawing/2014/main" id="{ABEE16F6-8E0D-B44A-AD25-FE118C5DC150}"/>
              </a:ext>
            </a:extLst>
          </p:cNvPr>
          <p:cNvPicPr>
            <a:picLocks noChangeAspect="1"/>
          </p:cNvPicPr>
          <p:nvPr/>
        </p:nvPicPr>
        <p:blipFill>
          <a:blip r:embed="rId4"/>
          <a:stretch>
            <a:fillRect/>
          </a:stretch>
        </p:blipFill>
        <p:spPr>
          <a:xfrm>
            <a:off x="0" y="1521118"/>
            <a:ext cx="8610600" cy="739460"/>
          </a:xfrm>
          <a:prstGeom prst="rect">
            <a:avLst/>
          </a:prstGeom>
        </p:spPr>
      </p:pic>
      <p:pic>
        <p:nvPicPr>
          <p:cNvPr id="3" name="Picture 2">
            <a:extLst>
              <a:ext uri="{FF2B5EF4-FFF2-40B4-BE49-F238E27FC236}">
                <a16:creationId xmlns:a16="http://schemas.microsoft.com/office/drawing/2014/main" id="{82F7E47E-A76F-864E-8641-AE827485B465}"/>
              </a:ext>
            </a:extLst>
          </p:cNvPr>
          <p:cNvPicPr>
            <a:picLocks noChangeAspect="1"/>
          </p:cNvPicPr>
          <p:nvPr/>
        </p:nvPicPr>
        <p:blipFill rotWithShape="1">
          <a:blip r:embed="rId5"/>
          <a:srcRect b="31369"/>
          <a:stretch/>
        </p:blipFill>
        <p:spPr>
          <a:xfrm>
            <a:off x="116174" y="4680643"/>
            <a:ext cx="4972640" cy="376498"/>
          </a:xfrm>
          <a:prstGeom prst="rect">
            <a:avLst/>
          </a:prstGeom>
        </p:spPr>
      </p:pic>
      <p:pic>
        <p:nvPicPr>
          <p:cNvPr id="843" name="image53.png" descr="image53.png"/>
          <p:cNvPicPr>
            <a:picLocks noChangeAspect="1"/>
          </p:cNvPicPr>
          <p:nvPr/>
        </p:nvPicPr>
        <p:blipFill>
          <a:blip r:embed="rId6">
            <a:extLst/>
          </a:blip>
          <a:stretch>
            <a:fillRect/>
          </a:stretch>
        </p:blipFill>
        <p:spPr>
          <a:xfrm>
            <a:off x="76200" y="2116138"/>
            <a:ext cx="7543800" cy="347663"/>
          </a:xfrm>
          <a:prstGeom prst="rect">
            <a:avLst/>
          </a:prstGeom>
          <a:ln w="12700">
            <a:miter lim="400000"/>
          </a:ln>
        </p:spPr>
      </p:pic>
      <p:graphicFrame>
        <p:nvGraphicFramePr>
          <p:cNvPr id="855" name="Table"/>
          <p:cNvGraphicFramePr/>
          <p:nvPr>
            <p:extLst>
              <p:ext uri="{D42A27DB-BD31-4B8C-83A1-F6EECF244321}">
                <p14:modId xmlns:p14="http://schemas.microsoft.com/office/powerpoint/2010/main" val="260444522"/>
              </p:ext>
            </p:extLst>
          </p:nvPr>
        </p:nvGraphicFramePr>
        <p:xfrm>
          <a:off x="1030345" y="5106642"/>
          <a:ext cx="6096000" cy="1524000"/>
        </p:xfrm>
        <a:graphic>
          <a:graphicData uri="http://schemas.openxmlformats.org/drawingml/2006/table">
            <a:tbl>
              <a:tblPr>
                <a:tableStyleId>{4C3C2611-4C71-4FC5-86AE-919BDF0F9419}</a:tableStyleId>
              </a:tblPr>
              <a:tblGrid>
                <a:gridCol w="3429000">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tblGrid>
              <a:tr h="304800">
                <a:tc>
                  <a:txBody>
                    <a:bodyPr/>
                    <a:lstStyle/>
                    <a:p>
                      <a:pPr algn="l">
                        <a:defRPr sz="1400" b="0" i="0">
                          <a:latin typeface="Comic Sans MS"/>
                          <a:ea typeface="Comic Sans MS"/>
                          <a:cs typeface="Comic Sans MS"/>
                          <a:sym typeface="Comic Sans MS"/>
                        </a:defRPr>
                      </a:pPr>
                      <a:endParaRPr/>
                    </a:p>
                  </a:txBody>
                  <a:tcPr marL="45720" marR="45720" horzOverflow="overflow">
                    <a:lnL w="12700">
                      <a:miter lim="400000"/>
                    </a:lnL>
                    <a:lnR w="12700">
                      <a:miter lim="400000"/>
                    </a:lnR>
                    <a:lnT w="12700">
                      <a:miter lim="400000"/>
                    </a:lnT>
                    <a:lnB w="12700">
                      <a:miter lim="400000"/>
                    </a:lnB>
                    <a:noFill/>
                  </a:tcPr>
                </a:tc>
                <a:tc>
                  <a:txBody>
                    <a:bodyPr/>
                    <a:lstStyle/>
                    <a:p>
                      <a:pPr algn="l">
                        <a:defRPr sz="1400" b="0" i="0">
                          <a:latin typeface="Comic Sans MS"/>
                          <a:ea typeface="Comic Sans MS"/>
                          <a:cs typeface="Comic Sans MS"/>
                          <a:sym typeface="Comic Sans MS"/>
                        </a:defRPr>
                      </a:pPr>
                      <a:endParaRPr/>
                    </a:p>
                  </a:txBody>
                  <a:tcPr marL="45720" marR="45720" horzOverflow="overflow">
                    <a:lnL w="12700">
                      <a:miter lim="400000"/>
                    </a:lnL>
                    <a:lnR w="12700">
                      <a:miter lim="400000"/>
                    </a:lnR>
                    <a:lnT w="12700">
                      <a:miter lim="400000"/>
                    </a:lnT>
                    <a:lnB w="12700">
                      <a:miter lim="400000"/>
                    </a:lnB>
                    <a:noFill/>
                  </a:tcPr>
                </a:tc>
                <a:extLst>
                  <a:ext uri="{0D108BD9-81ED-4DB2-BD59-A6C34878D82A}">
                    <a16:rowId xmlns:a16="http://schemas.microsoft.com/office/drawing/2014/main" val="10000"/>
                  </a:ext>
                </a:extLst>
              </a:tr>
              <a:tr h="304800">
                <a:tc>
                  <a:txBody>
                    <a:bodyPr/>
                    <a:lstStyle/>
                    <a:p>
                      <a:pPr algn="l">
                        <a:defRPr sz="1400" b="0" i="0">
                          <a:latin typeface="Comic Sans MS"/>
                          <a:ea typeface="Comic Sans MS"/>
                          <a:cs typeface="Comic Sans MS"/>
                          <a:sym typeface="Comic Sans MS"/>
                        </a:defRPr>
                      </a:pPr>
                      <a:endParaRPr dirty="0"/>
                    </a:p>
                  </a:txBody>
                  <a:tcPr marL="45720" marR="45720" horzOverflow="overflow">
                    <a:lnL w="12700">
                      <a:miter lim="400000"/>
                    </a:lnL>
                    <a:lnR w="12700">
                      <a:solidFill>
                        <a:srgbClr val="BFBFBF"/>
                      </a:solidFill>
                    </a:lnR>
                    <a:lnT w="12700">
                      <a:miter lim="400000"/>
                    </a:lnT>
                    <a:lnB w="12700">
                      <a:solidFill>
                        <a:srgbClr val="BFBFBF"/>
                      </a:solidFill>
                    </a:lnB>
                    <a:noFill/>
                  </a:tcPr>
                </a:tc>
                <a:tc>
                  <a:txBody>
                    <a:bodyPr/>
                    <a:lstStyle/>
                    <a:p>
                      <a:pPr algn="l">
                        <a:defRPr sz="2400" b="0" i="0">
                          <a:latin typeface="+mj-lt"/>
                          <a:ea typeface="+mj-ea"/>
                          <a:cs typeface="+mj-cs"/>
                          <a:sym typeface="Helvetica"/>
                        </a:defRPr>
                      </a:pPr>
                      <a:endParaRPr sz="1400" dirty="0">
                        <a:latin typeface="Comic Sans MS"/>
                        <a:ea typeface="Comic Sans MS"/>
                        <a:cs typeface="Comic Sans MS"/>
                        <a:sym typeface="Comic Sans MS"/>
                      </a:endParaRPr>
                    </a:p>
                  </a:txBody>
                  <a:tcPr marL="45720" marR="45720" horzOverflow="overflow">
                    <a:lnL w="12700">
                      <a:solidFill>
                        <a:srgbClr val="BFBFBF"/>
                      </a:solidFill>
                    </a:lnL>
                    <a:lnR w="12700">
                      <a:miter lim="400000"/>
                    </a:lnR>
                    <a:lnT w="12700">
                      <a:miter lim="400000"/>
                    </a:lnT>
                    <a:lnB w="12700">
                      <a:solidFill>
                        <a:srgbClr val="BFBFBF"/>
                      </a:solidFill>
                    </a:lnB>
                    <a:noFill/>
                  </a:tcPr>
                </a:tc>
                <a:extLst>
                  <a:ext uri="{0D108BD9-81ED-4DB2-BD59-A6C34878D82A}">
                    <a16:rowId xmlns:a16="http://schemas.microsoft.com/office/drawing/2014/main" val="10001"/>
                  </a:ext>
                </a:extLst>
              </a:tr>
              <a:tr h="304800">
                <a:tc>
                  <a:txBody>
                    <a:bodyPr/>
                    <a:lstStyle/>
                    <a:p>
                      <a:pPr algn="l">
                        <a:defRPr sz="1400" b="0" i="0">
                          <a:latin typeface="Comic Sans MS"/>
                          <a:ea typeface="Comic Sans MS"/>
                          <a:cs typeface="Comic Sans MS"/>
                          <a:sym typeface="Comic Sans MS"/>
                        </a:defRPr>
                      </a:pPr>
                      <a:endParaRPr/>
                    </a:p>
                  </a:txBody>
                  <a:tcPr marL="45720" marR="45720" horzOverflow="overflow">
                    <a:lnL w="12700">
                      <a:miter lim="400000"/>
                    </a:lnL>
                    <a:lnR w="12700">
                      <a:solidFill>
                        <a:srgbClr val="BFBFBF"/>
                      </a:solidFill>
                    </a:lnR>
                    <a:lnT w="12700">
                      <a:solidFill>
                        <a:srgbClr val="BFBFBF"/>
                      </a:solidFill>
                    </a:lnT>
                    <a:lnB w="12700">
                      <a:solidFill>
                        <a:srgbClr val="BFBFBF"/>
                      </a:solidFill>
                    </a:lnB>
                    <a:noFill/>
                  </a:tcPr>
                </a:tc>
                <a:tc>
                  <a:txBody>
                    <a:bodyPr/>
                    <a:lstStyle/>
                    <a:p>
                      <a:pPr algn="l">
                        <a:defRPr sz="2400" b="0" i="0">
                          <a:latin typeface="+mj-lt"/>
                          <a:ea typeface="+mj-ea"/>
                          <a:cs typeface="+mj-cs"/>
                          <a:sym typeface="Helvetica"/>
                        </a:defRPr>
                      </a:pPr>
                      <a:endParaRPr sz="1400" dirty="0">
                        <a:latin typeface="Comic Sans MS"/>
                        <a:ea typeface="Comic Sans MS"/>
                        <a:cs typeface="Comic Sans MS"/>
                        <a:sym typeface="Comic Sans MS"/>
                      </a:endParaRPr>
                    </a:p>
                  </a:txBody>
                  <a:tcPr marL="45720" marR="45720" horzOverflow="overflow">
                    <a:lnL w="12700">
                      <a:solidFill>
                        <a:srgbClr val="BFBFBF"/>
                      </a:solidFill>
                    </a:lnL>
                    <a:lnR w="12700">
                      <a:miter lim="400000"/>
                    </a:lnR>
                    <a:lnT w="12700">
                      <a:solidFill>
                        <a:srgbClr val="BFBFBF"/>
                      </a:solidFill>
                    </a:lnT>
                    <a:lnB w="12700">
                      <a:solidFill>
                        <a:srgbClr val="BFBFBF"/>
                      </a:solidFill>
                    </a:lnB>
                    <a:noFill/>
                  </a:tcPr>
                </a:tc>
                <a:extLst>
                  <a:ext uri="{0D108BD9-81ED-4DB2-BD59-A6C34878D82A}">
                    <a16:rowId xmlns:a16="http://schemas.microsoft.com/office/drawing/2014/main" val="10002"/>
                  </a:ext>
                </a:extLst>
              </a:tr>
              <a:tr h="304800">
                <a:tc>
                  <a:txBody>
                    <a:bodyPr/>
                    <a:lstStyle/>
                    <a:p>
                      <a:pPr algn="l">
                        <a:defRPr sz="1400" b="0" i="0">
                          <a:latin typeface="Comic Sans MS"/>
                          <a:ea typeface="Comic Sans MS"/>
                          <a:cs typeface="Comic Sans MS"/>
                          <a:sym typeface="Comic Sans MS"/>
                        </a:defRPr>
                      </a:pPr>
                      <a:endParaRPr/>
                    </a:p>
                  </a:txBody>
                  <a:tcPr marL="45720" marR="45720" horzOverflow="overflow">
                    <a:lnL w="12700">
                      <a:miter lim="400000"/>
                    </a:lnL>
                    <a:lnR w="12700">
                      <a:solidFill>
                        <a:srgbClr val="BFBFBF"/>
                      </a:solidFill>
                    </a:lnR>
                    <a:lnT w="12700">
                      <a:solidFill>
                        <a:srgbClr val="BFBFBF"/>
                      </a:solidFill>
                    </a:lnT>
                    <a:lnB w="12700">
                      <a:solidFill>
                        <a:srgbClr val="BFBFBF"/>
                      </a:solidFill>
                    </a:lnB>
                    <a:noFill/>
                  </a:tcPr>
                </a:tc>
                <a:tc>
                  <a:txBody>
                    <a:bodyPr/>
                    <a:lstStyle/>
                    <a:p>
                      <a:pPr algn="l">
                        <a:defRPr sz="2400" b="0" i="0">
                          <a:latin typeface="+mj-lt"/>
                          <a:ea typeface="+mj-ea"/>
                          <a:cs typeface="+mj-cs"/>
                          <a:sym typeface="Helvetica"/>
                        </a:defRPr>
                      </a:pPr>
                      <a:endParaRPr sz="1400" dirty="0">
                        <a:latin typeface="Comic Sans MS"/>
                        <a:ea typeface="Comic Sans MS"/>
                        <a:cs typeface="Comic Sans MS"/>
                        <a:sym typeface="Comic Sans MS"/>
                      </a:endParaRPr>
                    </a:p>
                  </a:txBody>
                  <a:tcPr marL="45720" marR="45720" horzOverflow="overflow">
                    <a:lnL w="12700">
                      <a:solidFill>
                        <a:srgbClr val="BFBFBF"/>
                      </a:solidFill>
                    </a:lnL>
                    <a:lnR w="12700">
                      <a:miter lim="400000"/>
                    </a:lnR>
                    <a:lnT w="12700">
                      <a:solidFill>
                        <a:srgbClr val="BFBFBF"/>
                      </a:solidFill>
                    </a:lnT>
                    <a:lnB w="12700">
                      <a:solidFill>
                        <a:srgbClr val="BFBFBF"/>
                      </a:solidFill>
                    </a:lnB>
                    <a:noFill/>
                  </a:tcPr>
                </a:tc>
                <a:extLst>
                  <a:ext uri="{0D108BD9-81ED-4DB2-BD59-A6C34878D82A}">
                    <a16:rowId xmlns:a16="http://schemas.microsoft.com/office/drawing/2014/main" val="10003"/>
                  </a:ext>
                </a:extLst>
              </a:tr>
              <a:tr h="304800">
                <a:tc>
                  <a:txBody>
                    <a:bodyPr/>
                    <a:lstStyle/>
                    <a:p>
                      <a:pPr algn="l">
                        <a:defRPr sz="1400" b="0" i="0">
                          <a:latin typeface="Comic Sans MS"/>
                          <a:ea typeface="Comic Sans MS"/>
                          <a:cs typeface="Comic Sans MS"/>
                          <a:sym typeface="Comic Sans MS"/>
                        </a:defRPr>
                      </a:pPr>
                      <a:endParaRPr dirty="0"/>
                    </a:p>
                  </a:txBody>
                  <a:tcPr marL="45720" marR="45720" horzOverflow="overflow">
                    <a:lnL w="12700">
                      <a:miter lim="400000"/>
                    </a:lnL>
                    <a:lnR w="12700">
                      <a:solidFill>
                        <a:srgbClr val="BFBFBF"/>
                      </a:solidFill>
                    </a:lnR>
                    <a:lnT w="12700">
                      <a:solidFill>
                        <a:srgbClr val="BFBFBF"/>
                      </a:solidFill>
                    </a:lnT>
                    <a:lnB w="12700">
                      <a:miter lim="400000"/>
                    </a:lnB>
                    <a:noFill/>
                  </a:tcPr>
                </a:tc>
                <a:tc>
                  <a:txBody>
                    <a:bodyPr/>
                    <a:lstStyle/>
                    <a:p>
                      <a:pPr algn="l">
                        <a:defRPr sz="2400" b="0" i="0">
                          <a:latin typeface="+mj-lt"/>
                          <a:ea typeface="+mj-ea"/>
                          <a:cs typeface="+mj-cs"/>
                          <a:sym typeface="Helvetica"/>
                        </a:defRPr>
                      </a:pPr>
                      <a:endParaRPr sz="1400" dirty="0">
                        <a:latin typeface="Comic Sans MS"/>
                        <a:ea typeface="Comic Sans MS"/>
                        <a:cs typeface="Comic Sans MS"/>
                        <a:sym typeface="Comic Sans MS"/>
                      </a:endParaRPr>
                    </a:p>
                  </a:txBody>
                  <a:tcPr marL="45720" marR="45720" horzOverflow="overflow">
                    <a:lnL w="12700">
                      <a:solidFill>
                        <a:srgbClr val="BFBFBF"/>
                      </a:solidFill>
                    </a:lnL>
                    <a:lnR w="12700">
                      <a:miter lim="400000"/>
                    </a:lnR>
                    <a:lnT w="12700">
                      <a:solidFill>
                        <a:srgbClr val="BFBFBF"/>
                      </a:solidFill>
                    </a:lnT>
                    <a:lnB w="12700">
                      <a:miter lim="400000"/>
                    </a:lnB>
                    <a:noFill/>
                  </a:tcPr>
                </a:tc>
                <a:extLst>
                  <a:ext uri="{0D108BD9-81ED-4DB2-BD59-A6C34878D82A}">
                    <a16:rowId xmlns:a16="http://schemas.microsoft.com/office/drawing/2014/main" val="10004"/>
                  </a:ext>
                </a:extLst>
              </a:tr>
            </a:tbl>
          </a:graphicData>
        </a:graphic>
      </p:graphicFrame>
      <p:sp>
        <p:nvSpPr>
          <p:cNvPr id="856" name="Extending the Design Recipe"/>
          <p:cNvSpPr txBox="1">
            <a:spLocks noGrp="1"/>
          </p:cNvSpPr>
          <p:nvPr>
            <p:ph type="title"/>
          </p:nvPr>
        </p:nvSpPr>
        <p:spPr>
          <a:prstGeom prst="rect">
            <a:avLst/>
          </a:prstGeom>
        </p:spPr>
        <p:txBody>
          <a:bodyPr/>
          <a:lstStyle/>
          <a:p>
            <a:r>
              <a:t>Extending the Design Recipe</a:t>
            </a:r>
          </a:p>
        </p:txBody>
      </p:sp>
      <p:sp>
        <p:nvSpPr>
          <p:cNvPr id="857"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59</a:t>
            </a:fld>
            <a:endParaRPr sz="1200">
              <a:solidFill>
                <a:srgbClr val="D38E27"/>
              </a:solidFill>
              <a:latin typeface="Arial"/>
              <a:ea typeface="Arial"/>
              <a:cs typeface="Arial"/>
              <a:sym typeface="Arial"/>
            </a:endParaRPr>
          </a:p>
        </p:txBody>
      </p:sp>
      <p:pic>
        <p:nvPicPr>
          <p:cNvPr id="871" name="image59.png" descr="image59.png"/>
          <p:cNvPicPr>
            <a:picLocks noChangeAspect="1"/>
          </p:cNvPicPr>
          <p:nvPr/>
        </p:nvPicPr>
        <p:blipFill>
          <a:blip r:embed="rId7">
            <a:extLst/>
          </a:blip>
          <a:stretch>
            <a:fillRect/>
          </a:stretch>
        </p:blipFill>
        <p:spPr>
          <a:xfrm>
            <a:off x="100013" y="4295775"/>
            <a:ext cx="7483476" cy="423863"/>
          </a:xfrm>
          <a:prstGeom prst="rect">
            <a:avLst/>
          </a:prstGeom>
          <a:ln w="12700">
            <a:miter lim="400000"/>
          </a:ln>
        </p:spPr>
      </p:pic>
      <p:sp>
        <p:nvSpPr>
          <p:cNvPr id="51" name="cost                      “pepperoni”">
            <a:extLst>
              <a:ext uri="{FF2B5EF4-FFF2-40B4-BE49-F238E27FC236}">
                <a16:creationId xmlns:a16="http://schemas.microsoft.com/office/drawing/2014/main" id="{B8D6971D-523B-6F4F-AC15-484A175BB2B2}"/>
              </a:ext>
            </a:extLst>
          </p:cNvPr>
          <p:cNvSpPr txBox="1"/>
          <p:nvPr/>
        </p:nvSpPr>
        <p:spPr>
          <a:xfrm>
            <a:off x="50523" y="2485242"/>
            <a:ext cx="1058942" cy="30777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400">
                <a:latin typeface="Comic Sans MS"/>
                <a:ea typeface="Comic Sans MS"/>
                <a:cs typeface="Comic Sans MS"/>
                <a:sym typeface="Comic Sans MS"/>
              </a:defRPr>
            </a:lvl1pPr>
          </a:lstStyle>
          <a:p>
            <a:pPr>
              <a:defRPr sz="2800">
                <a:latin typeface="+mj-lt"/>
                <a:ea typeface="+mj-ea"/>
                <a:cs typeface="+mj-cs"/>
                <a:sym typeface="Helvetica"/>
              </a:defRPr>
            </a:pPr>
            <a:r>
              <a:rPr lang="en-US" sz="1400" dirty="0">
                <a:latin typeface="Courier" pitchFamily="2" charset="0"/>
                <a:sym typeface="Comic Sans MS"/>
              </a:rPr>
              <a:t>examples:</a:t>
            </a:r>
            <a:endParaRPr sz="1400" dirty="0">
              <a:latin typeface="Courier" pitchFamily="2" charset="0"/>
              <a:sym typeface="Comic Sans MS"/>
            </a:endParaRPr>
          </a:p>
        </p:txBody>
      </p:sp>
      <p:sp>
        <p:nvSpPr>
          <p:cNvPr id="52" name="cost                      “pepperoni”">
            <a:extLst>
              <a:ext uri="{FF2B5EF4-FFF2-40B4-BE49-F238E27FC236}">
                <a16:creationId xmlns:a16="http://schemas.microsoft.com/office/drawing/2014/main" id="{373A9464-B479-3742-867F-73CC45444F7D}"/>
              </a:ext>
            </a:extLst>
          </p:cNvPr>
          <p:cNvSpPr txBox="1"/>
          <p:nvPr/>
        </p:nvSpPr>
        <p:spPr>
          <a:xfrm>
            <a:off x="-7297" y="4000687"/>
            <a:ext cx="414535" cy="30777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400">
                <a:latin typeface="Comic Sans MS"/>
                <a:ea typeface="Comic Sans MS"/>
                <a:cs typeface="Comic Sans MS"/>
                <a:sym typeface="Comic Sans MS"/>
              </a:defRPr>
            </a:lvl1pPr>
          </a:lstStyle>
          <a:p>
            <a:pPr>
              <a:defRPr sz="2800">
                <a:latin typeface="+mj-lt"/>
                <a:ea typeface="+mj-ea"/>
                <a:cs typeface="+mj-cs"/>
                <a:sym typeface="Helvetica"/>
              </a:defRPr>
            </a:pPr>
            <a:r>
              <a:rPr lang="en-US" sz="1400" dirty="0">
                <a:latin typeface="Courier" pitchFamily="2" charset="0"/>
                <a:sym typeface="Comic Sans MS"/>
              </a:rPr>
              <a:t>end</a:t>
            </a:r>
            <a:endParaRPr sz="1400" dirty="0">
              <a:latin typeface="Courier" pitchFamily="2" charset="0"/>
              <a:sym typeface="Comic Sans MS"/>
            </a:endParaRPr>
          </a:p>
        </p:txBody>
      </p:sp>
      <p:sp>
        <p:nvSpPr>
          <p:cNvPr id="54" name="cond">
            <a:extLst>
              <a:ext uri="{FF2B5EF4-FFF2-40B4-BE49-F238E27FC236}">
                <a16:creationId xmlns:a16="http://schemas.microsoft.com/office/drawing/2014/main" id="{88F7F85A-9691-2542-8747-1B7A4CE84556}"/>
              </a:ext>
            </a:extLst>
          </p:cNvPr>
          <p:cNvSpPr txBox="1"/>
          <p:nvPr/>
        </p:nvSpPr>
        <p:spPr>
          <a:xfrm>
            <a:off x="195065" y="6640003"/>
            <a:ext cx="414535" cy="30777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400" b="1">
                <a:latin typeface="Comic Sans MS"/>
                <a:ea typeface="Comic Sans MS"/>
                <a:cs typeface="Comic Sans MS"/>
                <a:sym typeface="Comic Sans MS"/>
              </a:defRPr>
            </a:lvl1pPr>
          </a:lstStyle>
          <a:p>
            <a:pPr>
              <a:defRPr sz="2800" b="0">
                <a:latin typeface="+mj-lt"/>
                <a:ea typeface="+mj-ea"/>
                <a:cs typeface="+mj-cs"/>
                <a:sym typeface="Helvetica"/>
              </a:defRPr>
            </a:pPr>
            <a:r>
              <a:rPr lang="en-US" sz="1400" b="1" dirty="0">
                <a:latin typeface="Courier" pitchFamily="2" charset="0"/>
                <a:sym typeface="Comic Sans MS"/>
              </a:rPr>
              <a:t>end</a:t>
            </a:r>
            <a:endParaRPr sz="1400" b="1" dirty="0">
              <a:latin typeface="Courier" pitchFamily="2" charset="0"/>
              <a:sym typeface="Comic Sans MS"/>
            </a:endParaRPr>
          </a:p>
        </p:txBody>
      </p:sp>
      <p:grpSp>
        <p:nvGrpSpPr>
          <p:cNvPr id="8" name="Group 7">
            <a:extLst>
              <a:ext uri="{FF2B5EF4-FFF2-40B4-BE49-F238E27FC236}">
                <a16:creationId xmlns:a16="http://schemas.microsoft.com/office/drawing/2014/main" id="{63141FE0-8383-664E-A963-3A6A72A3C45C}"/>
              </a:ext>
            </a:extLst>
          </p:cNvPr>
          <p:cNvGrpSpPr/>
          <p:nvPr/>
        </p:nvGrpSpPr>
        <p:grpSpPr>
          <a:xfrm>
            <a:off x="328654" y="5011410"/>
            <a:ext cx="541914" cy="1773120"/>
            <a:chOff x="328654" y="5011410"/>
            <a:chExt cx="541914" cy="1773120"/>
          </a:xfrm>
        </p:grpSpPr>
        <p:sp>
          <p:nvSpPr>
            <p:cNvPr id="873" name="cond"/>
            <p:cNvSpPr txBox="1"/>
            <p:nvPr/>
          </p:nvSpPr>
          <p:spPr>
            <a:xfrm>
              <a:off x="348632" y="5011410"/>
              <a:ext cx="521936" cy="30777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400" b="1">
                  <a:latin typeface="Comic Sans MS"/>
                  <a:ea typeface="Comic Sans MS"/>
                  <a:cs typeface="Comic Sans MS"/>
                  <a:sym typeface="Comic Sans MS"/>
                </a:defRPr>
              </a:lvl1pPr>
            </a:lstStyle>
            <a:p>
              <a:pPr>
                <a:defRPr sz="2800" b="0">
                  <a:latin typeface="+mj-lt"/>
                  <a:ea typeface="+mj-ea"/>
                  <a:cs typeface="+mj-cs"/>
                  <a:sym typeface="Helvetica"/>
                </a:defRPr>
              </a:pPr>
              <a:r>
                <a:rPr lang="en-US" sz="1400" b="1" dirty="0">
                  <a:latin typeface="Courier" pitchFamily="2" charset="0"/>
                  <a:sym typeface="Comic Sans MS"/>
                </a:rPr>
                <a:t>ask:</a:t>
              </a:r>
              <a:endParaRPr sz="1400" b="1" dirty="0">
                <a:latin typeface="Courier" pitchFamily="2" charset="0"/>
                <a:sym typeface="Comic Sans MS"/>
              </a:endParaRPr>
            </a:p>
          </p:txBody>
        </p:sp>
        <p:sp>
          <p:nvSpPr>
            <p:cNvPr id="53" name="cond">
              <a:extLst>
                <a:ext uri="{FF2B5EF4-FFF2-40B4-BE49-F238E27FC236}">
                  <a16:creationId xmlns:a16="http://schemas.microsoft.com/office/drawing/2014/main" id="{CAE2BA05-BFF5-0641-A0FA-DEAB744B5C4B}"/>
                </a:ext>
              </a:extLst>
            </p:cNvPr>
            <p:cNvSpPr txBox="1"/>
            <p:nvPr/>
          </p:nvSpPr>
          <p:spPr>
            <a:xfrm>
              <a:off x="328654" y="6476753"/>
              <a:ext cx="414535" cy="30777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400" b="1">
                  <a:latin typeface="Comic Sans MS"/>
                  <a:ea typeface="Comic Sans MS"/>
                  <a:cs typeface="Comic Sans MS"/>
                  <a:sym typeface="Comic Sans MS"/>
                </a:defRPr>
              </a:lvl1pPr>
            </a:lstStyle>
            <a:p>
              <a:pPr>
                <a:defRPr sz="2800" b="0">
                  <a:latin typeface="+mj-lt"/>
                  <a:ea typeface="+mj-ea"/>
                  <a:cs typeface="+mj-cs"/>
                  <a:sym typeface="Helvetica"/>
                </a:defRPr>
              </a:pPr>
              <a:r>
                <a:rPr lang="en-US" sz="1400" b="1" dirty="0">
                  <a:latin typeface="Courier" pitchFamily="2" charset="0"/>
                  <a:sym typeface="Comic Sans MS"/>
                </a:rPr>
                <a:t>end</a:t>
              </a:r>
              <a:endParaRPr sz="1400" b="1" dirty="0">
                <a:latin typeface="Courier" pitchFamily="2" charset="0"/>
                <a:sym typeface="Comic Sans MS"/>
              </a:endParaRPr>
            </a:p>
          </p:txBody>
        </p:sp>
      </p:grpSp>
    </p:spTree>
    <p:extLst>
      <p:ext uri="{BB962C8B-B14F-4D97-AF65-F5344CB8AC3E}">
        <p14:creationId xmlns:p14="http://schemas.microsoft.com/office/powerpoint/2010/main" val="3931665661"/>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1500"/>
                            </p:stCondLst>
                          </p:cTn>
                        </p:par>
                      </p:childTnLst>
                    </p:cTn>
                  </p:par>
                  <p:par>
                    <p:cTn id="5" fill="hold">
                      <p:stCondLst>
                        <p:cond delay="indefinite"/>
                      </p:stCondLst>
                      <p:childTnLst>
                        <p:par>
                          <p:cTn id="6" fill="hold">
                            <p:stCondLst>
                              <p:cond delay="0"/>
                            </p:stCondLst>
                            <p:childTnLst>
                              <p:par>
                                <p:cTn id="7" presetID="9" presetClass="entr" fill="hold" grpId="0" nodeType="clickEffect">
                                  <p:stCondLst>
                                    <p:cond delay="0"/>
                                  </p:stCondLst>
                                  <p:iterate>
                                    <p:tmAbs val="0"/>
                                  </p:iterate>
                                  <p:childTnLst>
                                    <p:set>
                                      <p:cBhvr>
                                        <p:cTn id="8" fill="hold"/>
                                        <p:tgtEl>
                                          <p:spTgt spid="855"/>
                                        </p:tgtEl>
                                        <p:attrNameLst>
                                          <p:attrName>style.visibility</p:attrName>
                                        </p:attrNameLst>
                                      </p:cBhvr>
                                      <p:to>
                                        <p:strVal val="visible"/>
                                      </p:to>
                                    </p:set>
                                    <p:animEffect transition="in" filter="dissolve">
                                      <p:cBhvr>
                                        <p:cTn id="9" dur="500"/>
                                        <p:tgtEl>
                                          <p:spTgt spid="85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5"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0" name="image23.png" descr="image23.png"/>
          <p:cNvPicPr>
            <a:picLocks noChangeAspect="1"/>
          </p:cNvPicPr>
          <p:nvPr/>
        </p:nvPicPr>
        <p:blipFill>
          <a:blip r:embed="rId3">
            <a:extLst/>
          </a:blip>
          <a:stretch>
            <a:fillRect/>
          </a:stretch>
        </p:blipFill>
        <p:spPr>
          <a:xfrm>
            <a:off x="0" y="0"/>
            <a:ext cx="9144000" cy="6858000"/>
          </a:xfrm>
          <a:prstGeom prst="rect">
            <a:avLst/>
          </a:prstGeom>
          <a:ln w="12700">
            <a:miter lim="400000"/>
          </a:ln>
        </p:spPr>
      </p:pic>
      <p:grpSp>
        <p:nvGrpSpPr>
          <p:cNvPr id="303" name="Group"/>
          <p:cNvGrpSpPr/>
          <p:nvPr/>
        </p:nvGrpSpPr>
        <p:grpSpPr>
          <a:xfrm>
            <a:off x="5257800" y="457200"/>
            <a:ext cx="3733800" cy="2514600"/>
            <a:chOff x="0" y="0"/>
            <a:chExt cx="3733800" cy="2514600"/>
          </a:xfrm>
        </p:grpSpPr>
        <p:sp>
          <p:nvSpPr>
            <p:cNvPr id="301" name="Quote Bubble"/>
            <p:cNvSpPr/>
            <p:nvPr/>
          </p:nvSpPr>
          <p:spPr>
            <a:xfrm>
              <a:off x="0" y="0"/>
              <a:ext cx="3733800" cy="2514600"/>
            </a:xfrm>
            <a:prstGeom prst="wedgeEllipseCallout">
              <a:avLst>
                <a:gd name="adj1" fmla="val -52699"/>
                <a:gd name="adj2" fmla="val 63032"/>
              </a:avLst>
            </a:prstGeom>
            <a:gradFill flip="none" rotWithShape="1">
              <a:gsLst>
                <a:gs pos="0">
                  <a:srgbClr val="FFE4C3"/>
                </a:gs>
                <a:gs pos="72000">
                  <a:srgbClr val="FFBD56"/>
                </a:gs>
                <a:gs pos="100000">
                  <a:srgbClr val="FFB52E"/>
                </a:gs>
              </a:gsLst>
              <a:lin ang="5400000" scaled="0"/>
            </a:gradFill>
            <a:ln w="10000" cap="flat">
              <a:solidFill>
                <a:schemeClr val="accent1"/>
              </a:solidFill>
              <a:prstDash val="solid"/>
              <a:miter lim="800000"/>
            </a:ln>
            <a:effectLst>
              <a:outerShdw blurRad="76200" dist="50800" dir="5400000" rotWithShape="0">
                <a:srgbClr val="4E3B30">
                  <a:alpha val="59998"/>
                </a:srgbClr>
              </a:outerShdw>
            </a:effectLst>
          </p:spPr>
          <p:txBody>
            <a:bodyPr wrap="square" lIns="45719" tIns="45719" rIns="45719" bIns="45719" numCol="1" anchor="ctr">
              <a:noAutofit/>
            </a:bodyPr>
            <a:lstStyle/>
            <a:p>
              <a:pPr algn="ctr">
                <a:defRPr>
                  <a:solidFill>
                    <a:srgbClr val="FFFFFF"/>
                  </a:solidFill>
                  <a:latin typeface="Arial"/>
                  <a:ea typeface="Arial"/>
                  <a:cs typeface="Arial"/>
                  <a:sym typeface="Arial"/>
                </a:defRPr>
              </a:pPr>
              <a:endParaRPr/>
            </a:p>
          </p:txBody>
        </p:sp>
        <p:sp>
          <p:nvSpPr>
            <p:cNvPr id="302" name="A train leaves Chicago at 6pm, traveling East at 70mph…"/>
            <p:cNvSpPr txBox="1"/>
            <p:nvPr/>
          </p:nvSpPr>
          <p:spPr>
            <a:xfrm>
              <a:off x="546801" y="479247"/>
              <a:ext cx="2640198" cy="155610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lstStyle>
            <a:p>
              <a:pPr>
                <a:defRPr>
                  <a:solidFill>
                    <a:srgbClr val="FFFFFF"/>
                  </a:solidFill>
                  <a:latin typeface="Arial"/>
                  <a:ea typeface="Arial"/>
                  <a:cs typeface="Arial"/>
                  <a:sym typeface="Arial"/>
                </a:defRPr>
              </a:pPr>
              <a:r>
                <a:rPr>
                  <a:solidFill>
                    <a:srgbClr val="000000"/>
                  </a:solidFill>
                  <a:latin typeface="Franklin Gothic Book"/>
                  <a:ea typeface="Franklin Gothic Book"/>
                  <a:cs typeface="Franklin Gothic Book"/>
                  <a:sym typeface="Franklin Gothic Book"/>
                </a:rPr>
                <a:t>A train leaves Chicago at 6pm, traveling East at 70mph…</a:t>
              </a:r>
            </a:p>
          </p:txBody>
        </p:sp>
      </p:grpSp>
      <p:sp>
        <p:nvSpPr>
          <p:cNvPr id="304" name="Title"/>
          <p:cNvSpPr txBox="1">
            <a:spLocks noGrp="1"/>
          </p:cNvSpPr>
          <p:nvPr>
            <p:ph type="title"/>
          </p:nvPr>
        </p:nvSpPr>
        <p:spPr>
          <a:prstGeom prst="rect">
            <a:avLst/>
          </a:prstGeom>
        </p:spPr>
        <p:txBody>
          <a:bodyPr/>
          <a:lstStyle/>
          <a:p>
            <a:endParaRPr/>
          </a:p>
        </p:txBody>
      </p:sp>
      <p:sp>
        <p:nvSpPr>
          <p:cNvPr id="305" name="Body"/>
          <p:cNvSpPr txBox="1">
            <a:spLocks noGrp="1"/>
          </p:cNvSpPr>
          <p:nvPr>
            <p:ph type="body" idx="1"/>
          </p:nvPr>
        </p:nvSpPr>
        <p:spPr>
          <a:xfrm>
            <a:off x="304800" y="1554162"/>
            <a:ext cx="8686800" cy="4525963"/>
          </a:xfrm>
          <a:prstGeom prst="rect">
            <a:avLst/>
          </a:prstGeom>
        </p:spPr>
        <p:txBody>
          <a:bodyPr>
            <a:normAutofit/>
          </a:bodyPr>
          <a:lstStyle/>
          <a:p>
            <a:endParaRP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 name="Challenges"/>
          <p:cNvSpPr txBox="1">
            <a:spLocks noGrp="1"/>
          </p:cNvSpPr>
          <p:nvPr>
            <p:ph type="title"/>
          </p:nvPr>
        </p:nvSpPr>
        <p:spPr>
          <a:prstGeom prst="rect">
            <a:avLst/>
          </a:prstGeom>
        </p:spPr>
        <p:txBody>
          <a:bodyPr/>
          <a:lstStyle/>
          <a:p>
            <a:r>
              <a:t>Challenges</a:t>
            </a:r>
          </a:p>
        </p:txBody>
      </p:sp>
      <p:sp>
        <p:nvSpPr>
          <p:cNvPr id="942" name="GoFast: Make a set of “secret keys” that move the player faster than the up and down arrow.…"/>
          <p:cNvSpPr txBox="1">
            <a:spLocks noGrp="1"/>
          </p:cNvSpPr>
          <p:nvPr>
            <p:ph type="body" idx="1"/>
          </p:nvPr>
        </p:nvSpPr>
        <p:spPr>
          <a:xfrm>
            <a:off x="304800" y="1951038"/>
            <a:ext cx="8686800" cy="4525963"/>
          </a:xfrm>
          <a:prstGeom prst="rect">
            <a:avLst/>
          </a:prstGeom>
        </p:spPr>
        <p:txBody>
          <a:bodyPr>
            <a:normAutofit/>
          </a:bodyPr>
          <a:lstStyle/>
          <a:p>
            <a:pPr marL="318407" indent="-318407">
              <a:spcBef>
                <a:spcPts val="2000"/>
              </a:spcBef>
            </a:pPr>
            <a:r>
              <a:rPr sz="2600" i="1"/>
              <a:t>GoFast</a:t>
            </a:r>
            <a:r>
              <a:rPr sz="2600"/>
              <a:t>: Make a set of “secret keys” that move the player faster than the up and down arrow.</a:t>
            </a:r>
          </a:p>
          <a:p>
            <a:pPr marL="318407" indent="-318407">
              <a:spcBef>
                <a:spcPts val="2000"/>
              </a:spcBef>
            </a:pPr>
            <a:r>
              <a:rPr sz="2600" i="1"/>
              <a:t>Warping</a:t>
            </a:r>
            <a:r>
              <a:rPr sz="2600"/>
              <a:t>: “b” jumps to the bottom, “t” to the top, etc.</a:t>
            </a:r>
          </a:p>
          <a:p>
            <a:pPr marL="318407" indent="-318407">
              <a:spcBef>
                <a:spcPts val="2000"/>
              </a:spcBef>
            </a:pPr>
            <a:r>
              <a:rPr sz="2600" i="1"/>
              <a:t>Wrapping</a:t>
            </a:r>
            <a:r>
              <a:rPr sz="2600"/>
              <a:t>: moving the player to the top of screen makes it re-appear at the bottom.</a:t>
            </a:r>
            <a:endParaRPr sz="2600" i="1"/>
          </a:p>
          <a:p>
            <a:pPr marL="318407" indent="-318407">
              <a:spcBef>
                <a:spcPts val="2000"/>
              </a:spcBef>
            </a:pPr>
            <a:r>
              <a:rPr sz="2600" i="1"/>
              <a:t>Blocking</a:t>
            </a:r>
            <a:r>
              <a:rPr sz="2600"/>
              <a:t>: prevent the player from leaving the screen</a:t>
            </a:r>
          </a:p>
          <a:p>
            <a:pPr marL="318407" indent="-318407">
              <a:spcBef>
                <a:spcPts val="2000"/>
              </a:spcBef>
            </a:pPr>
            <a:r>
              <a:rPr sz="2600" i="1"/>
              <a:t>Hiding</a:t>
            </a:r>
            <a:r>
              <a:rPr sz="2600"/>
              <a:t>: Press a key to hide. Press </a:t>
            </a:r>
            <a:r>
              <a:rPr sz="2600" i="1"/>
              <a:t>the same key</a:t>
            </a:r>
            <a:r>
              <a:rPr sz="2600"/>
              <a:t> to re-appear at the </a:t>
            </a:r>
            <a:r>
              <a:rPr sz="2600" i="1"/>
              <a:t>same place</a:t>
            </a:r>
            <a:r>
              <a:rPr sz="2600"/>
              <a:t>.</a:t>
            </a:r>
          </a:p>
        </p:txBody>
      </p:sp>
      <p:sp>
        <p:nvSpPr>
          <p:cNvPr id="943"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60</a:t>
            </a:fld>
            <a:endParaRPr sz="1200">
              <a:solidFill>
                <a:srgbClr val="D38E27"/>
              </a:solidFill>
              <a:latin typeface="Arial"/>
              <a:ea typeface="Arial"/>
              <a:cs typeface="Arial"/>
              <a:sym typeface="Arial"/>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942">
                                            <p:bg/>
                                          </p:spTgt>
                                        </p:tgtEl>
                                        <p:attrNameLst>
                                          <p:attrName>style.visibility</p:attrName>
                                        </p:attrNameLst>
                                      </p:cBhvr>
                                      <p:to>
                                        <p:strVal val="visible"/>
                                      </p:to>
                                    </p:set>
                                    <p:animEffect transition="in" filter="dissolve">
                                      <p:cBhvr>
                                        <p:cTn id="7" dur="500"/>
                                        <p:tgtEl>
                                          <p:spTgt spid="942">
                                            <p:bg/>
                                          </p:spTgt>
                                        </p:tgtEl>
                                      </p:cBhvr>
                                    </p:animEffect>
                                  </p:childTnLst>
                                </p:cTn>
                              </p:par>
                              <p:par>
                                <p:cTn id="8" presetID="9" presetClass="entr" presetSubtype="0" fill="hold" grpId="1" nodeType="withEffect">
                                  <p:stCondLst>
                                    <p:cond delay="0"/>
                                  </p:stCondLst>
                                  <p:iterate>
                                    <p:tmAbs val="0"/>
                                  </p:iterate>
                                  <p:childTnLst>
                                    <p:set>
                                      <p:cBhvr>
                                        <p:cTn id="9" fill="hold"/>
                                        <p:tgtEl>
                                          <p:spTgt spid="942">
                                            <p:txEl>
                                              <p:pRg st="0" end="0"/>
                                            </p:txEl>
                                          </p:spTgt>
                                        </p:tgtEl>
                                        <p:attrNameLst>
                                          <p:attrName>style.visibility</p:attrName>
                                        </p:attrNameLst>
                                      </p:cBhvr>
                                      <p:to>
                                        <p:strVal val="visible"/>
                                      </p:to>
                                    </p:set>
                                    <p:animEffect transition="in" filter="dissolve">
                                      <p:cBhvr>
                                        <p:cTn id="10" dur="500"/>
                                        <p:tgtEl>
                                          <p:spTgt spid="94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fill="hold" grpId="1" nodeType="clickEffect">
                                  <p:stCondLst>
                                    <p:cond delay="0"/>
                                  </p:stCondLst>
                                  <p:iterate>
                                    <p:tmAbs val="0"/>
                                  </p:iterate>
                                  <p:childTnLst>
                                    <p:set>
                                      <p:cBhvr>
                                        <p:cTn id="14" fill="hold"/>
                                        <p:tgtEl>
                                          <p:spTgt spid="942">
                                            <p:txEl>
                                              <p:pRg st="1" end="1"/>
                                            </p:txEl>
                                          </p:spTgt>
                                        </p:tgtEl>
                                        <p:attrNameLst>
                                          <p:attrName>style.visibility</p:attrName>
                                        </p:attrNameLst>
                                      </p:cBhvr>
                                      <p:to>
                                        <p:strVal val="visible"/>
                                      </p:to>
                                    </p:set>
                                    <p:animEffect transition="in" filter="dissolve">
                                      <p:cBhvr>
                                        <p:cTn id="15" dur="500"/>
                                        <p:tgtEl>
                                          <p:spTgt spid="94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fill="hold" grpId="1" nodeType="clickEffect">
                                  <p:stCondLst>
                                    <p:cond delay="0"/>
                                  </p:stCondLst>
                                  <p:iterate>
                                    <p:tmAbs val="0"/>
                                  </p:iterate>
                                  <p:childTnLst>
                                    <p:set>
                                      <p:cBhvr>
                                        <p:cTn id="19" fill="hold"/>
                                        <p:tgtEl>
                                          <p:spTgt spid="942">
                                            <p:txEl>
                                              <p:pRg st="2" end="2"/>
                                            </p:txEl>
                                          </p:spTgt>
                                        </p:tgtEl>
                                        <p:attrNameLst>
                                          <p:attrName>style.visibility</p:attrName>
                                        </p:attrNameLst>
                                      </p:cBhvr>
                                      <p:to>
                                        <p:strVal val="visible"/>
                                      </p:to>
                                    </p:set>
                                    <p:animEffect transition="in" filter="dissolve">
                                      <p:cBhvr>
                                        <p:cTn id="20" dur="500"/>
                                        <p:tgtEl>
                                          <p:spTgt spid="94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fill="hold" grpId="1" nodeType="clickEffect">
                                  <p:stCondLst>
                                    <p:cond delay="0"/>
                                  </p:stCondLst>
                                  <p:iterate>
                                    <p:tmAbs val="0"/>
                                  </p:iterate>
                                  <p:childTnLst>
                                    <p:set>
                                      <p:cBhvr>
                                        <p:cTn id="24" fill="hold"/>
                                        <p:tgtEl>
                                          <p:spTgt spid="942">
                                            <p:txEl>
                                              <p:pRg st="3" end="3"/>
                                            </p:txEl>
                                          </p:spTgt>
                                        </p:tgtEl>
                                        <p:attrNameLst>
                                          <p:attrName>style.visibility</p:attrName>
                                        </p:attrNameLst>
                                      </p:cBhvr>
                                      <p:to>
                                        <p:strVal val="visible"/>
                                      </p:to>
                                    </p:set>
                                    <p:animEffect transition="in" filter="dissolve">
                                      <p:cBhvr>
                                        <p:cTn id="25" dur="500"/>
                                        <p:tgtEl>
                                          <p:spTgt spid="942">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fill="hold" grpId="1" nodeType="clickEffect">
                                  <p:stCondLst>
                                    <p:cond delay="0"/>
                                  </p:stCondLst>
                                  <p:iterate>
                                    <p:tmAbs val="0"/>
                                  </p:iterate>
                                  <p:childTnLst>
                                    <p:set>
                                      <p:cBhvr>
                                        <p:cTn id="29" fill="hold"/>
                                        <p:tgtEl>
                                          <p:spTgt spid="942">
                                            <p:txEl>
                                              <p:pRg st="4" end="4"/>
                                            </p:txEl>
                                          </p:spTgt>
                                        </p:tgtEl>
                                        <p:attrNameLst>
                                          <p:attrName>style.visibility</p:attrName>
                                        </p:attrNameLst>
                                      </p:cBhvr>
                                      <p:to>
                                        <p:strVal val="visible"/>
                                      </p:to>
                                    </p:set>
                                    <p:animEffect transition="in" filter="dissolve">
                                      <p:cBhvr>
                                        <p:cTn id="30" dur="500"/>
                                        <p:tgtEl>
                                          <p:spTgt spid="94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 grpId="1" build="p" animBg="1" advAuto="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 name="The last lessons…"/>
          <p:cNvSpPr txBox="1">
            <a:spLocks noGrp="1"/>
          </p:cNvSpPr>
          <p:nvPr>
            <p:ph type="title"/>
          </p:nvPr>
        </p:nvSpPr>
        <p:spPr>
          <a:xfrm>
            <a:off x="228600" y="5486400"/>
            <a:ext cx="8686800" cy="1184826"/>
          </a:xfrm>
          <a:prstGeom prst="rect">
            <a:avLst/>
          </a:prstGeom>
        </p:spPr>
        <p:txBody>
          <a:bodyPr>
            <a:normAutofit/>
          </a:bodyPr>
          <a:lstStyle/>
          <a:p>
            <a:r>
              <a:t>The last lessons…</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 name="At the End.."/>
          <p:cNvSpPr txBox="1">
            <a:spLocks noGrp="1"/>
          </p:cNvSpPr>
          <p:nvPr>
            <p:ph type="title"/>
          </p:nvPr>
        </p:nvSpPr>
        <p:spPr>
          <a:prstGeom prst="rect">
            <a:avLst/>
          </a:prstGeom>
        </p:spPr>
        <p:txBody>
          <a:bodyPr/>
          <a:lstStyle/>
          <a:p>
            <a:r>
              <a:t>At the End..</a:t>
            </a:r>
          </a:p>
        </p:txBody>
      </p:sp>
      <p:sp>
        <p:nvSpPr>
          <p:cNvPr id="952" name="Share your programs!…"/>
          <p:cNvSpPr txBox="1">
            <a:spLocks noGrp="1"/>
          </p:cNvSpPr>
          <p:nvPr>
            <p:ph type="body" idx="1"/>
          </p:nvPr>
        </p:nvSpPr>
        <p:spPr>
          <a:xfrm>
            <a:off x="304800" y="1874838"/>
            <a:ext cx="8686800" cy="4525963"/>
          </a:xfrm>
          <a:prstGeom prst="rect">
            <a:avLst/>
          </a:prstGeom>
        </p:spPr>
        <p:txBody>
          <a:bodyPr>
            <a:normAutofit/>
          </a:bodyPr>
          <a:lstStyle/>
          <a:p>
            <a:pPr>
              <a:spcBef>
                <a:spcPts val="2000"/>
              </a:spcBef>
            </a:pPr>
            <a:r>
              <a:t>Share your programs!</a:t>
            </a:r>
          </a:p>
          <a:p>
            <a:pPr>
              <a:spcBef>
                <a:spcPts val="2000"/>
              </a:spcBef>
            </a:pPr>
            <a:r>
              <a:t>Practice submitting as a HW Assignment</a:t>
            </a:r>
          </a:p>
          <a:p>
            <a:pPr>
              <a:spcBef>
                <a:spcPts val="2000"/>
              </a:spcBef>
            </a:pPr>
            <a:r>
              <a:t>Use the “tilt” teachpack to support phones/tablets</a:t>
            </a:r>
          </a:p>
          <a:p>
            <a:pPr>
              <a:spcBef>
                <a:spcPts val="2000"/>
              </a:spcBef>
            </a:pPr>
            <a:r>
              <a:t>Add data structures to support 2d motion and graphing</a:t>
            </a:r>
          </a:p>
          <a:p>
            <a:pPr>
              <a:spcBef>
                <a:spcPts val="2000"/>
              </a:spcBef>
            </a:pPr>
            <a:r>
              <a:t>Building on what you know…</a:t>
            </a:r>
            <a:r>
              <a:rPr u="sng">
                <a:solidFill>
                  <a:srgbClr val="AD1F1F"/>
                </a:solidFill>
                <a:uFill>
                  <a:solidFill>
                    <a:srgbClr val="AD1F1F"/>
                  </a:solidFill>
                </a:uFill>
                <a:hlinkClick r:id="rId3"/>
              </a:rPr>
              <a:t>all the way to college</a:t>
            </a:r>
          </a:p>
        </p:txBody>
      </p:sp>
      <p:sp>
        <p:nvSpPr>
          <p:cNvPr id="953"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62</a:t>
            </a:fld>
            <a:endParaRPr sz="1200">
              <a:solidFill>
                <a:srgbClr val="D38E27"/>
              </a:solidFill>
              <a:latin typeface="Arial"/>
              <a:ea typeface="Arial"/>
              <a:cs typeface="Arial"/>
              <a:sym typeface="Arial"/>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5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95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95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95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95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95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 grpId="1" build="p" animBg="1" advAuto="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7" name="Implementation"/>
          <p:cNvSpPr txBox="1">
            <a:spLocks noGrp="1"/>
          </p:cNvSpPr>
          <p:nvPr>
            <p:ph type="title"/>
          </p:nvPr>
        </p:nvSpPr>
        <p:spPr>
          <a:xfrm>
            <a:off x="228600" y="5943600"/>
            <a:ext cx="8686800" cy="838200"/>
          </a:xfrm>
          <a:prstGeom prst="rect">
            <a:avLst/>
          </a:prstGeom>
        </p:spPr>
        <p:txBody>
          <a:bodyPr>
            <a:normAutofit fontScale="90000"/>
          </a:bodyPr>
          <a:lstStyle>
            <a:lvl1pPr defTabSz="905255">
              <a:defRPr sz="4950"/>
            </a:lvl1pPr>
          </a:lstStyle>
          <a:p>
            <a:pPr>
              <a:defRPr sz="5346"/>
            </a:pPr>
            <a:r>
              <a:rPr sz="4950"/>
              <a:t>Implementation</a:t>
            </a: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61" name="3D Pie Chart"/>
          <p:cNvGraphicFramePr/>
          <p:nvPr/>
        </p:nvGraphicFramePr>
        <p:xfrm>
          <a:off x="-305302" y="1764133"/>
          <a:ext cx="5409218" cy="5078609"/>
        </p:xfrm>
        <a:graphic>
          <a:graphicData uri="http://schemas.openxmlformats.org/drawingml/2006/chart">
            <c:chart xmlns:c="http://schemas.openxmlformats.org/drawingml/2006/chart" xmlns:r="http://schemas.openxmlformats.org/officeDocument/2006/relationships" r:id="rId3"/>
          </a:graphicData>
        </a:graphic>
      </p:graphicFrame>
      <p:sp>
        <p:nvSpPr>
          <p:cNvPr id="962" name="Integration"/>
          <p:cNvSpPr txBox="1"/>
          <p:nvPr/>
        </p:nvSpPr>
        <p:spPr>
          <a:xfrm>
            <a:off x="304800" y="152400"/>
            <a:ext cx="8686800" cy="637540"/>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r">
              <a:defRPr sz="3600" b="1">
                <a:solidFill>
                  <a:srgbClr val="FFFFFF"/>
                </a:solidFill>
                <a:latin typeface="+mj-lt"/>
                <a:ea typeface="+mj-ea"/>
                <a:cs typeface="+mj-cs"/>
                <a:sym typeface="Helvetica"/>
              </a:defRPr>
            </a:lvl1pPr>
          </a:lstStyle>
          <a:p>
            <a:r>
              <a:t>Integration</a:t>
            </a:r>
          </a:p>
        </p:txBody>
      </p:sp>
      <p:sp>
        <p:nvSpPr>
          <p:cNvPr id="963" name="Transferable Skills…"/>
          <p:cNvSpPr txBox="1"/>
          <p:nvPr/>
        </p:nvSpPr>
        <p:spPr>
          <a:xfrm>
            <a:off x="6324600" y="1371600"/>
            <a:ext cx="2819400" cy="350907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nSpc>
                <a:spcPct val="150000"/>
              </a:lnSpc>
              <a:defRPr sz="2800">
                <a:latin typeface="+mj-lt"/>
                <a:ea typeface="+mj-ea"/>
                <a:cs typeface="+mj-cs"/>
                <a:sym typeface="Helvetica"/>
              </a:defRPr>
            </a:pPr>
            <a:r>
              <a:rPr sz="2400">
                <a:latin typeface="Arial"/>
                <a:ea typeface="Arial"/>
                <a:cs typeface="Arial"/>
                <a:sym typeface="Arial"/>
              </a:rPr>
              <a:t>Transferable Skills</a:t>
            </a:r>
          </a:p>
          <a:p>
            <a:pPr>
              <a:lnSpc>
                <a:spcPct val="150000"/>
              </a:lnSpc>
              <a:buClr>
                <a:srgbClr val="000000"/>
              </a:buClr>
              <a:buSzPct val="100000"/>
              <a:buFont typeface="Arial"/>
              <a:buChar char="•"/>
              <a:defRPr sz="2800">
                <a:latin typeface="+mj-lt"/>
                <a:ea typeface="+mj-ea"/>
                <a:cs typeface="+mj-cs"/>
                <a:sym typeface="Helvetica"/>
              </a:defRPr>
            </a:pPr>
            <a:r>
              <a:rPr sz="1700">
                <a:latin typeface="Arial"/>
                <a:ea typeface="Arial"/>
                <a:cs typeface="Arial"/>
                <a:sym typeface="Arial"/>
              </a:rPr>
              <a:t>Circles of Evaluation</a:t>
            </a:r>
          </a:p>
          <a:p>
            <a:pPr>
              <a:lnSpc>
                <a:spcPct val="150000"/>
              </a:lnSpc>
              <a:buClr>
                <a:srgbClr val="000000"/>
              </a:buClr>
              <a:buSzPct val="100000"/>
              <a:buFont typeface="Arial"/>
              <a:buChar char="•"/>
              <a:defRPr sz="2800">
                <a:latin typeface="+mj-lt"/>
                <a:ea typeface="+mj-ea"/>
                <a:cs typeface="+mj-cs"/>
                <a:sym typeface="Helvetica"/>
              </a:defRPr>
            </a:pPr>
            <a:r>
              <a:rPr sz="1700">
                <a:latin typeface="Arial"/>
                <a:ea typeface="Arial"/>
                <a:cs typeface="Arial"/>
                <a:sym typeface="Arial"/>
              </a:rPr>
              <a:t>Design Recipe</a:t>
            </a:r>
          </a:p>
          <a:p>
            <a:pPr>
              <a:lnSpc>
                <a:spcPct val="150000"/>
              </a:lnSpc>
              <a:buClr>
                <a:srgbClr val="000000"/>
              </a:buClr>
              <a:buSzPct val="100000"/>
              <a:buFont typeface="Arial"/>
              <a:buChar char="•"/>
              <a:defRPr sz="2800">
                <a:latin typeface="+mj-lt"/>
                <a:ea typeface="+mj-ea"/>
                <a:cs typeface="+mj-cs"/>
                <a:sym typeface="Helvetica"/>
              </a:defRPr>
            </a:pPr>
            <a:r>
              <a:rPr sz="1700">
                <a:latin typeface="Arial"/>
                <a:ea typeface="Arial"/>
                <a:cs typeface="Arial"/>
                <a:sym typeface="Arial"/>
              </a:rPr>
              <a:t>Rocket-Height</a:t>
            </a:r>
          </a:p>
          <a:p>
            <a:pPr>
              <a:lnSpc>
                <a:spcPct val="150000"/>
              </a:lnSpc>
              <a:buClr>
                <a:srgbClr val="000000"/>
              </a:buClr>
              <a:buSzPct val="100000"/>
              <a:buFont typeface="Arial"/>
              <a:buChar char="•"/>
              <a:defRPr sz="2800">
                <a:latin typeface="+mj-lt"/>
                <a:ea typeface="+mj-ea"/>
                <a:cs typeface="+mj-cs"/>
                <a:sym typeface="Helvetica"/>
              </a:defRPr>
            </a:pPr>
            <a:r>
              <a:rPr sz="1700">
                <a:latin typeface="Arial"/>
                <a:ea typeface="Arial"/>
                <a:cs typeface="Arial"/>
                <a:sym typeface="Arial"/>
              </a:rPr>
              <a:t>Target/Danger Motion</a:t>
            </a:r>
          </a:p>
          <a:p>
            <a:pPr>
              <a:lnSpc>
                <a:spcPct val="150000"/>
              </a:lnSpc>
              <a:buClr>
                <a:srgbClr val="000000"/>
              </a:buClr>
              <a:buSzPct val="100000"/>
              <a:buFont typeface="Arial"/>
              <a:buChar char="•"/>
              <a:defRPr sz="2800">
                <a:latin typeface="+mj-lt"/>
                <a:ea typeface="+mj-ea"/>
                <a:cs typeface="+mj-cs"/>
                <a:sym typeface="Helvetica"/>
              </a:defRPr>
            </a:pPr>
            <a:r>
              <a:rPr sz="1700">
                <a:latin typeface="Arial"/>
                <a:ea typeface="Arial"/>
                <a:cs typeface="Arial"/>
                <a:sym typeface="Arial"/>
              </a:rPr>
              <a:t>Sam the Butterfly</a:t>
            </a:r>
          </a:p>
          <a:p>
            <a:pPr>
              <a:lnSpc>
                <a:spcPct val="150000"/>
              </a:lnSpc>
              <a:buClr>
                <a:srgbClr val="000000"/>
              </a:buClr>
              <a:buSzPct val="100000"/>
              <a:buFont typeface="Arial"/>
              <a:buChar char="•"/>
              <a:defRPr sz="2800">
                <a:latin typeface="+mj-lt"/>
                <a:ea typeface="+mj-ea"/>
                <a:cs typeface="+mj-cs"/>
                <a:sym typeface="Helvetica"/>
              </a:defRPr>
            </a:pPr>
            <a:r>
              <a:rPr sz="1700">
                <a:latin typeface="Arial"/>
                <a:ea typeface="Arial"/>
                <a:cs typeface="Arial"/>
                <a:sym typeface="Arial"/>
              </a:rPr>
              <a:t>Luigi’s Pizza</a:t>
            </a:r>
          </a:p>
          <a:p>
            <a:pPr>
              <a:lnSpc>
                <a:spcPct val="150000"/>
              </a:lnSpc>
              <a:buClr>
                <a:srgbClr val="000000"/>
              </a:buClr>
              <a:buSzPct val="100000"/>
              <a:buFont typeface="Arial"/>
              <a:buChar char="•"/>
              <a:defRPr sz="2800">
                <a:latin typeface="+mj-lt"/>
                <a:ea typeface="+mj-ea"/>
                <a:cs typeface="+mj-cs"/>
                <a:sym typeface="Helvetica"/>
              </a:defRPr>
            </a:pPr>
            <a:r>
              <a:rPr sz="1700">
                <a:latin typeface="Arial"/>
                <a:ea typeface="Arial"/>
                <a:cs typeface="Arial"/>
                <a:sym typeface="Arial"/>
              </a:rPr>
              <a:t>Player Motion</a:t>
            </a:r>
          </a:p>
          <a:p>
            <a:pPr>
              <a:lnSpc>
                <a:spcPct val="150000"/>
              </a:lnSpc>
              <a:buClr>
                <a:srgbClr val="000000"/>
              </a:buClr>
              <a:buSzPct val="100000"/>
              <a:buFont typeface="Arial"/>
              <a:buChar char="•"/>
              <a:defRPr sz="2800">
                <a:latin typeface="+mj-lt"/>
                <a:ea typeface="+mj-ea"/>
                <a:cs typeface="+mj-cs"/>
                <a:sym typeface="Helvetica"/>
              </a:defRPr>
            </a:pPr>
            <a:r>
              <a:rPr sz="1700">
                <a:latin typeface="Arial"/>
                <a:ea typeface="Arial"/>
                <a:cs typeface="Arial"/>
                <a:sym typeface="Arial"/>
              </a:rPr>
              <a:t>Collision Detection</a:t>
            </a:r>
          </a:p>
        </p:txBody>
      </p:sp>
      <p:sp>
        <p:nvSpPr>
          <p:cNvPr id="964" name="Slide Number"/>
          <p:cNvSpPr txBox="1">
            <a:spLocks noGrp="1"/>
          </p:cNvSpPr>
          <p:nvPr>
            <p:ph type="sldNum" sz="quarter" idx="4294967295"/>
          </p:nvPr>
        </p:nvSpPr>
        <p:spPr>
          <a:xfrm>
            <a:off x="8385175" y="6473825"/>
            <a:ext cx="758825" cy="264255"/>
          </a:xfrm>
          <a:prstGeom prst="rect">
            <a:avLst/>
          </a:prstGeom>
          <a:extLst>
            <a:ext uri="{C572A759-6A51-4108-AA02-DFA0A04FC94B}">
              <ma14:wrappingTextBoxFlag xmlns="" xmlns:ma14="http://schemas.microsoft.com/office/mac/drawingml/2011/main"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64</a:t>
            </a:fld>
            <a:endParaRPr sz="1200">
              <a:solidFill>
                <a:srgbClr val="D38E27"/>
              </a:solidFill>
              <a:latin typeface="Arial"/>
              <a:ea typeface="Arial"/>
              <a:cs typeface="Arial"/>
              <a:sym typeface="Arial"/>
            </a:endParaRP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 name="Integration"/>
          <p:cNvSpPr txBox="1"/>
          <p:nvPr/>
        </p:nvSpPr>
        <p:spPr>
          <a:xfrm>
            <a:off x="304800" y="152400"/>
            <a:ext cx="8686800" cy="637540"/>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r">
              <a:defRPr sz="3600" b="1">
                <a:solidFill>
                  <a:srgbClr val="FFFFFF"/>
                </a:solidFill>
                <a:latin typeface="+mj-lt"/>
                <a:ea typeface="+mj-ea"/>
                <a:cs typeface="+mj-cs"/>
                <a:sym typeface="Helvetica"/>
              </a:defRPr>
            </a:lvl1pPr>
          </a:lstStyle>
          <a:p>
            <a:r>
              <a:t>Integration</a:t>
            </a:r>
          </a:p>
        </p:txBody>
      </p:sp>
      <p:sp>
        <p:nvSpPr>
          <p:cNvPr id="969" name="Transferable Skills…"/>
          <p:cNvSpPr txBox="1"/>
          <p:nvPr/>
        </p:nvSpPr>
        <p:spPr>
          <a:xfrm>
            <a:off x="6324600" y="1371600"/>
            <a:ext cx="2819400" cy="350907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nSpc>
                <a:spcPct val="150000"/>
              </a:lnSpc>
              <a:defRPr sz="2800">
                <a:latin typeface="+mj-lt"/>
                <a:ea typeface="+mj-ea"/>
                <a:cs typeface="+mj-cs"/>
                <a:sym typeface="Helvetica"/>
              </a:defRPr>
            </a:pPr>
            <a:r>
              <a:rPr sz="2400">
                <a:latin typeface="Arial"/>
                <a:ea typeface="Arial"/>
                <a:cs typeface="Arial"/>
                <a:sym typeface="Arial"/>
              </a:rPr>
              <a:t>Transferable Skills</a:t>
            </a:r>
          </a:p>
          <a:p>
            <a:pPr>
              <a:lnSpc>
                <a:spcPct val="150000"/>
              </a:lnSpc>
              <a:buClr>
                <a:srgbClr val="000000"/>
              </a:buClr>
              <a:buSzPct val="100000"/>
              <a:buFont typeface="Arial"/>
              <a:buChar char="•"/>
              <a:defRPr sz="2800">
                <a:latin typeface="+mj-lt"/>
                <a:ea typeface="+mj-ea"/>
                <a:cs typeface="+mj-cs"/>
                <a:sym typeface="Helvetica"/>
              </a:defRPr>
            </a:pPr>
            <a:r>
              <a:rPr sz="1700">
                <a:latin typeface="Arial"/>
                <a:ea typeface="Arial"/>
                <a:cs typeface="Arial"/>
                <a:sym typeface="Arial"/>
              </a:rPr>
              <a:t>Circles of Evaluation</a:t>
            </a:r>
          </a:p>
          <a:p>
            <a:pPr>
              <a:lnSpc>
                <a:spcPct val="150000"/>
              </a:lnSpc>
              <a:buClr>
                <a:srgbClr val="000000"/>
              </a:buClr>
              <a:buSzPct val="100000"/>
              <a:buFont typeface="Arial"/>
              <a:buChar char="•"/>
              <a:defRPr sz="2800">
                <a:latin typeface="+mj-lt"/>
                <a:ea typeface="+mj-ea"/>
                <a:cs typeface="+mj-cs"/>
                <a:sym typeface="Helvetica"/>
              </a:defRPr>
            </a:pPr>
            <a:r>
              <a:rPr sz="1700">
                <a:latin typeface="Arial"/>
                <a:ea typeface="Arial"/>
                <a:cs typeface="Arial"/>
                <a:sym typeface="Arial"/>
              </a:rPr>
              <a:t>Design Recipe</a:t>
            </a:r>
          </a:p>
          <a:p>
            <a:pPr>
              <a:lnSpc>
                <a:spcPct val="150000"/>
              </a:lnSpc>
              <a:buClr>
                <a:srgbClr val="000000"/>
              </a:buClr>
              <a:buSzPct val="100000"/>
              <a:buFont typeface="Arial"/>
              <a:buChar char="•"/>
              <a:defRPr sz="2800">
                <a:latin typeface="+mj-lt"/>
                <a:ea typeface="+mj-ea"/>
                <a:cs typeface="+mj-cs"/>
                <a:sym typeface="Helvetica"/>
              </a:defRPr>
            </a:pPr>
            <a:r>
              <a:rPr sz="1700">
                <a:latin typeface="Arial"/>
                <a:ea typeface="Arial"/>
                <a:cs typeface="Arial"/>
                <a:sym typeface="Arial"/>
              </a:rPr>
              <a:t>Rocket-Height</a:t>
            </a:r>
          </a:p>
          <a:p>
            <a:pPr>
              <a:lnSpc>
                <a:spcPct val="150000"/>
              </a:lnSpc>
              <a:buClr>
                <a:srgbClr val="000000"/>
              </a:buClr>
              <a:buSzPct val="100000"/>
              <a:buFont typeface="Arial"/>
              <a:buChar char="•"/>
              <a:defRPr sz="2800">
                <a:latin typeface="+mj-lt"/>
                <a:ea typeface="+mj-ea"/>
                <a:cs typeface="+mj-cs"/>
                <a:sym typeface="Helvetica"/>
              </a:defRPr>
            </a:pPr>
            <a:r>
              <a:rPr sz="1700">
                <a:latin typeface="Arial"/>
                <a:ea typeface="Arial"/>
                <a:cs typeface="Arial"/>
                <a:sym typeface="Arial"/>
              </a:rPr>
              <a:t>Target/Danger Motion</a:t>
            </a:r>
          </a:p>
          <a:p>
            <a:pPr>
              <a:lnSpc>
                <a:spcPct val="150000"/>
              </a:lnSpc>
              <a:buClr>
                <a:srgbClr val="000000"/>
              </a:buClr>
              <a:buSzPct val="100000"/>
              <a:buFont typeface="Arial"/>
              <a:buChar char="•"/>
              <a:defRPr sz="2800">
                <a:latin typeface="+mj-lt"/>
                <a:ea typeface="+mj-ea"/>
                <a:cs typeface="+mj-cs"/>
                <a:sym typeface="Helvetica"/>
              </a:defRPr>
            </a:pPr>
            <a:r>
              <a:rPr sz="1700">
                <a:latin typeface="Arial"/>
                <a:ea typeface="Arial"/>
                <a:cs typeface="Arial"/>
                <a:sym typeface="Arial"/>
              </a:rPr>
              <a:t>Sam the Butterfly</a:t>
            </a:r>
          </a:p>
          <a:p>
            <a:pPr>
              <a:lnSpc>
                <a:spcPct val="150000"/>
              </a:lnSpc>
              <a:buClr>
                <a:srgbClr val="000000"/>
              </a:buClr>
              <a:buSzPct val="100000"/>
              <a:buFont typeface="Arial"/>
              <a:buChar char="•"/>
              <a:defRPr sz="2800">
                <a:latin typeface="+mj-lt"/>
                <a:ea typeface="+mj-ea"/>
                <a:cs typeface="+mj-cs"/>
                <a:sym typeface="Helvetica"/>
              </a:defRPr>
            </a:pPr>
            <a:r>
              <a:rPr sz="1700">
                <a:latin typeface="Arial"/>
                <a:ea typeface="Arial"/>
                <a:cs typeface="Arial"/>
                <a:sym typeface="Arial"/>
              </a:rPr>
              <a:t>Luigi’s Pizza</a:t>
            </a:r>
          </a:p>
          <a:p>
            <a:pPr>
              <a:lnSpc>
                <a:spcPct val="150000"/>
              </a:lnSpc>
              <a:buClr>
                <a:srgbClr val="000000"/>
              </a:buClr>
              <a:buSzPct val="100000"/>
              <a:buFont typeface="Arial"/>
              <a:buChar char="•"/>
              <a:defRPr sz="2800">
                <a:latin typeface="+mj-lt"/>
                <a:ea typeface="+mj-ea"/>
                <a:cs typeface="+mj-cs"/>
                <a:sym typeface="Helvetica"/>
              </a:defRPr>
            </a:pPr>
            <a:r>
              <a:rPr sz="1700">
                <a:latin typeface="Arial"/>
                <a:ea typeface="Arial"/>
                <a:cs typeface="Arial"/>
                <a:sym typeface="Arial"/>
              </a:rPr>
              <a:t>Player Motion</a:t>
            </a:r>
          </a:p>
          <a:p>
            <a:pPr>
              <a:lnSpc>
                <a:spcPct val="150000"/>
              </a:lnSpc>
              <a:buClr>
                <a:srgbClr val="000000"/>
              </a:buClr>
              <a:buSzPct val="100000"/>
              <a:buFont typeface="Arial"/>
              <a:buChar char="•"/>
              <a:defRPr sz="2800">
                <a:latin typeface="+mj-lt"/>
                <a:ea typeface="+mj-ea"/>
                <a:cs typeface="+mj-cs"/>
                <a:sym typeface="Helvetica"/>
              </a:defRPr>
            </a:pPr>
            <a:r>
              <a:rPr sz="1700">
                <a:latin typeface="Arial"/>
                <a:ea typeface="Arial"/>
                <a:cs typeface="Arial"/>
                <a:sym typeface="Arial"/>
              </a:rPr>
              <a:t>Collision Detection</a:t>
            </a:r>
          </a:p>
        </p:txBody>
      </p:sp>
      <p:sp>
        <p:nvSpPr>
          <p:cNvPr id="970" name="Slide Number"/>
          <p:cNvSpPr txBox="1">
            <a:spLocks noGrp="1"/>
          </p:cNvSpPr>
          <p:nvPr>
            <p:ph type="sldNum" sz="quarter" idx="4294967295"/>
          </p:nvPr>
        </p:nvSpPr>
        <p:spPr>
          <a:xfrm>
            <a:off x="8385175" y="6473825"/>
            <a:ext cx="758825" cy="264255"/>
          </a:xfrm>
          <a:prstGeom prst="rect">
            <a:avLst/>
          </a:prstGeom>
          <a:extLst>
            <a:ext uri="{C572A759-6A51-4108-AA02-DFA0A04FC94B}">
              <ma14:wrappingTextBoxFlag xmlns="" xmlns:ma14="http://schemas.microsoft.com/office/mac/drawingml/2011/main"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65</a:t>
            </a:fld>
            <a:endParaRPr sz="1200">
              <a:solidFill>
                <a:srgbClr val="D38E27"/>
              </a:solidFill>
              <a:latin typeface="Arial"/>
              <a:ea typeface="Arial"/>
              <a:cs typeface="Arial"/>
              <a:sym typeface="Arial"/>
            </a:endParaRPr>
          </a:p>
        </p:txBody>
      </p:sp>
      <p:graphicFrame>
        <p:nvGraphicFramePr>
          <p:cNvPr id="971" name="3D Pie Chart"/>
          <p:cNvGraphicFramePr/>
          <p:nvPr/>
        </p:nvGraphicFramePr>
        <p:xfrm>
          <a:off x="-381770" y="1746469"/>
          <a:ext cx="5438991" cy="5106699"/>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 name="Next Steps"/>
          <p:cNvSpPr txBox="1">
            <a:spLocks noGrp="1"/>
          </p:cNvSpPr>
          <p:nvPr>
            <p:ph type="title"/>
          </p:nvPr>
        </p:nvSpPr>
        <p:spPr>
          <a:prstGeom prst="rect">
            <a:avLst/>
          </a:prstGeom>
        </p:spPr>
        <p:txBody>
          <a:bodyPr/>
          <a:lstStyle/>
          <a:p>
            <a:r>
              <a:t>Next Steps</a:t>
            </a:r>
          </a:p>
        </p:txBody>
      </p:sp>
      <p:sp>
        <p:nvSpPr>
          <p:cNvPr id="976" name="You’ll need access to a computer lab…"/>
          <p:cNvSpPr txBox="1">
            <a:spLocks noGrp="1"/>
          </p:cNvSpPr>
          <p:nvPr>
            <p:ph type="body" idx="1"/>
          </p:nvPr>
        </p:nvSpPr>
        <p:spPr>
          <a:xfrm>
            <a:off x="304800" y="1874838"/>
            <a:ext cx="8686800" cy="4525963"/>
          </a:xfrm>
          <a:prstGeom prst="rect">
            <a:avLst/>
          </a:prstGeom>
        </p:spPr>
        <p:txBody>
          <a:bodyPr>
            <a:normAutofit/>
          </a:bodyPr>
          <a:lstStyle/>
          <a:p>
            <a:pPr>
              <a:spcBef>
                <a:spcPts val="2000"/>
              </a:spcBef>
            </a:pPr>
            <a:r>
              <a:t>You’ll need access to a computer lab</a:t>
            </a:r>
          </a:p>
          <a:p>
            <a:pPr>
              <a:spcBef>
                <a:spcPts val="2000"/>
              </a:spcBef>
            </a:pPr>
            <a:r>
              <a:t>You’ll need Google accounts</a:t>
            </a:r>
          </a:p>
          <a:p>
            <a:pPr>
              <a:spcBef>
                <a:spcPts val="2000"/>
              </a:spcBef>
            </a:pPr>
            <a:r>
              <a:t>Join our Google Group for questions and answers</a:t>
            </a:r>
          </a:p>
          <a:p>
            <a:pPr>
              <a:spcBef>
                <a:spcPts val="2000"/>
              </a:spcBef>
            </a:pPr>
            <a:r>
              <a:t>Figure out your integration plan</a:t>
            </a:r>
          </a:p>
        </p:txBody>
      </p:sp>
      <p:sp>
        <p:nvSpPr>
          <p:cNvPr id="977"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66</a:t>
            </a:fld>
            <a:endParaRPr sz="1200">
              <a:solidFill>
                <a:srgbClr val="D38E27"/>
              </a:solidFill>
              <a:latin typeface="Arial"/>
              <a:ea typeface="Arial"/>
              <a:cs typeface="Arial"/>
              <a:sym typeface="Arial"/>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7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97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97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97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97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6" grpId="1" build="p" animBg="1" advAuto="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1" name="Sample Questions for Breakout"/>
          <p:cNvSpPr txBox="1">
            <a:spLocks noGrp="1"/>
          </p:cNvSpPr>
          <p:nvPr>
            <p:ph type="title"/>
          </p:nvPr>
        </p:nvSpPr>
        <p:spPr>
          <a:prstGeom prst="rect">
            <a:avLst/>
          </a:prstGeom>
        </p:spPr>
        <p:txBody>
          <a:bodyPr/>
          <a:lstStyle/>
          <a:p>
            <a:r>
              <a:t>Sample Questions for Breakout</a:t>
            </a:r>
          </a:p>
        </p:txBody>
      </p:sp>
      <p:sp>
        <p:nvSpPr>
          <p:cNvPr id="982" name="What elements are usable without a computer?…"/>
          <p:cNvSpPr txBox="1">
            <a:spLocks noGrp="1"/>
          </p:cNvSpPr>
          <p:nvPr>
            <p:ph type="body" idx="1"/>
          </p:nvPr>
        </p:nvSpPr>
        <p:spPr>
          <a:xfrm>
            <a:off x="304800" y="1798638"/>
            <a:ext cx="8686800" cy="4525963"/>
          </a:xfrm>
          <a:prstGeom prst="rect">
            <a:avLst/>
          </a:prstGeom>
        </p:spPr>
        <p:txBody>
          <a:bodyPr>
            <a:normAutofit/>
          </a:bodyPr>
          <a:lstStyle/>
          <a:p>
            <a:pPr>
              <a:spcBef>
                <a:spcPts val="2000"/>
              </a:spcBef>
            </a:pPr>
            <a:r>
              <a:t>What elements are usable without a computer?</a:t>
            </a:r>
          </a:p>
          <a:p>
            <a:pPr>
              <a:spcBef>
                <a:spcPts val="2000"/>
              </a:spcBef>
            </a:pPr>
            <a:r>
              <a:t>What elements would you like to integrate?</a:t>
            </a:r>
          </a:p>
          <a:p>
            <a:pPr>
              <a:spcBef>
                <a:spcPts val="2000"/>
              </a:spcBef>
            </a:pPr>
            <a:r>
              <a:t>What will be the challenges for using Bootstrap?</a:t>
            </a:r>
          </a:p>
          <a:p>
            <a:pPr>
              <a:spcBef>
                <a:spcPts val="2000"/>
              </a:spcBef>
            </a:pPr>
            <a:r>
              <a:t>Create a rough calendar for when you might use each section of Bootstrap.</a:t>
            </a:r>
          </a:p>
          <a:p>
            <a:pPr>
              <a:spcBef>
                <a:spcPts val="2000"/>
              </a:spcBef>
            </a:pPr>
            <a:r>
              <a:t>Report back after the breakout!</a:t>
            </a:r>
          </a:p>
        </p:txBody>
      </p:sp>
      <p:sp>
        <p:nvSpPr>
          <p:cNvPr id="983"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67</a:t>
            </a:fld>
            <a:endParaRPr sz="1200">
              <a:solidFill>
                <a:srgbClr val="D38E27"/>
              </a:solidFill>
              <a:latin typeface="Arial"/>
              <a:ea typeface="Arial"/>
              <a:cs typeface="Arial"/>
              <a:sym typeface="Arial"/>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8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98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98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98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98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98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2" grpId="1" build="p" animBg="1" advAuto="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7" name="Rectangle"/>
          <p:cNvSpPr/>
          <p:nvPr/>
        </p:nvSpPr>
        <p:spPr>
          <a:xfrm>
            <a:off x="0" y="0"/>
            <a:ext cx="9144000" cy="6858000"/>
          </a:xfrm>
          <a:prstGeom prst="rect">
            <a:avLst/>
          </a:prstGeom>
          <a:solidFill>
            <a:srgbClr val="FFFFFF"/>
          </a:solidFill>
          <a:ln>
            <a:solidFill>
              <a:srgbClr val="FFFFFF"/>
            </a:solidFill>
            <a:bevel/>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grpSp>
        <p:nvGrpSpPr>
          <p:cNvPr id="990" name="Group"/>
          <p:cNvGrpSpPr/>
          <p:nvPr/>
        </p:nvGrpSpPr>
        <p:grpSpPr>
          <a:xfrm>
            <a:off x="0" y="-2"/>
            <a:ext cx="4572000" cy="3237865"/>
            <a:chOff x="0" y="0"/>
            <a:chExt cx="4572000" cy="3237864"/>
          </a:xfrm>
        </p:grpSpPr>
        <p:sp>
          <p:nvSpPr>
            <p:cNvPr id="988" name="Algebra…"/>
            <p:cNvSpPr txBox="1"/>
            <p:nvPr/>
          </p:nvSpPr>
          <p:spPr>
            <a:xfrm>
              <a:off x="0" y="-2"/>
              <a:ext cx="4572000" cy="3237866"/>
            </a:xfrm>
            <a:prstGeom prst="rect">
              <a:avLst/>
            </a:prstGeom>
            <a:solidFill>
              <a:srgbClr val="FFFFFF"/>
            </a:solidFill>
            <a:ln w="9525" cap="flat">
              <a:solidFill>
                <a:srgbClr val="000000"/>
              </a:solidFill>
              <a:prstDash val="solid"/>
              <a:bevel/>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lnSpc>
                  <a:spcPct val="150000"/>
                </a:lnSpc>
                <a:defRPr>
                  <a:solidFill>
                    <a:srgbClr val="FFFFFF"/>
                  </a:solidFill>
                  <a:latin typeface="Arial"/>
                  <a:ea typeface="Arial"/>
                  <a:cs typeface="Arial"/>
                  <a:sym typeface="Arial"/>
                </a:defRPr>
              </a:pPr>
              <a:r>
                <a:rPr sz="1100" b="1">
                  <a:solidFill>
                    <a:srgbClr val="000000"/>
                  </a:solidFill>
                  <a:latin typeface="Century Gothic"/>
                  <a:ea typeface="Century Gothic"/>
                  <a:cs typeface="Century Gothic"/>
                  <a:sym typeface="Century Gothic"/>
                </a:rPr>
                <a:t>Algebra</a:t>
              </a:r>
            </a:p>
            <a:p>
              <a:pPr>
                <a:lnSpc>
                  <a:spcPct val="150000"/>
                </a:lnSpc>
                <a:defRPr>
                  <a:solidFill>
                    <a:srgbClr val="FFFFFF"/>
                  </a:solidFill>
                  <a:latin typeface="Arial"/>
                  <a:ea typeface="Arial"/>
                  <a:cs typeface="Arial"/>
                  <a:sym typeface="Arial"/>
                </a:defRPr>
              </a:pPr>
              <a:r>
                <a:rPr sz="1100">
                  <a:solidFill>
                    <a:srgbClr val="000000"/>
                  </a:solidFill>
                  <a:latin typeface="Century Gothic"/>
                  <a:ea typeface="Century Gothic"/>
                  <a:cs typeface="Century Gothic"/>
                  <a:sym typeface="Century Gothic"/>
                </a:rPr>
                <a:t>Bootstrap:Algebra applies algebraic </a:t>
              </a:r>
            </a:p>
            <a:p>
              <a:pPr>
                <a:lnSpc>
                  <a:spcPct val="150000"/>
                </a:lnSpc>
                <a:defRPr>
                  <a:solidFill>
                    <a:srgbClr val="FFFFFF"/>
                  </a:solidFill>
                  <a:latin typeface="Arial"/>
                  <a:ea typeface="Arial"/>
                  <a:cs typeface="Arial"/>
                  <a:sym typeface="Arial"/>
                </a:defRPr>
              </a:pPr>
              <a:r>
                <a:rPr sz="1100">
                  <a:solidFill>
                    <a:srgbClr val="000000"/>
                  </a:solidFill>
                  <a:latin typeface="Century Gothic"/>
                  <a:ea typeface="Century Gothic"/>
                  <a:cs typeface="Century Gothic"/>
                  <a:sym typeface="Century Gothic"/>
                </a:rPr>
                <a:t>concepts and rigorous programming </a:t>
              </a:r>
            </a:p>
            <a:p>
              <a:pPr>
                <a:lnSpc>
                  <a:spcPct val="150000"/>
                </a:lnSpc>
                <a:defRPr>
                  <a:solidFill>
                    <a:srgbClr val="FFFFFF"/>
                  </a:solidFill>
                  <a:latin typeface="Arial"/>
                  <a:ea typeface="Arial"/>
                  <a:cs typeface="Arial"/>
                  <a:sym typeface="Arial"/>
                </a:defRPr>
              </a:pPr>
              <a:r>
                <a:rPr sz="1100">
                  <a:solidFill>
                    <a:srgbClr val="000000"/>
                  </a:solidFill>
                  <a:latin typeface="Century Gothic"/>
                  <a:ea typeface="Century Gothic"/>
                  <a:cs typeface="Century Gothic"/>
                  <a:sym typeface="Century Gothic"/>
                </a:rPr>
                <a:t>principles to creating a simple </a:t>
              </a:r>
            </a:p>
            <a:p>
              <a:pPr>
                <a:lnSpc>
                  <a:spcPct val="150000"/>
                </a:lnSpc>
                <a:defRPr>
                  <a:solidFill>
                    <a:srgbClr val="FFFFFF"/>
                  </a:solidFill>
                  <a:latin typeface="Arial"/>
                  <a:ea typeface="Arial"/>
                  <a:cs typeface="Arial"/>
                  <a:sym typeface="Arial"/>
                </a:defRPr>
              </a:pPr>
              <a:r>
                <a:rPr sz="1100">
                  <a:solidFill>
                    <a:srgbClr val="000000"/>
                  </a:solidFill>
                  <a:latin typeface="Century Gothic"/>
                  <a:ea typeface="Century Gothic"/>
                  <a:cs typeface="Century Gothic"/>
                  <a:sym typeface="Century Gothic"/>
                </a:rPr>
                <a:t>videogame. Students use order of </a:t>
              </a:r>
            </a:p>
            <a:p>
              <a:pPr>
                <a:lnSpc>
                  <a:spcPct val="150000"/>
                </a:lnSpc>
                <a:defRPr>
                  <a:solidFill>
                    <a:srgbClr val="FFFFFF"/>
                  </a:solidFill>
                  <a:latin typeface="Arial"/>
                  <a:ea typeface="Arial"/>
                  <a:cs typeface="Arial"/>
                  <a:sym typeface="Arial"/>
                </a:defRPr>
              </a:pPr>
              <a:r>
                <a:rPr sz="1100">
                  <a:solidFill>
                    <a:srgbClr val="000000"/>
                  </a:solidFill>
                  <a:latin typeface="Century Gothic"/>
                  <a:ea typeface="Century Gothic"/>
                  <a:cs typeface="Century Gothic"/>
                  <a:sym typeface="Century Gothic"/>
                </a:rPr>
                <a:t>operations, function composition, the </a:t>
              </a:r>
            </a:p>
            <a:p>
              <a:pPr>
                <a:lnSpc>
                  <a:spcPct val="150000"/>
                </a:lnSpc>
                <a:defRPr>
                  <a:solidFill>
                    <a:srgbClr val="FFFFFF"/>
                  </a:solidFill>
                  <a:latin typeface="Arial"/>
                  <a:ea typeface="Arial"/>
                  <a:cs typeface="Arial"/>
                  <a:sym typeface="Arial"/>
                </a:defRPr>
              </a:pPr>
              <a:r>
                <a:rPr sz="1100">
                  <a:solidFill>
                    <a:srgbClr val="000000"/>
                  </a:solidFill>
                  <a:latin typeface="Century Gothic"/>
                  <a:ea typeface="Century Gothic"/>
                  <a:cs typeface="Century Gothic"/>
                  <a:sym typeface="Century Gothic"/>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p>
          </p:txBody>
        </p:sp>
        <p:pic>
          <p:nvPicPr>
            <p:cNvPr id="989" name="image60.jpg" descr="image60.jpg"/>
            <p:cNvPicPr>
              <a:picLocks noChangeAspect="1"/>
            </p:cNvPicPr>
            <p:nvPr/>
          </p:nvPicPr>
          <p:blipFill>
            <a:blip r:embed="rId3">
              <a:extLst/>
            </a:blip>
            <a:stretch>
              <a:fillRect/>
            </a:stretch>
          </p:blipFill>
          <p:spPr>
            <a:xfrm>
              <a:off x="3078893" y="73266"/>
              <a:ext cx="1403032" cy="1452276"/>
            </a:xfrm>
            <a:prstGeom prst="rect">
              <a:avLst/>
            </a:prstGeom>
            <a:ln w="12700" cap="flat">
              <a:noFill/>
              <a:miter lim="400000"/>
            </a:ln>
            <a:effectLst/>
          </p:spPr>
        </p:pic>
      </p:grpSp>
      <p:grpSp>
        <p:nvGrpSpPr>
          <p:cNvPr id="993" name="Group"/>
          <p:cNvGrpSpPr/>
          <p:nvPr/>
        </p:nvGrpSpPr>
        <p:grpSpPr>
          <a:xfrm>
            <a:off x="4572000" y="-1"/>
            <a:ext cx="4572000" cy="3468246"/>
            <a:chOff x="0" y="0"/>
            <a:chExt cx="4572000" cy="3468244"/>
          </a:xfrm>
        </p:grpSpPr>
        <p:sp>
          <p:nvSpPr>
            <p:cNvPr id="991" name="DataScience…"/>
            <p:cNvSpPr txBox="1"/>
            <p:nvPr/>
          </p:nvSpPr>
          <p:spPr>
            <a:xfrm>
              <a:off x="0" y="0"/>
              <a:ext cx="4572000" cy="3468245"/>
            </a:xfrm>
            <a:prstGeom prst="rect">
              <a:avLst/>
            </a:prstGeom>
            <a:solidFill>
              <a:srgbClr val="FFFFFF"/>
            </a:solidFill>
            <a:ln w="9525" cap="flat">
              <a:solidFill>
                <a:srgbClr val="000000"/>
              </a:solidFill>
              <a:prstDash val="solid"/>
              <a:bevel/>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lnSpc>
                  <a:spcPct val="150000"/>
                </a:lnSpc>
                <a:defRPr>
                  <a:solidFill>
                    <a:srgbClr val="FFFFFF"/>
                  </a:solidFill>
                  <a:latin typeface="Arial"/>
                  <a:ea typeface="Arial"/>
                  <a:cs typeface="Arial"/>
                  <a:sym typeface="Arial"/>
                </a:defRPr>
              </a:pPr>
              <a:r>
                <a:rPr sz="1100" b="1">
                  <a:solidFill>
                    <a:srgbClr val="000000"/>
                  </a:solidFill>
                  <a:latin typeface="Century Gothic"/>
                  <a:ea typeface="Century Gothic"/>
                  <a:cs typeface="Century Gothic"/>
                  <a:sym typeface="Century Gothic"/>
                </a:rPr>
                <a:t>DataScience</a:t>
              </a:r>
            </a:p>
            <a:p>
              <a:pPr>
                <a:lnSpc>
                  <a:spcPct val="150000"/>
                </a:lnSpc>
                <a:defRPr>
                  <a:solidFill>
                    <a:srgbClr val="FFFFFF"/>
                  </a:solidFill>
                  <a:latin typeface="Arial"/>
                  <a:ea typeface="Arial"/>
                  <a:cs typeface="Arial"/>
                  <a:sym typeface="Arial"/>
                </a:defRPr>
              </a:pPr>
              <a:r>
                <a:rPr sz="1100">
                  <a:solidFill>
                    <a:srgbClr val="000000"/>
                  </a:solidFill>
                  <a:latin typeface="Century Gothic"/>
                  <a:ea typeface="Century Gothic"/>
                  <a:cs typeface="Century Gothic"/>
                  <a:sym typeface="Century Gothic"/>
                </a:rPr>
                <a:t>Which artist do you listen to most? Do </a:t>
              </a:r>
            </a:p>
            <a:p>
              <a:pPr>
                <a:lnSpc>
                  <a:spcPct val="150000"/>
                </a:lnSpc>
                <a:defRPr>
                  <a:solidFill>
                    <a:srgbClr val="FFFFFF"/>
                  </a:solidFill>
                  <a:latin typeface="Arial"/>
                  <a:ea typeface="Arial"/>
                  <a:cs typeface="Arial"/>
                  <a:sym typeface="Arial"/>
                </a:defRPr>
              </a:pPr>
              <a:r>
                <a:rPr sz="1100">
                  <a:solidFill>
                    <a:srgbClr val="000000"/>
                  </a:solidFill>
                  <a:latin typeface="Century Gothic"/>
                  <a:ea typeface="Century Gothic"/>
                  <a:cs typeface="Century Gothic"/>
                  <a:sym typeface="Century Gothic"/>
                </a:rPr>
                <a:t>schools in richer areas of your town do </a:t>
              </a:r>
            </a:p>
            <a:p>
              <a:pPr>
                <a:lnSpc>
                  <a:spcPct val="150000"/>
                </a:lnSpc>
                <a:defRPr>
                  <a:solidFill>
                    <a:srgbClr val="FFFFFF"/>
                  </a:solidFill>
                  <a:latin typeface="Arial"/>
                  <a:ea typeface="Arial"/>
                  <a:cs typeface="Arial"/>
                  <a:sym typeface="Arial"/>
                </a:defRPr>
              </a:pPr>
              <a:r>
                <a:rPr sz="1100">
                  <a:solidFill>
                    <a:srgbClr val="000000"/>
                  </a:solidFill>
                  <a:latin typeface="Century Gothic"/>
                  <a:ea typeface="Century Gothic"/>
                  <a:cs typeface="Century Gothic"/>
                  <a:sym typeface="Century Gothic"/>
                </a:rPr>
                <a:t>better than those in poorer ones? What’s</a:t>
              </a:r>
            </a:p>
            <a:p>
              <a:pPr>
                <a:lnSpc>
                  <a:spcPct val="150000"/>
                </a:lnSpc>
                <a:defRPr>
                  <a:solidFill>
                    <a:srgbClr val="FFFFFF"/>
                  </a:solidFill>
                  <a:latin typeface="Arial"/>
                  <a:ea typeface="Arial"/>
                  <a:cs typeface="Arial"/>
                  <a:sym typeface="Arial"/>
                </a:defRPr>
              </a:pPr>
              <a:r>
                <a:rPr sz="1100">
                  <a:solidFill>
                    <a:srgbClr val="000000"/>
                  </a:solidFill>
                  <a:latin typeface="Century Gothic"/>
                  <a:ea typeface="Century Gothic"/>
                  <a:cs typeface="Century Gothic"/>
                  <a:sym typeface="Century Gothic"/>
                </a:rPr>
                <a:t>the healthiest cuisine? Our Data Science </a:t>
              </a:r>
            </a:p>
            <a:p>
              <a:pPr>
                <a:lnSpc>
                  <a:spcPct val="150000"/>
                </a:lnSpc>
                <a:defRPr>
                  <a:solidFill>
                    <a:srgbClr val="FFFFFF"/>
                  </a:solidFill>
                  <a:latin typeface="Arial"/>
                  <a:ea typeface="Arial"/>
                  <a:cs typeface="Arial"/>
                  <a:sym typeface="Arial"/>
                </a:defRPr>
              </a:pPr>
              <a:r>
                <a:rPr sz="1100">
                  <a:solidFill>
                    <a:srgbClr val="000000"/>
                  </a:solidFill>
                  <a:latin typeface="Century Gothic"/>
                  <a:ea typeface="Century Gothic"/>
                  <a:cs typeface="Century Gothic"/>
                  <a:sym typeface="Century Gothic"/>
                </a:rPr>
                <a:t>module teaches students to view </a:t>
              </a:r>
            </a:p>
            <a:p>
              <a:pPr>
                <a:lnSpc>
                  <a:spcPct val="150000"/>
                </a:lnSpc>
                <a:defRPr>
                  <a:solidFill>
                    <a:srgbClr val="FFFFFF"/>
                  </a:solidFill>
                  <a:latin typeface="Arial"/>
                  <a:ea typeface="Arial"/>
                  <a:cs typeface="Arial"/>
                  <a:sym typeface="Arial"/>
                </a:defRPr>
              </a:pPr>
              <a:r>
                <a:rPr sz="1100">
                  <a:solidFill>
                    <a:srgbClr val="000000"/>
                  </a:solidFill>
                  <a:latin typeface="Century Gothic"/>
                  <a:ea typeface="Century Gothic"/>
                  <a:cs typeface="Century Gothic"/>
                  <a:sym typeface="Century Gothic"/>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p>
          </p:txBody>
        </p:sp>
        <p:pic>
          <p:nvPicPr>
            <p:cNvPr id="992" name="image61.jpg" descr="image61.jpg"/>
            <p:cNvPicPr>
              <a:picLocks noChangeAspect="1"/>
            </p:cNvPicPr>
            <p:nvPr/>
          </p:nvPicPr>
          <p:blipFill>
            <a:blip r:embed="rId4">
              <a:extLst/>
            </a:blip>
            <a:stretch>
              <a:fillRect/>
            </a:stretch>
          </p:blipFill>
          <p:spPr>
            <a:xfrm>
              <a:off x="3164402" y="72032"/>
              <a:ext cx="1331398" cy="1427825"/>
            </a:xfrm>
            <a:prstGeom prst="rect">
              <a:avLst/>
            </a:prstGeom>
            <a:ln w="12700" cap="flat">
              <a:noFill/>
              <a:miter lim="400000"/>
            </a:ln>
            <a:effectLst/>
          </p:spPr>
        </p:pic>
      </p:grpSp>
      <p:grpSp>
        <p:nvGrpSpPr>
          <p:cNvPr id="996" name="Group"/>
          <p:cNvGrpSpPr/>
          <p:nvPr/>
        </p:nvGrpSpPr>
        <p:grpSpPr>
          <a:xfrm>
            <a:off x="4572000" y="3428999"/>
            <a:ext cx="4572000" cy="3258696"/>
            <a:chOff x="0" y="0"/>
            <a:chExt cx="4572000" cy="3258694"/>
          </a:xfrm>
        </p:grpSpPr>
        <p:sp>
          <p:nvSpPr>
            <p:cNvPr id="994" name="Reactive…"/>
            <p:cNvSpPr txBox="1"/>
            <p:nvPr/>
          </p:nvSpPr>
          <p:spPr>
            <a:xfrm>
              <a:off x="0" y="0"/>
              <a:ext cx="4572000" cy="3258695"/>
            </a:xfrm>
            <a:prstGeom prst="rect">
              <a:avLst/>
            </a:prstGeom>
            <a:solidFill>
              <a:srgbClr val="FFFFFF"/>
            </a:solidFill>
            <a:ln w="9525" cap="flat">
              <a:solidFill>
                <a:srgbClr val="000000"/>
              </a:solidFill>
              <a:prstDash val="solid"/>
              <a:bevel/>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lnSpc>
                  <a:spcPct val="150000"/>
                </a:lnSpc>
                <a:defRPr>
                  <a:solidFill>
                    <a:srgbClr val="FFFFFF"/>
                  </a:solidFill>
                  <a:latin typeface="Arial"/>
                  <a:ea typeface="Arial"/>
                  <a:cs typeface="Arial"/>
                  <a:sym typeface="Arial"/>
                </a:defRPr>
              </a:pPr>
              <a:r>
                <a:rPr sz="1200" b="1">
                  <a:solidFill>
                    <a:srgbClr val="000000"/>
                  </a:solidFill>
                  <a:latin typeface="Century Gothic"/>
                  <a:ea typeface="Century Gothic"/>
                  <a:cs typeface="Century Gothic"/>
                  <a:sym typeface="Century Gothic"/>
                </a:rPr>
                <a:t>Reactive</a:t>
              </a:r>
            </a:p>
            <a:p>
              <a:pPr>
                <a:lnSpc>
                  <a:spcPct val="150000"/>
                </a:lnSpc>
                <a:defRPr>
                  <a:solidFill>
                    <a:srgbClr val="FFFFFF"/>
                  </a:solidFill>
                  <a:latin typeface="Arial"/>
                  <a:ea typeface="Arial"/>
                  <a:cs typeface="Arial"/>
                  <a:sym typeface="Arial"/>
                </a:defRPr>
              </a:pPr>
              <a:r>
                <a:rPr sz="1100">
                  <a:solidFill>
                    <a:srgbClr val="000000"/>
                  </a:solidFill>
                  <a:latin typeface="Century Gothic"/>
                  <a:ea typeface="Century Gothic"/>
                  <a:cs typeface="Century Gothic"/>
                  <a:sym typeface="Century Gothic"/>
                </a:rPr>
                <a:t>Bootstrap:Reactive goes deeper into </a:t>
              </a:r>
            </a:p>
            <a:p>
              <a:pPr>
                <a:lnSpc>
                  <a:spcPct val="150000"/>
                </a:lnSpc>
                <a:defRPr>
                  <a:solidFill>
                    <a:srgbClr val="FFFFFF"/>
                  </a:solidFill>
                  <a:latin typeface="Arial"/>
                  <a:ea typeface="Arial"/>
                  <a:cs typeface="Arial"/>
                  <a:sym typeface="Arial"/>
                </a:defRPr>
              </a:pPr>
              <a:r>
                <a:rPr sz="1100">
                  <a:solidFill>
                    <a:srgbClr val="000000"/>
                  </a:solidFill>
                  <a:latin typeface="Century Gothic"/>
                  <a:ea typeface="Century Gothic"/>
                  <a:cs typeface="Century Gothic"/>
                  <a:sym typeface="Century Gothic"/>
                </a:rPr>
                <a:t>programming, building events and data </a:t>
              </a:r>
            </a:p>
            <a:p>
              <a:pPr>
                <a:lnSpc>
                  <a:spcPct val="150000"/>
                </a:lnSpc>
                <a:defRPr>
                  <a:solidFill>
                    <a:srgbClr val="FFFFFF"/>
                  </a:solidFill>
                  <a:latin typeface="Arial"/>
                  <a:ea typeface="Arial"/>
                  <a:cs typeface="Arial"/>
                  <a:sym typeface="Arial"/>
                </a:defRPr>
              </a:pPr>
              <a:r>
                <a:rPr sz="1100">
                  <a:solidFill>
                    <a:srgbClr val="000000"/>
                  </a:solidFill>
                  <a:latin typeface="Century Gothic"/>
                  <a:ea typeface="Century Gothic"/>
                  <a:cs typeface="Century Gothic"/>
                  <a:sym typeface="Century Gothic"/>
                </a:rPr>
                <a:t>structures on top of the foundation laid by </a:t>
              </a:r>
            </a:p>
            <a:p>
              <a:pPr>
                <a:lnSpc>
                  <a:spcPct val="150000"/>
                </a:lnSpc>
                <a:defRPr>
                  <a:solidFill>
                    <a:srgbClr val="FFFFFF"/>
                  </a:solidFill>
                  <a:latin typeface="Arial"/>
                  <a:ea typeface="Arial"/>
                  <a:cs typeface="Arial"/>
                  <a:sym typeface="Arial"/>
                </a:defRPr>
              </a:pPr>
              <a:r>
                <a:rPr sz="1100">
                  <a:solidFill>
                    <a:srgbClr val="000000"/>
                  </a:solidFill>
                  <a:latin typeface="Century Gothic"/>
                  <a:ea typeface="Century Gothic"/>
                  <a:cs typeface="Century Gothic"/>
                  <a:sym typeface="Century Gothic"/>
                </a:rPr>
                <a:t>our intro courses and allowing students to </a:t>
              </a:r>
            </a:p>
            <a:p>
              <a:pPr>
                <a:lnSpc>
                  <a:spcPct val="150000"/>
                </a:lnSpc>
                <a:defRPr>
                  <a:solidFill>
                    <a:srgbClr val="FFFFFF"/>
                  </a:solidFill>
                  <a:latin typeface="Arial"/>
                  <a:ea typeface="Arial"/>
                  <a:cs typeface="Arial"/>
                  <a:sym typeface="Arial"/>
                </a:defRPr>
              </a:pPr>
              <a:r>
                <a:rPr sz="1100">
                  <a:solidFill>
                    <a:srgbClr val="000000"/>
                  </a:solidFill>
                  <a:latin typeface="Century Gothic"/>
                  <a:ea typeface="Century Gothic"/>
                  <a:cs typeface="Century Gothic"/>
                  <a:sym typeface="Century Gothic"/>
                </a:rPr>
                <a:t>build far more sophisticated programs. </a:t>
              </a:r>
            </a:p>
            <a:p>
              <a:pPr>
                <a:lnSpc>
                  <a:spcPct val="150000"/>
                </a:lnSpc>
                <a:defRPr>
                  <a:solidFill>
                    <a:srgbClr val="FFFFFF"/>
                  </a:solidFill>
                  <a:latin typeface="Arial"/>
                  <a:ea typeface="Arial"/>
                  <a:cs typeface="Arial"/>
                  <a:sym typeface="Arial"/>
                </a:defRPr>
              </a:pPr>
              <a:r>
                <a:rPr sz="1100">
                  <a:solidFill>
                    <a:srgbClr val="000000"/>
                  </a:solidFill>
                  <a:latin typeface="Century Gothic"/>
                  <a:ea typeface="Century Gothic"/>
                  <a:cs typeface="Century Gothic"/>
                  <a:sym typeface="Century Gothic"/>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p>
          </p:txBody>
        </p:sp>
        <p:pic>
          <p:nvPicPr>
            <p:cNvPr id="995" name="image62.jpg" descr="image62.jpg"/>
            <p:cNvPicPr>
              <a:picLocks noChangeAspect="1"/>
            </p:cNvPicPr>
            <p:nvPr/>
          </p:nvPicPr>
          <p:blipFill>
            <a:blip r:embed="rId5">
              <a:extLst/>
            </a:blip>
            <a:stretch>
              <a:fillRect/>
            </a:stretch>
          </p:blipFill>
          <p:spPr>
            <a:xfrm>
              <a:off x="3187936" y="47407"/>
              <a:ext cx="1307865" cy="1390027"/>
            </a:xfrm>
            <a:prstGeom prst="rect">
              <a:avLst/>
            </a:prstGeom>
            <a:ln w="12700" cap="flat">
              <a:noFill/>
              <a:miter lim="400000"/>
            </a:ln>
            <a:effectLst/>
          </p:spPr>
        </p:pic>
      </p:grpSp>
      <p:grpSp>
        <p:nvGrpSpPr>
          <p:cNvPr id="999" name="Group"/>
          <p:cNvGrpSpPr/>
          <p:nvPr/>
        </p:nvGrpSpPr>
        <p:grpSpPr>
          <a:xfrm>
            <a:off x="0" y="3428999"/>
            <a:ext cx="4572000" cy="3258696"/>
            <a:chOff x="0" y="0"/>
            <a:chExt cx="4572000" cy="3258694"/>
          </a:xfrm>
        </p:grpSpPr>
        <p:sp>
          <p:nvSpPr>
            <p:cNvPr id="997" name="Physics…"/>
            <p:cNvSpPr txBox="1"/>
            <p:nvPr/>
          </p:nvSpPr>
          <p:spPr>
            <a:xfrm>
              <a:off x="0" y="0"/>
              <a:ext cx="4572000" cy="3258695"/>
            </a:xfrm>
            <a:prstGeom prst="rect">
              <a:avLst/>
            </a:prstGeom>
            <a:solidFill>
              <a:srgbClr val="FFFFFF"/>
            </a:solidFill>
            <a:ln w="9525" cap="flat">
              <a:solidFill>
                <a:srgbClr val="000000"/>
              </a:solidFill>
              <a:prstDash val="solid"/>
              <a:bevel/>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lnSpc>
                  <a:spcPct val="150000"/>
                </a:lnSpc>
                <a:defRPr>
                  <a:solidFill>
                    <a:srgbClr val="FFFFFF"/>
                  </a:solidFill>
                  <a:latin typeface="Arial"/>
                  <a:ea typeface="Arial"/>
                  <a:cs typeface="Arial"/>
                  <a:sym typeface="Arial"/>
                </a:defRPr>
              </a:pPr>
              <a:r>
                <a:rPr sz="1200" b="1">
                  <a:solidFill>
                    <a:srgbClr val="000000"/>
                  </a:solidFill>
                  <a:latin typeface="Century Gothic"/>
                  <a:ea typeface="Century Gothic"/>
                  <a:cs typeface="Century Gothic"/>
                  <a:sym typeface="Century Gothic"/>
                </a:rPr>
                <a:t>Physics</a:t>
              </a:r>
            </a:p>
            <a:p>
              <a:pPr>
                <a:lnSpc>
                  <a:spcPct val="150000"/>
                </a:lnSpc>
                <a:defRPr>
                  <a:solidFill>
                    <a:srgbClr val="FFFFFF"/>
                  </a:solidFill>
                  <a:latin typeface="Arial"/>
                  <a:ea typeface="Arial"/>
                  <a:cs typeface="Arial"/>
                  <a:sym typeface="Arial"/>
                </a:defRPr>
              </a:pPr>
              <a:r>
                <a:rPr sz="1100">
                  <a:solidFill>
                    <a:srgbClr val="000000"/>
                  </a:solidFill>
                  <a:latin typeface="Century Gothic"/>
                  <a:ea typeface="Century Gothic"/>
                  <a:cs typeface="Century Gothic"/>
                  <a:sym typeface="Century Gothic"/>
                </a:rPr>
                <a:t>This module is developed in partnership </a:t>
              </a:r>
            </a:p>
            <a:p>
              <a:pPr>
                <a:lnSpc>
                  <a:spcPct val="150000"/>
                </a:lnSpc>
                <a:defRPr>
                  <a:solidFill>
                    <a:srgbClr val="FFFFFF"/>
                  </a:solidFill>
                  <a:latin typeface="Arial"/>
                  <a:ea typeface="Arial"/>
                  <a:cs typeface="Arial"/>
                  <a:sym typeface="Arial"/>
                </a:defRPr>
              </a:pPr>
              <a:r>
                <a:rPr sz="1100">
                  <a:solidFill>
                    <a:srgbClr val="000000"/>
                  </a:solidFill>
                  <a:latin typeface="Century Gothic"/>
                  <a:ea typeface="Century Gothic"/>
                  <a:cs typeface="Century Gothic"/>
                  <a:sym typeface="Century Gothic"/>
                </a:rPr>
                <a:t>with the American Association of Physics </a:t>
              </a:r>
            </a:p>
            <a:p>
              <a:pPr>
                <a:lnSpc>
                  <a:spcPct val="150000"/>
                </a:lnSpc>
                <a:defRPr>
                  <a:solidFill>
                    <a:srgbClr val="FFFFFF"/>
                  </a:solidFill>
                  <a:latin typeface="Arial"/>
                  <a:ea typeface="Arial"/>
                  <a:cs typeface="Arial"/>
                  <a:sym typeface="Arial"/>
                </a:defRPr>
              </a:pPr>
              <a:r>
                <a:rPr sz="1100">
                  <a:solidFill>
                    <a:srgbClr val="000000"/>
                  </a:solidFill>
                  <a:latin typeface="Century Gothic"/>
                  <a:ea typeface="Century Gothic"/>
                  <a:cs typeface="Century Gothic"/>
                  <a:sym typeface="Century Gothic"/>
                </a:rPr>
                <a:t>Teachers &amp; American Modeling Teachers </a:t>
              </a:r>
            </a:p>
            <a:p>
              <a:pPr>
                <a:lnSpc>
                  <a:spcPct val="150000"/>
                </a:lnSpc>
                <a:defRPr>
                  <a:solidFill>
                    <a:srgbClr val="FFFFFF"/>
                  </a:solidFill>
                  <a:latin typeface="Arial"/>
                  <a:ea typeface="Arial"/>
                  <a:cs typeface="Arial"/>
                  <a:sym typeface="Arial"/>
                </a:defRPr>
              </a:pPr>
              <a:r>
                <a:rPr sz="1100">
                  <a:solidFill>
                    <a:srgbClr val="000000"/>
                  </a:solidFill>
                  <a:latin typeface="Century Gothic"/>
                  <a:ea typeface="Century Gothic"/>
                  <a:cs typeface="Century Gothic"/>
                  <a:sym typeface="Century Gothic"/>
                </a:rPr>
                <a:t>Association. It helps students understand</a:t>
              </a:r>
            </a:p>
            <a:p>
              <a:pPr>
                <a:lnSpc>
                  <a:spcPct val="150000"/>
                </a:lnSpc>
                <a:defRPr>
                  <a:solidFill>
                    <a:srgbClr val="FFFFFF"/>
                  </a:solidFill>
                  <a:latin typeface="Arial"/>
                  <a:ea typeface="Arial"/>
                  <a:cs typeface="Arial"/>
                  <a:sym typeface="Arial"/>
                </a:defRPr>
              </a:pPr>
              <a:r>
                <a:rPr sz="1100">
                  <a:solidFill>
                    <a:srgbClr val="000000"/>
                  </a:solidFill>
                  <a:latin typeface="Century Gothic"/>
                  <a:ea typeface="Century Gothic"/>
                  <a:cs typeface="Century Gothic"/>
                  <a:sym typeface="Century Gothic"/>
                </a:rPr>
                <a:t> dynamics concepts by using </a:t>
              </a:r>
            </a:p>
            <a:p>
              <a:pPr>
                <a:lnSpc>
                  <a:spcPct val="150000"/>
                </a:lnSpc>
                <a:defRPr>
                  <a:solidFill>
                    <a:srgbClr val="FFFFFF"/>
                  </a:solidFill>
                  <a:latin typeface="Arial"/>
                  <a:ea typeface="Arial"/>
                  <a:cs typeface="Arial"/>
                  <a:sym typeface="Arial"/>
                </a:defRPr>
              </a:pPr>
              <a:r>
                <a:rPr sz="1100">
                  <a:solidFill>
                    <a:srgbClr val="000000"/>
                  </a:solidFill>
                  <a:latin typeface="Century Gothic"/>
                  <a:ea typeface="Century Gothic"/>
                  <a:cs typeface="Century Gothic"/>
                  <a:sym typeface="Century Gothic"/>
                </a:rPr>
                <a:t>programming to build models of the </a:t>
              </a:r>
            </a:p>
            <a:p>
              <a:pPr>
                <a:lnSpc>
                  <a:spcPct val="150000"/>
                </a:lnSpc>
                <a:defRPr>
                  <a:solidFill>
                    <a:srgbClr val="FFFFFF"/>
                  </a:solidFill>
                  <a:latin typeface="Arial"/>
                  <a:ea typeface="Arial"/>
                  <a:cs typeface="Arial"/>
                  <a:sym typeface="Arial"/>
                </a:defRPr>
              </a:pPr>
              <a:r>
                <a:rPr sz="1100">
                  <a:solidFill>
                    <a:srgbClr val="000000"/>
                  </a:solidFill>
                  <a:latin typeface="Century Gothic"/>
                  <a:ea typeface="Century Gothic"/>
                  <a:cs typeface="Century Gothic"/>
                  <a:sym typeface="Century Gothic"/>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p>
          </p:txBody>
        </p:sp>
        <p:pic>
          <p:nvPicPr>
            <p:cNvPr id="998" name="image63.tif" descr="image63.tif"/>
            <p:cNvPicPr>
              <a:picLocks noChangeAspect="1"/>
            </p:cNvPicPr>
            <p:nvPr/>
          </p:nvPicPr>
          <p:blipFill>
            <a:blip r:embed="rId6">
              <a:extLst/>
            </a:blip>
            <a:srcRect b="9103"/>
            <a:stretch>
              <a:fillRect/>
            </a:stretch>
          </p:blipFill>
          <p:spPr>
            <a:xfrm>
              <a:off x="3078893" y="47407"/>
              <a:ext cx="1403032" cy="1596481"/>
            </a:xfrm>
            <a:prstGeom prst="rect">
              <a:avLst/>
            </a:prstGeom>
            <a:ln w="12700" cap="flat">
              <a:noFill/>
              <a:miter lim="400000"/>
            </a:ln>
            <a:effectLst/>
          </p:spPr>
        </p:pic>
      </p:grpSp>
      <p:pic>
        <p:nvPicPr>
          <p:cNvPr id="1000" name="image64.png" descr="image64.png"/>
          <p:cNvPicPr>
            <a:picLocks noChangeAspect="1"/>
          </p:cNvPicPr>
          <p:nvPr/>
        </p:nvPicPr>
        <p:blipFill>
          <a:blip r:embed="rId7">
            <a:extLst/>
          </a:blip>
          <a:stretch>
            <a:fillRect/>
          </a:stretch>
        </p:blipFill>
        <p:spPr>
          <a:xfrm>
            <a:off x="-6919" y="0"/>
            <a:ext cx="9144001" cy="3350539"/>
          </a:xfrm>
          <a:prstGeom prst="rect">
            <a:avLst/>
          </a:prstGeom>
          <a:ln w="12700">
            <a:miter lim="400000"/>
          </a:ln>
        </p:spPr>
      </p:pic>
      <p:pic>
        <p:nvPicPr>
          <p:cNvPr id="1001" name="image65.png" descr="image65.png"/>
          <p:cNvPicPr>
            <a:picLocks noChangeAspect="1"/>
          </p:cNvPicPr>
          <p:nvPr/>
        </p:nvPicPr>
        <p:blipFill>
          <a:blip r:embed="rId8">
            <a:extLst/>
          </a:blip>
          <a:stretch>
            <a:fillRect/>
          </a:stretch>
        </p:blipFill>
        <p:spPr>
          <a:xfrm>
            <a:off x="-6919" y="815361"/>
            <a:ext cx="9144001" cy="2552261"/>
          </a:xfrm>
          <a:prstGeom prst="rect">
            <a:avLst/>
          </a:prstGeom>
          <a:ln w="12700">
            <a:miter lim="400000"/>
          </a:ln>
        </p:spPr>
      </p:pic>
      <p:pic>
        <p:nvPicPr>
          <p:cNvPr id="1002" name="image66.png" descr="image66.png"/>
          <p:cNvPicPr>
            <a:picLocks noChangeAspect="1"/>
          </p:cNvPicPr>
          <p:nvPr/>
        </p:nvPicPr>
        <p:blipFill>
          <a:blip r:embed="rId9">
            <a:extLst/>
          </a:blip>
          <a:stretch>
            <a:fillRect/>
          </a:stretch>
        </p:blipFill>
        <p:spPr>
          <a:xfrm>
            <a:off x="0" y="3653152"/>
            <a:ext cx="9144000" cy="3116241"/>
          </a:xfrm>
          <a:prstGeom prst="rect">
            <a:avLst/>
          </a:prstGeom>
          <a:ln w="12700">
            <a:miter lim="400000"/>
          </a:ln>
        </p:spPr>
      </p:pic>
      <p:pic>
        <p:nvPicPr>
          <p:cNvPr id="1003" name="image67.png" descr="image67.png"/>
          <p:cNvPicPr>
            <a:picLocks noChangeAspect="1"/>
          </p:cNvPicPr>
          <p:nvPr/>
        </p:nvPicPr>
        <p:blipFill>
          <a:blip r:embed="rId10">
            <a:extLst/>
          </a:blip>
          <a:stretch>
            <a:fillRect/>
          </a:stretch>
        </p:blipFill>
        <p:spPr>
          <a:xfrm>
            <a:off x="0" y="1968500"/>
            <a:ext cx="9144000" cy="2898244"/>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999"/>
                                        </p:tgtEl>
                                        <p:attrNameLst>
                                          <p:attrName>style.visibility</p:attrName>
                                        </p:attrNameLst>
                                      </p:cBhvr>
                                      <p:to>
                                        <p:strVal val="visible"/>
                                      </p:to>
                                    </p:set>
                                    <p:animEffect transition="in" filter="dissolve">
                                      <p:cBhvr>
                                        <p:cTn id="7" dur="500"/>
                                        <p:tgtEl>
                                          <p:spTgt spid="99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2" nodeType="clickEffect">
                                  <p:stCondLst>
                                    <p:cond delay="0"/>
                                  </p:stCondLst>
                                  <p:iterate>
                                    <p:tmAbs val="0"/>
                                  </p:iterate>
                                  <p:childTnLst>
                                    <p:set>
                                      <p:cBhvr>
                                        <p:cTn id="11" fill="hold"/>
                                        <p:tgtEl>
                                          <p:spTgt spid="996"/>
                                        </p:tgtEl>
                                        <p:attrNameLst>
                                          <p:attrName>style.visibility</p:attrName>
                                        </p:attrNameLst>
                                      </p:cBhvr>
                                      <p:to>
                                        <p:strVal val="visible"/>
                                      </p:to>
                                    </p:set>
                                    <p:animEffect transition="in" filter="dissolve">
                                      <p:cBhvr>
                                        <p:cTn id="12" dur="500"/>
                                        <p:tgtEl>
                                          <p:spTgt spid="99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3" nodeType="clickEffect">
                                  <p:stCondLst>
                                    <p:cond delay="0"/>
                                  </p:stCondLst>
                                  <p:iterate>
                                    <p:tmAbs val="0"/>
                                  </p:iterate>
                                  <p:childTnLst>
                                    <p:set>
                                      <p:cBhvr>
                                        <p:cTn id="16" fill="hold"/>
                                        <p:tgtEl>
                                          <p:spTgt spid="100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4" nodeType="clickEffect">
                                  <p:stCondLst>
                                    <p:cond delay="0"/>
                                  </p:stCondLst>
                                  <p:iterate>
                                    <p:tmAbs val="0"/>
                                  </p:iterate>
                                  <p:childTnLst>
                                    <p:set>
                                      <p:cBhvr>
                                        <p:cTn id="20" fill="hold">
                                          <p:stCondLst>
                                            <p:cond delay="0"/>
                                          </p:stCondLst>
                                        </p:cTn>
                                        <p:tgtEl>
                                          <p:spTgt spid="1000"/>
                                        </p:tgtEl>
                                        <p:attrNameLst>
                                          <p:attrName>style.visibility</p:attrName>
                                        </p:attrNameLst>
                                      </p:cBhvr>
                                      <p:to>
                                        <p:strVal val="hidden"/>
                                      </p:to>
                                    </p:set>
                                  </p:childTnLst>
                                </p:cTn>
                              </p:par>
                            </p:childTnLst>
                          </p:cTn>
                        </p:par>
                        <p:par>
                          <p:cTn id="21" fill="hold">
                            <p:stCondLst>
                              <p:cond delay="0"/>
                            </p:stCondLst>
                            <p:childTnLst>
                              <p:par>
                                <p:cTn id="22" presetID="1" presetClass="entr" presetSubtype="0" fill="hold" grpId="5" nodeType="afterEffect">
                                  <p:stCondLst>
                                    <p:cond delay="0"/>
                                  </p:stCondLst>
                                  <p:iterate>
                                    <p:tmAbs val="0"/>
                                  </p:iterate>
                                  <p:childTnLst>
                                    <p:set>
                                      <p:cBhvr>
                                        <p:cTn id="23" fill="hold"/>
                                        <p:tgtEl>
                                          <p:spTgt spid="100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6" nodeType="clickEffect">
                                  <p:stCondLst>
                                    <p:cond delay="0"/>
                                  </p:stCondLst>
                                  <p:iterate>
                                    <p:tmAbs val="0"/>
                                  </p:iterate>
                                  <p:childTnLst>
                                    <p:set>
                                      <p:cBhvr>
                                        <p:cTn id="27" fill="hold">
                                          <p:stCondLst>
                                            <p:cond delay="0"/>
                                          </p:stCondLst>
                                        </p:cTn>
                                        <p:tgtEl>
                                          <p:spTgt spid="1001"/>
                                        </p:tgtEl>
                                        <p:attrNameLst>
                                          <p:attrName>style.visibility</p:attrName>
                                        </p:attrNameLst>
                                      </p:cBhvr>
                                      <p:to>
                                        <p:strVal val="hidden"/>
                                      </p:to>
                                    </p:set>
                                  </p:childTnLst>
                                </p:cTn>
                              </p:par>
                            </p:childTnLst>
                          </p:cTn>
                        </p:par>
                        <p:par>
                          <p:cTn id="28" fill="hold">
                            <p:stCondLst>
                              <p:cond delay="0"/>
                            </p:stCondLst>
                            <p:childTnLst>
                              <p:par>
                                <p:cTn id="29" presetID="1" presetClass="entr" presetSubtype="0" fill="hold" grpId="7" nodeType="afterEffect">
                                  <p:stCondLst>
                                    <p:cond delay="0"/>
                                  </p:stCondLst>
                                  <p:iterate>
                                    <p:tmAbs val="0"/>
                                  </p:iterate>
                                  <p:childTnLst>
                                    <p:set>
                                      <p:cBhvr>
                                        <p:cTn id="30" fill="hold"/>
                                        <p:tgtEl>
                                          <p:spTgt spid="100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8" nodeType="clickEffect">
                                  <p:stCondLst>
                                    <p:cond delay="0"/>
                                  </p:stCondLst>
                                  <p:iterate>
                                    <p:tmAbs val="0"/>
                                  </p:iterate>
                                  <p:childTnLst>
                                    <p:set>
                                      <p:cBhvr>
                                        <p:cTn id="34" fill="hold">
                                          <p:stCondLst>
                                            <p:cond delay="0"/>
                                          </p:stCondLst>
                                        </p:cTn>
                                        <p:tgtEl>
                                          <p:spTgt spid="1003"/>
                                        </p:tgtEl>
                                        <p:attrNameLst>
                                          <p:attrName>style.visibility</p:attrName>
                                        </p:attrNameLst>
                                      </p:cBhvr>
                                      <p:to>
                                        <p:strVal val="hidden"/>
                                      </p:to>
                                    </p:set>
                                  </p:childTnLst>
                                </p:cTn>
                              </p:par>
                            </p:childTnLst>
                          </p:cTn>
                        </p:par>
                        <p:par>
                          <p:cTn id="35" fill="hold">
                            <p:stCondLst>
                              <p:cond delay="0"/>
                            </p:stCondLst>
                            <p:childTnLst>
                              <p:par>
                                <p:cTn id="36" presetID="1" presetClass="entr" presetSubtype="0" fill="hold" grpId="9" nodeType="afterEffect">
                                  <p:stCondLst>
                                    <p:cond delay="0"/>
                                  </p:stCondLst>
                                  <p:iterate>
                                    <p:tmAbs val="0"/>
                                  </p:iterate>
                                  <p:childTnLst>
                                    <p:set>
                                      <p:cBhvr>
                                        <p:cTn id="37" fill="hold"/>
                                        <p:tgtEl>
                                          <p:spTgt spid="100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0" nodeType="clickEffect">
                                  <p:stCondLst>
                                    <p:cond delay="0"/>
                                  </p:stCondLst>
                                  <p:iterate>
                                    <p:tmAbs val="0"/>
                                  </p:iterate>
                                  <p:childTnLst>
                                    <p:set>
                                      <p:cBhvr>
                                        <p:cTn id="41" fill="hold">
                                          <p:stCondLst>
                                            <p:cond delay="0"/>
                                          </p:stCondLst>
                                        </p:cTn>
                                        <p:tgtEl>
                                          <p:spTgt spid="1002"/>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9" presetClass="entr" fill="hold" grpId="11" nodeType="clickEffect">
                                  <p:stCondLst>
                                    <p:cond delay="0"/>
                                  </p:stCondLst>
                                  <p:iterate>
                                    <p:tmAbs val="0"/>
                                  </p:iterate>
                                  <p:childTnLst>
                                    <p:set>
                                      <p:cBhvr>
                                        <p:cTn id="45" fill="hold"/>
                                        <p:tgtEl>
                                          <p:spTgt spid="993"/>
                                        </p:tgtEl>
                                        <p:attrNameLst>
                                          <p:attrName>style.visibility</p:attrName>
                                        </p:attrNameLst>
                                      </p:cBhvr>
                                      <p:to>
                                        <p:strVal val="visible"/>
                                      </p:to>
                                    </p:set>
                                    <p:animEffect transition="in" filter="dissolve">
                                      <p:cBhvr>
                                        <p:cTn id="46" dur="500"/>
                                        <p:tgtEl>
                                          <p:spTgt spid="9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 grpId="11" animBg="1" advAuto="0"/>
      <p:bldP spid="996" grpId="2" animBg="1" advAuto="0"/>
      <p:bldP spid="999" grpId="1" animBg="1" advAuto="0"/>
      <p:bldP spid="1000" grpId="3" animBg="1" advAuto="0"/>
      <p:bldP spid="1000" grpId="4" animBg="1" advAuto="0"/>
      <p:bldP spid="1001" grpId="5" animBg="1" advAuto="0"/>
      <p:bldP spid="1001" grpId="6" animBg="1" advAuto="0"/>
      <p:bldP spid="1002" grpId="9" animBg="1" advAuto="0"/>
      <p:bldP spid="1002" grpId="10" animBg="1" advAuto="0"/>
      <p:bldP spid="1003" grpId="7" animBg="1" advAuto="0"/>
      <p:bldP spid="1003" grpId="8" animBg="1" advAuto="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 name="Connect with Us!"/>
          <p:cNvSpPr txBox="1">
            <a:spLocks noGrp="1"/>
          </p:cNvSpPr>
          <p:nvPr>
            <p:ph type="title"/>
          </p:nvPr>
        </p:nvSpPr>
        <p:spPr>
          <a:prstGeom prst="rect">
            <a:avLst/>
          </a:prstGeom>
        </p:spPr>
        <p:txBody>
          <a:bodyPr/>
          <a:lstStyle/>
          <a:p>
            <a:r>
              <a:t>Connect with Us!</a:t>
            </a:r>
          </a:p>
        </p:txBody>
      </p:sp>
      <p:sp>
        <p:nvSpPr>
          <p:cNvPr id="1008"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69</a:t>
            </a:fld>
            <a:endParaRPr sz="1200">
              <a:solidFill>
                <a:srgbClr val="D38E27"/>
              </a:solidFill>
              <a:latin typeface="Arial"/>
              <a:ea typeface="Arial"/>
              <a:cs typeface="Arial"/>
              <a:sym typeface="Arial"/>
            </a:endParaRPr>
          </a:p>
        </p:txBody>
      </p:sp>
      <p:pic>
        <p:nvPicPr>
          <p:cNvPr id="1009" name="image68.png" descr="image68.png"/>
          <p:cNvPicPr>
            <a:picLocks noChangeAspect="1"/>
          </p:cNvPicPr>
          <p:nvPr/>
        </p:nvPicPr>
        <p:blipFill>
          <a:blip r:embed="rId3">
            <a:extLst/>
          </a:blip>
          <a:stretch>
            <a:fillRect/>
          </a:stretch>
        </p:blipFill>
        <p:spPr>
          <a:xfrm>
            <a:off x="1984375" y="2205038"/>
            <a:ext cx="520700" cy="520701"/>
          </a:xfrm>
          <a:prstGeom prst="rect">
            <a:avLst/>
          </a:prstGeom>
          <a:ln w="12700">
            <a:miter lim="400000"/>
          </a:ln>
        </p:spPr>
      </p:pic>
      <p:pic>
        <p:nvPicPr>
          <p:cNvPr id="1010" name="image69.png" descr="image69.png"/>
          <p:cNvPicPr>
            <a:picLocks noChangeAspect="1"/>
          </p:cNvPicPr>
          <p:nvPr/>
        </p:nvPicPr>
        <p:blipFill>
          <a:blip r:embed="rId4">
            <a:extLst/>
          </a:blip>
          <a:stretch>
            <a:fillRect/>
          </a:stretch>
        </p:blipFill>
        <p:spPr>
          <a:xfrm>
            <a:off x="1984375" y="2998788"/>
            <a:ext cx="520700" cy="520701"/>
          </a:xfrm>
          <a:prstGeom prst="rect">
            <a:avLst/>
          </a:prstGeom>
          <a:ln w="12700">
            <a:miter lim="400000"/>
          </a:ln>
        </p:spPr>
      </p:pic>
      <p:sp>
        <p:nvSpPr>
          <p:cNvPr id="1011" name="/ BootstrapWorld"/>
          <p:cNvSpPr txBox="1"/>
          <p:nvPr/>
        </p:nvSpPr>
        <p:spPr>
          <a:xfrm>
            <a:off x="2535238" y="2251075"/>
            <a:ext cx="2453244" cy="437069"/>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a:latin typeface="Arial"/>
                <a:ea typeface="Arial"/>
                <a:cs typeface="Arial"/>
                <a:sym typeface="Arial"/>
              </a:defRPr>
            </a:lvl1pPr>
          </a:lstStyle>
          <a:p>
            <a:pPr>
              <a:defRPr sz="2800">
                <a:latin typeface="+mj-lt"/>
                <a:ea typeface="+mj-ea"/>
                <a:cs typeface="+mj-cs"/>
                <a:sym typeface="Helvetica"/>
              </a:defRPr>
            </a:pPr>
            <a:r>
              <a:rPr sz="2400">
                <a:latin typeface="Arial"/>
                <a:ea typeface="Arial"/>
                <a:cs typeface="Arial"/>
                <a:sym typeface="Arial"/>
              </a:rPr>
              <a:t> / BootstrapWorld</a:t>
            </a:r>
          </a:p>
        </p:txBody>
      </p:sp>
      <p:sp>
        <p:nvSpPr>
          <p:cNvPr id="1012" name="@BootstrapWorld"/>
          <p:cNvSpPr txBox="1"/>
          <p:nvPr/>
        </p:nvSpPr>
        <p:spPr>
          <a:xfrm>
            <a:off x="2568575" y="3019425"/>
            <a:ext cx="2508608" cy="437069"/>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a:latin typeface="Arial"/>
                <a:ea typeface="Arial"/>
                <a:cs typeface="Arial"/>
                <a:sym typeface="Arial"/>
              </a:defRPr>
            </a:lvl1pPr>
          </a:lstStyle>
          <a:p>
            <a:pPr>
              <a:defRPr sz="2800">
                <a:latin typeface="+mj-lt"/>
                <a:ea typeface="+mj-ea"/>
                <a:cs typeface="+mj-cs"/>
                <a:sym typeface="Helvetica"/>
              </a:defRPr>
            </a:pPr>
            <a:r>
              <a:rPr sz="2400">
                <a:latin typeface="Arial"/>
                <a:ea typeface="Arial"/>
                <a:cs typeface="Arial"/>
                <a:sym typeface="Arial"/>
              </a:rPr>
              <a:t>@BootstrapWorld</a:t>
            </a:r>
          </a:p>
        </p:txBody>
      </p:sp>
      <p:sp>
        <p:nvSpPr>
          <p:cNvPr id="1013" name="bit.ly/BootstrapHelp"/>
          <p:cNvSpPr txBox="1"/>
          <p:nvPr/>
        </p:nvSpPr>
        <p:spPr>
          <a:xfrm>
            <a:off x="2667000" y="3733800"/>
            <a:ext cx="2747030" cy="437069"/>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a:latin typeface="Arial"/>
                <a:ea typeface="Arial"/>
                <a:cs typeface="Arial"/>
                <a:sym typeface="Arial"/>
              </a:defRPr>
            </a:lvl1pPr>
          </a:lstStyle>
          <a:p>
            <a:pPr>
              <a:defRPr sz="2800">
                <a:latin typeface="+mj-lt"/>
                <a:ea typeface="+mj-ea"/>
                <a:cs typeface="+mj-cs"/>
                <a:sym typeface="Helvetica"/>
              </a:defRPr>
            </a:pPr>
            <a:r>
              <a:rPr sz="2400">
                <a:latin typeface="Arial"/>
                <a:ea typeface="Arial"/>
                <a:cs typeface="Arial"/>
                <a:sym typeface="Arial"/>
              </a:rPr>
              <a:t>bit.ly/BootstrapHelp</a:t>
            </a:r>
          </a:p>
        </p:txBody>
      </p:sp>
      <p:sp>
        <p:nvSpPr>
          <p:cNvPr id="1014" name="Questions:"/>
          <p:cNvSpPr txBox="1"/>
          <p:nvPr/>
        </p:nvSpPr>
        <p:spPr>
          <a:xfrm>
            <a:off x="838200" y="3733800"/>
            <a:ext cx="1696006" cy="437069"/>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b="1">
                <a:solidFill>
                  <a:srgbClr val="92D050"/>
                </a:solidFill>
                <a:latin typeface="Arial"/>
                <a:ea typeface="Arial"/>
                <a:cs typeface="Arial"/>
                <a:sym typeface="Arial"/>
              </a:defRPr>
            </a:lvl1pPr>
          </a:lstStyle>
          <a:p>
            <a:pPr>
              <a:defRPr sz="2800" b="0">
                <a:solidFill>
                  <a:srgbClr val="000000"/>
                </a:solidFill>
                <a:latin typeface="+mj-lt"/>
                <a:ea typeface="+mj-ea"/>
                <a:cs typeface="+mj-cs"/>
                <a:sym typeface="Helvetica"/>
              </a:defRPr>
            </a:pPr>
            <a:r>
              <a:rPr sz="2400" b="1">
                <a:solidFill>
                  <a:srgbClr val="92D050"/>
                </a:solidFill>
                <a:latin typeface="Arial"/>
                <a:ea typeface="Arial"/>
                <a:cs typeface="Arial"/>
                <a:sym typeface="Arial"/>
              </a:rPr>
              <a:t>Questions:</a:t>
            </a:r>
          </a:p>
        </p:txBody>
      </p:sp>
      <p:sp>
        <p:nvSpPr>
          <p:cNvPr id="1015" name="Group photo!"/>
          <p:cNvSpPr txBox="1"/>
          <p:nvPr/>
        </p:nvSpPr>
        <p:spPr>
          <a:xfrm>
            <a:off x="3548379" y="4663430"/>
            <a:ext cx="2050813" cy="437069"/>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b="1" i="1">
                <a:solidFill>
                  <a:srgbClr val="92D050"/>
                </a:solidFill>
                <a:latin typeface="Arial"/>
                <a:ea typeface="Arial"/>
                <a:cs typeface="Arial"/>
                <a:sym typeface="Arial"/>
              </a:defRPr>
            </a:lvl1pPr>
          </a:lstStyle>
          <a:p>
            <a:pPr>
              <a:defRPr sz="2800" b="0" i="0">
                <a:solidFill>
                  <a:srgbClr val="000000"/>
                </a:solidFill>
                <a:latin typeface="+mj-lt"/>
                <a:ea typeface="+mj-ea"/>
                <a:cs typeface="+mj-cs"/>
                <a:sym typeface="Helvetica"/>
              </a:defRPr>
            </a:pPr>
            <a:r>
              <a:rPr sz="2400" b="1" i="1">
                <a:solidFill>
                  <a:srgbClr val="92D050"/>
                </a:solidFill>
                <a:latin typeface="Arial"/>
                <a:ea typeface="Arial"/>
                <a:cs typeface="Arial"/>
                <a:sym typeface="Arial"/>
              </a:rPr>
              <a:t>Group photo!</a:t>
            </a:r>
          </a:p>
        </p:txBody>
      </p:sp>
      <p:sp>
        <p:nvSpPr>
          <p:cNvPr id="1016" name="Rectangle"/>
          <p:cNvSpPr/>
          <p:nvPr/>
        </p:nvSpPr>
        <p:spPr>
          <a:xfrm>
            <a:off x="278295" y="0"/>
            <a:ext cx="1676401" cy="838200"/>
          </a:xfrm>
          <a:prstGeom prst="rect">
            <a:avLst/>
          </a:prstGeom>
          <a:solidFill>
            <a:srgbClr val="000000"/>
          </a:solidFill>
          <a:ln w="12700">
            <a:miter lim="400000"/>
          </a:ln>
        </p:spPr>
        <p:txBody>
          <a:bodyPr lIns="45719" rIns="45719" anchor="ctr"/>
          <a:lstStyle/>
          <a:p>
            <a:pPr algn="ctr">
              <a:defRPr>
                <a:ln w="9525">
                  <a:solidFill>
                    <a:srgbClr val="C4ADA0"/>
                  </a:solidFill>
                </a:ln>
              </a:defRPr>
            </a:pPr>
            <a:endParaRPr/>
          </a:p>
        </p:txBody>
      </p:sp>
      <p:sp>
        <p:nvSpPr>
          <p:cNvPr id="1017" name="Rectangle"/>
          <p:cNvSpPr/>
          <p:nvPr/>
        </p:nvSpPr>
        <p:spPr>
          <a:xfrm>
            <a:off x="278295" y="915123"/>
            <a:ext cx="1676401" cy="838201"/>
          </a:xfrm>
          <a:prstGeom prst="rect">
            <a:avLst/>
          </a:prstGeom>
          <a:solidFill>
            <a:srgbClr val="FFFFFF"/>
          </a:solidFill>
          <a:ln w="12700">
            <a:miter lim="400000"/>
          </a:ln>
        </p:spPr>
        <p:txBody>
          <a:bodyPr lIns="45719" rIns="45719" anchor="ctr"/>
          <a:lstStyle/>
          <a:p>
            <a:pPr algn="ctr">
              <a:defRPr>
                <a:ln w="9525">
                  <a:solidFill>
                    <a:srgbClr val="C4ADA0"/>
                  </a:solidFill>
                </a:ln>
              </a:defRPr>
            </a:pPr>
            <a:endParaRPr/>
          </a:p>
        </p:txBody>
      </p:sp>
      <p:pic>
        <p:nvPicPr>
          <p:cNvPr id="1018" name="image3.png" descr="image3.png"/>
          <p:cNvPicPr>
            <a:picLocks noChangeAspect="1"/>
          </p:cNvPicPr>
          <p:nvPr/>
        </p:nvPicPr>
        <p:blipFill>
          <a:blip r:embed="rId5">
            <a:extLst/>
          </a:blip>
          <a:stretch>
            <a:fillRect/>
          </a:stretch>
        </p:blipFill>
        <p:spPr>
          <a:xfrm>
            <a:off x="152400" y="59011"/>
            <a:ext cx="1712224" cy="1712225"/>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f(x) = x+2"/>
          <p:cNvSpPr txBox="1"/>
          <p:nvPr/>
        </p:nvSpPr>
        <p:spPr>
          <a:xfrm>
            <a:off x="3429000" y="1981200"/>
            <a:ext cx="2227961" cy="696342"/>
          </a:xfrm>
          <a:prstGeom prst="rect">
            <a:avLst/>
          </a:prstGeom>
          <a:gradFill>
            <a:gsLst>
              <a:gs pos="0">
                <a:srgbClr val="B25E41"/>
              </a:gs>
              <a:gs pos="100000">
                <a:srgbClr val="F5B2A3"/>
              </a:gs>
            </a:gsLst>
            <a:lin ang="16200000"/>
          </a:gradFill>
          <a:ln>
            <a:solidFill>
              <a:srgbClr val="A3614A"/>
            </a:solidFill>
            <a:bevel/>
          </a:ln>
          <a:effectLst>
            <a:outerShdw blurRad="38100" dist="23000" dir="5400000" rotWithShape="0">
              <a:srgbClr val="000000">
                <a:alpha val="35000"/>
              </a:srgbClr>
            </a:outerShdw>
          </a:effectLst>
          <a:extLst>
            <a:ext uri="{C572A759-6A51-4108-AA02-DFA0A04FC94B}">
              <ma14:wrappingTextBoxFlag xmlns="" xmlns:ma14="http://schemas.microsoft.com/office/mac/drawingml/2011/main" val="1"/>
            </a:ext>
          </a:extLst>
        </p:spPr>
        <p:txBody>
          <a:bodyPr wrap="none" lIns="45719" rIns="45719">
            <a:spAutoFit/>
          </a:bodyPr>
          <a:lstStyle/>
          <a:p>
            <a:pPr>
              <a:defRPr>
                <a:solidFill>
                  <a:srgbClr val="FFFFFF"/>
                </a:solidFill>
              </a:defRPr>
            </a:pPr>
            <a:r>
              <a:rPr sz="4000" i="1"/>
              <a:t>f</a:t>
            </a:r>
            <a:r>
              <a:rPr sz="4000"/>
              <a:t>(x) = x+2</a:t>
            </a:r>
          </a:p>
        </p:txBody>
      </p:sp>
      <p:grpSp>
        <p:nvGrpSpPr>
          <p:cNvPr id="312" name="Group"/>
          <p:cNvGrpSpPr/>
          <p:nvPr/>
        </p:nvGrpSpPr>
        <p:grpSpPr>
          <a:xfrm>
            <a:off x="1524000" y="2560465"/>
            <a:ext cx="1976840" cy="716136"/>
            <a:chOff x="0" y="0"/>
            <a:chExt cx="1976839" cy="716135"/>
          </a:xfrm>
        </p:grpSpPr>
        <p:sp>
          <p:nvSpPr>
            <p:cNvPr id="310" name="Shape"/>
            <p:cNvSpPr/>
            <p:nvPr/>
          </p:nvSpPr>
          <p:spPr>
            <a:xfrm>
              <a:off x="0" y="0"/>
              <a:ext cx="1976840" cy="716136"/>
            </a:xfrm>
            <a:custGeom>
              <a:avLst/>
              <a:gdLst/>
              <a:ahLst/>
              <a:cxnLst>
                <a:cxn ang="0">
                  <a:pos x="wd2" y="hd2"/>
                </a:cxn>
                <a:cxn ang="5400000">
                  <a:pos x="wd2" y="hd2"/>
                </a:cxn>
                <a:cxn ang="10800000">
                  <a:pos x="wd2" y="hd2"/>
                </a:cxn>
                <a:cxn ang="16200000">
                  <a:pos x="wd2" y="hd2"/>
                </a:cxn>
              </a:cxnLst>
              <a:rect l="0" t="0" r="r" b="b"/>
              <a:pathLst>
                <a:path w="21600" h="21600" extrusionOk="0">
                  <a:moveTo>
                    <a:pt x="0" y="7810"/>
                  </a:moveTo>
                  <a:lnTo>
                    <a:pt x="10199" y="7810"/>
                  </a:lnTo>
                  <a:lnTo>
                    <a:pt x="21600" y="0"/>
                  </a:lnTo>
                  <a:lnTo>
                    <a:pt x="14571" y="7810"/>
                  </a:lnTo>
                  <a:lnTo>
                    <a:pt x="17485" y="7810"/>
                  </a:lnTo>
                  <a:lnTo>
                    <a:pt x="17485" y="21600"/>
                  </a:lnTo>
                  <a:lnTo>
                    <a:pt x="0" y="21600"/>
                  </a:lnTo>
                  <a:lnTo>
                    <a:pt x="0" y="10108"/>
                  </a:lnTo>
                  <a:close/>
                </a:path>
              </a:pathLst>
            </a:custGeom>
            <a:solidFill>
              <a:srgbClr val="3973B4"/>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a:solidFill>
                    <a:srgbClr val="FFFFFF"/>
                  </a:solidFill>
                </a:defRPr>
              </a:pPr>
              <a:endParaRPr/>
            </a:p>
          </p:txBody>
        </p:sp>
        <p:sp>
          <p:nvSpPr>
            <p:cNvPr id="311" name="object"/>
            <p:cNvSpPr txBox="1"/>
            <p:nvPr/>
          </p:nvSpPr>
          <p:spPr>
            <a:xfrm>
              <a:off x="0" y="261932"/>
              <a:ext cx="1600201" cy="45120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lstStyle>
            <a:p>
              <a:pPr>
                <a:defRPr>
                  <a:solidFill>
                    <a:srgbClr val="FFFFFF"/>
                  </a:solidFill>
                </a:defRPr>
              </a:pPr>
              <a:r>
                <a:rPr>
                  <a:solidFill>
                    <a:srgbClr val="000000"/>
                  </a:solidFill>
                </a:rPr>
                <a:t>object</a:t>
              </a:r>
            </a:p>
          </p:txBody>
        </p:sp>
      </p:grpSp>
      <p:sp>
        <p:nvSpPr>
          <p:cNvPr id="313" name="6 = x+2"/>
          <p:cNvSpPr txBox="1"/>
          <p:nvPr/>
        </p:nvSpPr>
        <p:spPr>
          <a:xfrm>
            <a:off x="3429000" y="1981200"/>
            <a:ext cx="2252159" cy="710565"/>
          </a:xfrm>
          <a:prstGeom prst="rect">
            <a:avLst/>
          </a:prstGeom>
          <a:gradFill>
            <a:gsLst>
              <a:gs pos="0">
                <a:srgbClr val="B25E41"/>
              </a:gs>
              <a:gs pos="100000">
                <a:srgbClr val="F5B2A3"/>
              </a:gs>
            </a:gsLst>
            <a:lin ang="16200000"/>
          </a:gradFill>
          <a:ln>
            <a:solidFill>
              <a:srgbClr val="A3614A"/>
            </a:solidFill>
            <a:bevel/>
          </a:ln>
          <a:effectLst>
            <a:outerShdw blurRad="38100" dist="23000" dir="5400000" rotWithShape="0">
              <a:srgbClr val="000000">
                <a:alpha val="35000"/>
              </a:srgbClr>
            </a:outerShdw>
          </a:effectLst>
          <a:extLst>
            <a:ext uri="{C572A759-6A51-4108-AA02-DFA0A04FC94B}">
              <ma14:wrappingTextBoxFlag xmlns="" xmlns:ma14="http://schemas.microsoft.com/office/mac/drawingml/2011/main" val="1"/>
            </a:ext>
          </a:extLst>
        </p:spPr>
        <p:txBody>
          <a:bodyPr lIns="45719" rIns="45719">
            <a:spAutoFit/>
          </a:bodyPr>
          <a:lstStyle/>
          <a:p>
            <a:pPr>
              <a:defRPr>
                <a:solidFill>
                  <a:srgbClr val="FFFFFF"/>
                </a:solidFill>
              </a:defRPr>
            </a:pPr>
            <a:r>
              <a:rPr sz="4000">
                <a:latin typeface="ＭＳ ゴシック"/>
                <a:ea typeface="ＭＳ ゴシック"/>
                <a:cs typeface="ＭＳ ゴシック"/>
                <a:sym typeface="ＭＳ ゴシック"/>
              </a:rPr>
              <a:t>6</a:t>
            </a:r>
            <a:r>
              <a:rPr sz="4000"/>
              <a:t> = </a:t>
            </a:r>
            <a:r>
              <a:rPr sz="4000">
                <a:latin typeface="ＭＳ ゴシック"/>
                <a:ea typeface="ＭＳ ゴシック"/>
                <a:cs typeface="ＭＳ ゴシック"/>
                <a:sym typeface="ＭＳ ゴシック"/>
              </a:rPr>
              <a:t>x</a:t>
            </a:r>
            <a:r>
              <a:rPr sz="4000"/>
              <a:t>+2</a:t>
            </a:r>
          </a:p>
        </p:txBody>
      </p:sp>
      <p:sp>
        <p:nvSpPr>
          <p:cNvPr id="314" name="6 = ☐+2"/>
          <p:cNvSpPr txBox="1"/>
          <p:nvPr/>
        </p:nvSpPr>
        <p:spPr>
          <a:xfrm>
            <a:off x="3429000" y="1981200"/>
            <a:ext cx="2252159" cy="720735"/>
          </a:xfrm>
          <a:prstGeom prst="rect">
            <a:avLst/>
          </a:prstGeom>
          <a:gradFill>
            <a:gsLst>
              <a:gs pos="0">
                <a:srgbClr val="B25E41"/>
              </a:gs>
              <a:gs pos="100000">
                <a:srgbClr val="F5B2A3"/>
              </a:gs>
            </a:gsLst>
            <a:lin ang="16200000"/>
          </a:gradFill>
          <a:ln>
            <a:solidFill>
              <a:srgbClr val="A3614A"/>
            </a:solidFill>
            <a:bevel/>
          </a:ln>
          <a:effectLst>
            <a:outerShdw blurRad="38100" dist="23000" dir="5400000" rotWithShape="0">
              <a:srgbClr val="000000">
                <a:alpha val="35000"/>
              </a:srgbClr>
            </a:outerShdw>
          </a:effectLst>
          <a:extLst>
            <a:ext uri="{C572A759-6A51-4108-AA02-DFA0A04FC94B}">
              <ma14:wrappingTextBoxFlag xmlns="" xmlns:ma14="http://schemas.microsoft.com/office/mac/drawingml/2011/main" val="1"/>
            </a:ext>
          </a:extLst>
        </p:spPr>
        <p:txBody>
          <a:bodyPr lIns="45719" rIns="45719">
            <a:spAutoFit/>
          </a:bodyPr>
          <a:lstStyle/>
          <a:p>
            <a:pPr>
              <a:defRPr>
                <a:solidFill>
                  <a:srgbClr val="FFFFFF"/>
                </a:solidFill>
              </a:defRPr>
            </a:pPr>
            <a:r>
              <a:rPr sz="4000">
                <a:latin typeface="ＭＳ ゴシック"/>
                <a:ea typeface="ＭＳ ゴシック"/>
                <a:cs typeface="ＭＳ ゴシック"/>
                <a:sym typeface="ＭＳ ゴシック"/>
              </a:rPr>
              <a:t>6</a:t>
            </a:r>
            <a:r>
              <a:rPr sz="4000"/>
              <a:t> = </a:t>
            </a:r>
            <a:r>
              <a:rPr sz="4000">
                <a:latin typeface="ＭＳ ゴシック"/>
                <a:ea typeface="ＭＳ ゴシック"/>
                <a:cs typeface="ＭＳ ゴシック"/>
                <a:sym typeface="ＭＳ ゴシック"/>
              </a:rPr>
              <a:t>☐</a:t>
            </a:r>
            <a:r>
              <a:rPr sz="4000"/>
              <a:t>+2</a:t>
            </a:r>
          </a:p>
        </p:txBody>
      </p:sp>
      <p:sp>
        <p:nvSpPr>
          <p:cNvPr id="315" name="☐ = 4+2"/>
          <p:cNvSpPr txBox="1"/>
          <p:nvPr/>
        </p:nvSpPr>
        <p:spPr>
          <a:xfrm>
            <a:off x="3428998" y="1981200"/>
            <a:ext cx="2240820" cy="715139"/>
          </a:xfrm>
          <a:prstGeom prst="rect">
            <a:avLst/>
          </a:prstGeom>
          <a:gradFill>
            <a:gsLst>
              <a:gs pos="0">
                <a:srgbClr val="B25E41"/>
              </a:gs>
              <a:gs pos="100000">
                <a:srgbClr val="F5B2A3"/>
              </a:gs>
            </a:gsLst>
            <a:lin ang="16200000"/>
          </a:gradFill>
          <a:ln>
            <a:solidFill>
              <a:srgbClr val="A3614A"/>
            </a:solidFill>
            <a:bevel/>
          </a:ln>
          <a:effectLst>
            <a:outerShdw blurRad="38100" dist="23000" dir="5400000" rotWithShape="0">
              <a:srgbClr val="000000">
                <a:alpha val="35000"/>
              </a:srgbClr>
            </a:outerShdw>
          </a:effectLst>
          <a:extLst>
            <a:ext uri="{C572A759-6A51-4108-AA02-DFA0A04FC94B}">
              <ma14:wrappingTextBoxFlag xmlns="" xmlns:ma14="http://schemas.microsoft.com/office/mac/drawingml/2011/main" val="1"/>
            </a:ext>
          </a:extLst>
        </p:spPr>
        <p:txBody>
          <a:bodyPr lIns="45719" rIns="45719">
            <a:spAutoFit/>
          </a:bodyPr>
          <a:lstStyle/>
          <a:p>
            <a:pPr>
              <a:defRPr>
                <a:solidFill>
                  <a:srgbClr val="FFFFFF"/>
                </a:solidFill>
              </a:defRPr>
            </a:pPr>
            <a:r>
              <a:rPr sz="4000">
                <a:latin typeface="ＭＳ ゴシック"/>
                <a:ea typeface="ＭＳ ゴシック"/>
                <a:cs typeface="ＭＳ ゴシック"/>
                <a:sym typeface="ＭＳ ゴシック"/>
              </a:rPr>
              <a:t>☐</a:t>
            </a:r>
            <a:r>
              <a:rPr sz="4000"/>
              <a:t> = 4+2</a:t>
            </a:r>
          </a:p>
        </p:txBody>
      </p:sp>
      <p:sp>
        <p:nvSpPr>
          <p:cNvPr id="316" name="Why is Algebra so Hard?"/>
          <p:cNvSpPr txBox="1">
            <a:spLocks noGrp="1"/>
          </p:cNvSpPr>
          <p:nvPr>
            <p:ph type="title"/>
          </p:nvPr>
        </p:nvSpPr>
        <p:spPr>
          <a:prstGeom prst="rect">
            <a:avLst/>
          </a:prstGeom>
        </p:spPr>
        <p:txBody>
          <a:bodyPr/>
          <a:lstStyle/>
          <a:p>
            <a:r>
              <a:t>Why is Algebra so Hard? </a:t>
            </a:r>
          </a:p>
        </p:txBody>
      </p:sp>
      <p:sp>
        <p:nvSpPr>
          <p:cNvPr id="317" name="Body"/>
          <p:cNvSpPr txBox="1">
            <a:spLocks noGrp="1"/>
          </p:cNvSpPr>
          <p:nvPr>
            <p:ph type="body" idx="1"/>
          </p:nvPr>
        </p:nvSpPr>
        <p:spPr>
          <a:xfrm>
            <a:off x="304800" y="1554162"/>
            <a:ext cx="8686800" cy="4525963"/>
          </a:xfrm>
          <a:prstGeom prst="rect">
            <a:avLst/>
          </a:prstGeom>
        </p:spPr>
        <p:txBody>
          <a:bodyPr>
            <a:normAutofit/>
          </a:bodyPr>
          <a:lstStyle/>
          <a:p>
            <a:endParaRPr/>
          </a:p>
        </p:txBody>
      </p:sp>
      <p:sp>
        <p:nvSpPr>
          <p:cNvPr id="318"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7</a:t>
            </a:fld>
            <a:endParaRPr sz="1200">
              <a:solidFill>
                <a:srgbClr val="D38E27"/>
              </a:solidFill>
              <a:latin typeface="Arial"/>
              <a:ea typeface="Arial"/>
              <a:cs typeface="Arial"/>
              <a:sym typeface="Arial"/>
            </a:endParaRPr>
          </a:p>
        </p:txBody>
      </p:sp>
      <p:grpSp>
        <p:nvGrpSpPr>
          <p:cNvPr id="321" name="Group"/>
          <p:cNvGrpSpPr/>
          <p:nvPr/>
        </p:nvGrpSpPr>
        <p:grpSpPr>
          <a:xfrm>
            <a:off x="5407592" y="2547470"/>
            <a:ext cx="2364808" cy="576731"/>
            <a:chOff x="0" y="0"/>
            <a:chExt cx="2364807" cy="576730"/>
          </a:xfrm>
        </p:grpSpPr>
        <p:sp>
          <p:nvSpPr>
            <p:cNvPr id="319" name="Shape"/>
            <p:cNvSpPr/>
            <p:nvPr/>
          </p:nvSpPr>
          <p:spPr>
            <a:xfrm>
              <a:off x="0" y="0"/>
              <a:ext cx="2364808" cy="576731"/>
            </a:xfrm>
            <a:custGeom>
              <a:avLst/>
              <a:gdLst/>
              <a:ahLst/>
              <a:cxnLst>
                <a:cxn ang="0">
                  <a:pos x="wd2" y="hd2"/>
                </a:cxn>
                <a:cxn ang="5400000">
                  <a:pos x="wd2" y="hd2"/>
                </a:cxn>
                <a:cxn ang="10800000">
                  <a:pos x="wd2" y="hd2"/>
                </a:cxn>
                <a:cxn ang="16200000">
                  <a:pos x="wd2" y="hd2"/>
                </a:cxn>
              </a:cxnLst>
              <a:rect l="0" t="0" r="r" b="b"/>
              <a:pathLst>
                <a:path w="21600" h="21600" extrusionOk="0">
                  <a:moveTo>
                    <a:pt x="6984" y="4477"/>
                  </a:moveTo>
                  <a:lnTo>
                    <a:pt x="21600" y="4477"/>
                  </a:lnTo>
                  <a:lnTo>
                    <a:pt x="21600" y="21600"/>
                  </a:lnTo>
                  <a:lnTo>
                    <a:pt x="6984" y="21600"/>
                  </a:lnTo>
                  <a:lnTo>
                    <a:pt x="6984" y="11611"/>
                  </a:lnTo>
                  <a:lnTo>
                    <a:pt x="0" y="0"/>
                  </a:lnTo>
                  <a:lnTo>
                    <a:pt x="6984" y="7331"/>
                  </a:lnTo>
                  <a:close/>
                </a:path>
              </a:pathLst>
            </a:custGeom>
            <a:solidFill>
              <a:srgbClr val="3973B4"/>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a:solidFill>
                    <a:srgbClr val="FFFFFF"/>
                  </a:solidFill>
                </a:defRPr>
              </a:pPr>
              <a:endParaRPr/>
            </a:p>
          </p:txBody>
        </p:sp>
        <p:sp>
          <p:nvSpPr>
            <p:cNvPr id="320" name="process"/>
            <p:cNvSpPr txBox="1"/>
            <p:nvPr/>
          </p:nvSpPr>
          <p:spPr>
            <a:xfrm>
              <a:off x="764607" y="122527"/>
              <a:ext cx="1600201" cy="45120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lstStyle>
            <a:p>
              <a:pPr>
                <a:defRPr>
                  <a:solidFill>
                    <a:srgbClr val="FFFFFF"/>
                  </a:solidFill>
                </a:defRPr>
              </a:pPr>
              <a:r>
                <a:rPr>
                  <a:solidFill>
                    <a:srgbClr val="000000"/>
                  </a:solidFill>
                </a:rPr>
                <a:t>process</a:t>
              </a:r>
            </a:p>
          </p:txBody>
        </p:sp>
      </p:grpSp>
      <p:graphicFrame>
        <p:nvGraphicFramePr>
          <p:cNvPr id="322" name="Table"/>
          <p:cNvGraphicFramePr/>
          <p:nvPr/>
        </p:nvGraphicFramePr>
        <p:xfrm>
          <a:off x="4714175" y="4817081"/>
          <a:ext cx="1610424" cy="1447800"/>
        </p:xfrm>
        <a:graphic>
          <a:graphicData uri="http://schemas.openxmlformats.org/drawingml/2006/table">
            <a:tbl>
              <a:tblPr>
                <a:tableStyleId>{4C3C2611-4C71-4FC5-86AE-919BDF0F9419}</a:tableStyleId>
              </a:tblPr>
              <a:tblGrid>
                <a:gridCol w="805212">
                  <a:extLst>
                    <a:ext uri="{9D8B030D-6E8A-4147-A177-3AD203B41FA5}">
                      <a16:colId xmlns:a16="http://schemas.microsoft.com/office/drawing/2014/main" val="20000"/>
                    </a:ext>
                  </a:extLst>
                </a:gridCol>
                <a:gridCol w="805212">
                  <a:extLst>
                    <a:ext uri="{9D8B030D-6E8A-4147-A177-3AD203B41FA5}">
                      <a16:colId xmlns:a16="http://schemas.microsoft.com/office/drawing/2014/main" val="20001"/>
                    </a:ext>
                  </a:extLst>
                </a:gridCol>
              </a:tblGrid>
              <a:tr h="361950">
                <a:tc>
                  <a:txBody>
                    <a:bodyPr/>
                    <a:lstStyle/>
                    <a:p>
                      <a:pPr algn="ctr">
                        <a:defRPr sz="1800" b="0" i="0">
                          <a:sym typeface="Franklin Gothic Book"/>
                        </a:defRPr>
                      </a:pPr>
                      <a:r>
                        <a:t>x</a:t>
                      </a:r>
                    </a:p>
                  </a:txBody>
                  <a:tcPr marL="43815" marR="43815" marT="43815" marB="43815" horzOverflow="overflow">
                    <a:solidFill>
                      <a:schemeClr val="accent6"/>
                    </a:solidFill>
                  </a:tcPr>
                </a:tc>
                <a:tc>
                  <a:txBody>
                    <a:bodyPr/>
                    <a:lstStyle/>
                    <a:p>
                      <a:pPr algn="ctr">
                        <a:defRPr sz="1800" b="0" i="0">
                          <a:sym typeface="Franklin Gothic Book"/>
                        </a:defRPr>
                      </a:pPr>
                      <a:r>
                        <a:t>f(x)</a:t>
                      </a:r>
                    </a:p>
                  </a:txBody>
                  <a:tcPr marL="43815" marR="43815" marT="43815" marB="43815" horzOverflow="overflow">
                    <a:solidFill>
                      <a:schemeClr val="accent6"/>
                    </a:solidFill>
                  </a:tcPr>
                </a:tc>
                <a:extLst>
                  <a:ext uri="{0D108BD9-81ED-4DB2-BD59-A6C34878D82A}">
                    <a16:rowId xmlns:a16="http://schemas.microsoft.com/office/drawing/2014/main" val="10000"/>
                  </a:ext>
                </a:extLst>
              </a:tr>
              <a:tr h="361950">
                <a:tc>
                  <a:txBody>
                    <a:bodyPr/>
                    <a:lstStyle/>
                    <a:p>
                      <a:pPr algn="ctr">
                        <a:defRPr sz="1800" b="0" i="0">
                          <a:sym typeface="Franklin Gothic Book"/>
                        </a:defRPr>
                      </a:pPr>
                      <a:r>
                        <a:t>-1</a:t>
                      </a:r>
                    </a:p>
                  </a:txBody>
                  <a:tcPr marL="43815" marR="43815" marT="43815" marB="43815" horzOverflow="overflow">
                    <a:noFill/>
                  </a:tcPr>
                </a:tc>
                <a:tc>
                  <a:txBody>
                    <a:bodyPr/>
                    <a:lstStyle/>
                    <a:p>
                      <a:pPr algn="ctr">
                        <a:defRPr sz="1800" b="0" i="0">
                          <a:sym typeface="Franklin Gothic Book"/>
                        </a:defRPr>
                      </a:pPr>
                      <a:r>
                        <a:t>2</a:t>
                      </a:r>
                    </a:p>
                  </a:txBody>
                  <a:tcPr marL="43815" marR="43815" marT="43815" marB="43815" horzOverflow="overflow">
                    <a:noFill/>
                  </a:tcPr>
                </a:tc>
                <a:extLst>
                  <a:ext uri="{0D108BD9-81ED-4DB2-BD59-A6C34878D82A}">
                    <a16:rowId xmlns:a16="http://schemas.microsoft.com/office/drawing/2014/main" val="10001"/>
                  </a:ext>
                </a:extLst>
              </a:tr>
              <a:tr h="361950">
                <a:tc>
                  <a:txBody>
                    <a:bodyPr/>
                    <a:lstStyle/>
                    <a:p>
                      <a:pPr algn="ctr">
                        <a:defRPr sz="1800" b="0" i="0">
                          <a:sym typeface="Franklin Gothic Book"/>
                        </a:defRPr>
                      </a:pPr>
                      <a:r>
                        <a:t>0</a:t>
                      </a:r>
                    </a:p>
                  </a:txBody>
                  <a:tcPr marL="43815" marR="43815" marT="43815" marB="43815" horzOverflow="overflow">
                    <a:noFill/>
                  </a:tcPr>
                </a:tc>
                <a:tc>
                  <a:txBody>
                    <a:bodyPr/>
                    <a:lstStyle/>
                    <a:p>
                      <a:pPr algn="ctr">
                        <a:defRPr sz="1800" b="0" i="0">
                          <a:sym typeface="Franklin Gothic Book"/>
                        </a:defRPr>
                      </a:pPr>
                      <a:r>
                        <a:t>1</a:t>
                      </a:r>
                    </a:p>
                  </a:txBody>
                  <a:tcPr marL="43815" marR="43815" marT="43815" marB="43815" horzOverflow="overflow">
                    <a:noFill/>
                  </a:tcPr>
                </a:tc>
                <a:extLst>
                  <a:ext uri="{0D108BD9-81ED-4DB2-BD59-A6C34878D82A}">
                    <a16:rowId xmlns:a16="http://schemas.microsoft.com/office/drawing/2014/main" val="10002"/>
                  </a:ext>
                </a:extLst>
              </a:tr>
              <a:tr h="361950">
                <a:tc>
                  <a:txBody>
                    <a:bodyPr/>
                    <a:lstStyle/>
                    <a:p>
                      <a:pPr algn="ctr">
                        <a:defRPr sz="1800" b="0" i="0">
                          <a:sym typeface="Franklin Gothic Book"/>
                        </a:defRPr>
                      </a:pPr>
                      <a:r>
                        <a:t>-1</a:t>
                      </a:r>
                    </a:p>
                  </a:txBody>
                  <a:tcPr marL="43815" marR="43815" marT="43815" marB="43815" horzOverflow="overflow">
                    <a:noFill/>
                  </a:tcPr>
                </a:tc>
                <a:tc>
                  <a:txBody>
                    <a:bodyPr/>
                    <a:lstStyle/>
                    <a:p>
                      <a:pPr algn="ctr">
                        <a:defRPr sz="1800" b="0" i="0">
                          <a:sym typeface="Franklin Gothic Book"/>
                        </a:defRPr>
                      </a:pPr>
                      <a:r>
                        <a:t>2</a:t>
                      </a:r>
                    </a:p>
                  </a:txBody>
                  <a:tcPr marL="43815" marR="43815" marT="43815" marB="43815" horzOverflow="overflow">
                    <a:noFill/>
                  </a:tcPr>
                </a:tc>
                <a:extLst>
                  <a:ext uri="{0D108BD9-81ED-4DB2-BD59-A6C34878D82A}">
                    <a16:rowId xmlns:a16="http://schemas.microsoft.com/office/drawing/2014/main" val="10003"/>
                  </a:ext>
                </a:extLst>
              </a:tr>
            </a:tbl>
          </a:graphicData>
        </a:graphic>
      </p:graphicFrame>
      <p:pic>
        <p:nvPicPr>
          <p:cNvPr id="323" name="image24.png" descr="image24.png"/>
          <p:cNvPicPr>
            <a:picLocks noChangeAspect="1"/>
          </p:cNvPicPr>
          <p:nvPr/>
        </p:nvPicPr>
        <p:blipFill>
          <a:blip r:embed="rId3">
            <a:extLst/>
          </a:blip>
          <a:stretch>
            <a:fillRect/>
          </a:stretch>
        </p:blipFill>
        <p:spPr>
          <a:xfrm>
            <a:off x="6824065" y="5061251"/>
            <a:ext cx="1782953" cy="1136956"/>
          </a:xfrm>
          <a:prstGeom prst="rect">
            <a:avLst/>
          </a:prstGeom>
          <a:ln w="12700">
            <a:miter lim="400000"/>
          </a:ln>
        </p:spPr>
      </p:pic>
      <p:sp>
        <p:nvSpPr>
          <p:cNvPr id="324" name="f(x) = x2 + 1"/>
          <p:cNvSpPr txBox="1"/>
          <p:nvPr/>
        </p:nvSpPr>
        <p:spPr>
          <a:xfrm>
            <a:off x="354805" y="5322242"/>
            <a:ext cx="1724928" cy="437069"/>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defRPr>
                <a:solidFill>
                  <a:srgbClr val="FFFFFF"/>
                </a:solidFill>
                <a:latin typeface="Arial"/>
                <a:ea typeface="Arial"/>
                <a:cs typeface="Arial"/>
                <a:sym typeface="Arial"/>
              </a:defRPr>
            </a:pPr>
            <a:r>
              <a:rPr b="1" i="1">
                <a:solidFill>
                  <a:srgbClr val="000000"/>
                </a:solidFill>
              </a:rPr>
              <a:t>f</a:t>
            </a:r>
            <a:r>
              <a:rPr b="1">
                <a:solidFill>
                  <a:srgbClr val="000000"/>
                </a:solidFill>
              </a:rPr>
              <a:t>(x) = x</a:t>
            </a:r>
            <a:r>
              <a:rPr b="1" baseline="30000">
                <a:solidFill>
                  <a:srgbClr val="000000"/>
                </a:solidFill>
              </a:rPr>
              <a:t>2</a:t>
            </a:r>
            <a:r>
              <a:rPr b="1">
                <a:solidFill>
                  <a:srgbClr val="000000"/>
                </a:solidFill>
              </a:rPr>
              <a:t> + 1</a:t>
            </a:r>
          </a:p>
        </p:txBody>
      </p:sp>
      <p:pic>
        <p:nvPicPr>
          <p:cNvPr id="325" name="image25.png" descr="image25.png"/>
          <p:cNvPicPr>
            <a:picLocks noChangeAspect="1"/>
          </p:cNvPicPr>
          <p:nvPr/>
        </p:nvPicPr>
        <p:blipFill>
          <a:blip r:embed="rId4">
            <a:extLst/>
          </a:blip>
          <a:stretch>
            <a:fillRect/>
          </a:stretch>
        </p:blipFill>
        <p:spPr>
          <a:xfrm>
            <a:off x="2576838" y="4895850"/>
            <a:ext cx="1614163" cy="1314450"/>
          </a:xfrm>
          <a:prstGeom prst="rect">
            <a:avLst/>
          </a:prstGeom>
          <a:ln>
            <a:solidFill>
              <a:srgbClr val="000000"/>
            </a:solidFill>
            <a:bevel/>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321"/>
                                        </p:tgtEl>
                                        <p:attrNameLst>
                                          <p:attrName>style.visibility</p:attrName>
                                        </p:attrNameLst>
                                      </p:cBhvr>
                                      <p:to>
                                        <p:strVal val="visible"/>
                                      </p:to>
                                    </p:set>
                                    <p:animEffect transition="in" filter="dissolve">
                                      <p:cBhvr>
                                        <p:cTn id="7" dur="500"/>
                                        <p:tgtEl>
                                          <p:spTgt spid="32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grpId="2" nodeType="clickEffect">
                                  <p:stCondLst>
                                    <p:cond delay="0"/>
                                  </p:stCondLst>
                                  <p:iterate>
                                    <p:tmAbs val="0"/>
                                  </p:iterate>
                                  <p:childTnLst>
                                    <p:anim calcmode="lin" valueType="num">
                                      <p:cBhvr>
                                        <p:cTn id="11" dur="500" fill="hold"/>
                                        <p:tgtEl>
                                          <p:spTgt spid="315"/>
                                        </p:tgtEl>
                                        <p:attrNameLst>
                                          <p:attrName>ppt_x</p:attrName>
                                        </p:attrNameLst>
                                      </p:cBhvr>
                                      <p:tavLst>
                                        <p:tav tm="0">
                                          <p:val>
                                            <p:strVal val="ppt_x"/>
                                          </p:val>
                                        </p:tav>
                                        <p:tav tm="100000">
                                          <p:val>
                                            <p:strVal val="ppt_x"/>
                                          </p:val>
                                        </p:tav>
                                      </p:tavLst>
                                    </p:anim>
                                    <p:anim calcmode="lin" valueType="num">
                                      <p:cBhvr>
                                        <p:cTn id="12" dur="500" fill="hold"/>
                                        <p:tgtEl>
                                          <p:spTgt spid="315"/>
                                        </p:tgtEl>
                                        <p:attrNameLst>
                                          <p:attrName>ppt_y</p:attrName>
                                        </p:attrNameLst>
                                      </p:cBhvr>
                                      <p:tavLst>
                                        <p:tav tm="0">
                                          <p:val>
                                            <p:strVal val="ppt_y"/>
                                          </p:val>
                                        </p:tav>
                                        <p:tav tm="100000">
                                          <p:val>
                                            <p:strVal val="1+ppt_h/2"/>
                                          </p:val>
                                        </p:tav>
                                      </p:tavLst>
                                    </p:anim>
                                    <p:set>
                                      <p:cBhvr>
                                        <p:cTn id="13" fill="hold">
                                          <p:stCondLst>
                                            <p:cond delay="499"/>
                                          </p:stCondLst>
                                        </p:cTn>
                                        <p:tgtEl>
                                          <p:spTgt spid="315"/>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xit" presetSubtype="4" fill="hold" grpId="3" nodeType="clickEffect">
                                  <p:stCondLst>
                                    <p:cond delay="0"/>
                                  </p:stCondLst>
                                  <p:iterate>
                                    <p:tmAbs val="0"/>
                                  </p:iterate>
                                  <p:childTnLst>
                                    <p:anim calcmode="lin" valueType="num">
                                      <p:cBhvr>
                                        <p:cTn id="17" dur="500" fill="hold"/>
                                        <p:tgtEl>
                                          <p:spTgt spid="314"/>
                                        </p:tgtEl>
                                        <p:attrNameLst>
                                          <p:attrName>ppt_x</p:attrName>
                                        </p:attrNameLst>
                                      </p:cBhvr>
                                      <p:tavLst>
                                        <p:tav tm="0">
                                          <p:val>
                                            <p:strVal val="ppt_x"/>
                                          </p:val>
                                        </p:tav>
                                        <p:tav tm="100000">
                                          <p:val>
                                            <p:strVal val="ppt_x"/>
                                          </p:val>
                                        </p:tav>
                                      </p:tavLst>
                                    </p:anim>
                                    <p:anim calcmode="lin" valueType="num">
                                      <p:cBhvr>
                                        <p:cTn id="18" dur="500" fill="hold"/>
                                        <p:tgtEl>
                                          <p:spTgt spid="314"/>
                                        </p:tgtEl>
                                        <p:attrNameLst>
                                          <p:attrName>ppt_y</p:attrName>
                                        </p:attrNameLst>
                                      </p:cBhvr>
                                      <p:tavLst>
                                        <p:tav tm="0">
                                          <p:val>
                                            <p:strVal val="ppt_y"/>
                                          </p:val>
                                        </p:tav>
                                        <p:tav tm="100000">
                                          <p:val>
                                            <p:strVal val="1+ppt_h/2"/>
                                          </p:val>
                                        </p:tav>
                                      </p:tavLst>
                                    </p:anim>
                                    <p:set>
                                      <p:cBhvr>
                                        <p:cTn id="19" fill="hold">
                                          <p:stCondLst>
                                            <p:cond delay="499"/>
                                          </p:stCondLst>
                                        </p:cTn>
                                        <p:tgtEl>
                                          <p:spTgt spid="314"/>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 presetClass="exit" presetSubtype="4" fill="hold" grpId="4" nodeType="clickEffect">
                                  <p:stCondLst>
                                    <p:cond delay="0"/>
                                  </p:stCondLst>
                                  <p:iterate>
                                    <p:tmAbs val="0"/>
                                  </p:iterate>
                                  <p:childTnLst>
                                    <p:anim calcmode="lin" valueType="num">
                                      <p:cBhvr>
                                        <p:cTn id="23" dur="500" fill="hold"/>
                                        <p:tgtEl>
                                          <p:spTgt spid="313"/>
                                        </p:tgtEl>
                                        <p:attrNameLst>
                                          <p:attrName>ppt_x</p:attrName>
                                        </p:attrNameLst>
                                      </p:cBhvr>
                                      <p:tavLst>
                                        <p:tav tm="0">
                                          <p:val>
                                            <p:strVal val="ppt_x"/>
                                          </p:val>
                                        </p:tav>
                                        <p:tav tm="100000">
                                          <p:val>
                                            <p:strVal val="ppt_x"/>
                                          </p:val>
                                        </p:tav>
                                      </p:tavLst>
                                    </p:anim>
                                    <p:anim calcmode="lin" valueType="num">
                                      <p:cBhvr>
                                        <p:cTn id="24" dur="500" fill="hold"/>
                                        <p:tgtEl>
                                          <p:spTgt spid="313"/>
                                        </p:tgtEl>
                                        <p:attrNameLst>
                                          <p:attrName>ppt_y</p:attrName>
                                        </p:attrNameLst>
                                      </p:cBhvr>
                                      <p:tavLst>
                                        <p:tav tm="0">
                                          <p:val>
                                            <p:strVal val="ppt_y"/>
                                          </p:val>
                                        </p:tav>
                                        <p:tav tm="100000">
                                          <p:val>
                                            <p:strVal val="1+ppt_h/2"/>
                                          </p:val>
                                        </p:tav>
                                      </p:tavLst>
                                    </p:anim>
                                    <p:set>
                                      <p:cBhvr>
                                        <p:cTn id="25" fill="hold">
                                          <p:stCondLst>
                                            <p:cond delay="499"/>
                                          </p:stCondLst>
                                        </p:cTn>
                                        <p:tgtEl>
                                          <p:spTgt spid="31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5" nodeType="clickEffect">
                                  <p:stCondLst>
                                    <p:cond delay="0"/>
                                  </p:stCondLst>
                                  <p:iterate>
                                    <p:tmAbs val="0"/>
                                  </p:iterate>
                                  <p:childTnLst>
                                    <p:set>
                                      <p:cBhvr>
                                        <p:cTn id="29" fill="hold"/>
                                        <p:tgtEl>
                                          <p:spTgt spid="312"/>
                                        </p:tgtEl>
                                        <p:attrNameLst>
                                          <p:attrName>style.visibility</p:attrName>
                                        </p:attrNameLst>
                                      </p:cBhvr>
                                      <p:to>
                                        <p:strVal val="visible"/>
                                      </p:to>
                                    </p:set>
                                    <p:anim calcmode="lin" valueType="num">
                                      <p:cBhvr>
                                        <p:cTn id="30" dur="500" fill="hold"/>
                                        <p:tgtEl>
                                          <p:spTgt spid="312"/>
                                        </p:tgtEl>
                                        <p:attrNameLst>
                                          <p:attrName>ppt_x</p:attrName>
                                        </p:attrNameLst>
                                      </p:cBhvr>
                                      <p:tavLst>
                                        <p:tav tm="0">
                                          <p:val>
                                            <p:strVal val="0-#ppt_w/2"/>
                                          </p:val>
                                        </p:tav>
                                        <p:tav tm="100000">
                                          <p:val>
                                            <p:strVal val="#ppt_x"/>
                                          </p:val>
                                        </p:tav>
                                      </p:tavLst>
                                    </p:anim>
                                    <p:anim calcmode="lin" valueType="num">
                                      <p:cBhvr>
                                        <p:cTn id="31" dur="500" fill="hold"/>
                                        <p:tgtEl>
                                          <p:spTgt spid="312"/>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9" presetClass="entr" fill="hold" grpId="6" nodeType="clickEffect">
                                  <p:stCondLst>
                                    <p:cond delay="0"/>
                                  </p:stCondLst>
                                  <p:iterate>
                                    <p:tmAbs val="0"/>
                                  </p:iterate>
                                  <p:childTnLst>
                                    <p:set>
                                      <p:cBhvr>
                                        <p:cTn id="35" fill="hold"/>
                                        <p:tgtEl>
                                          <p:spTgt spid="324"/>
                                        </p:tgtEl>
                                        <p:attrNameLst>
                                          <p:attrName>style.visibility</p:attrName>
                                        </p:attrNameLst>
                                      </p:cBhvr>
                                      <p:to>
                                        <p:strVal val="visible"/>
                                      </p:to>
                                    </p:set>
                                    <p:animEffect transition="in" filter="dissolve">
                                      <p:cBhvr>
                                        <p:cTn id="36" dur="500"/>
                                        <p:tgtEl>
                                          <p:spTgt spid="324"/>
                                        </p:tgtEl>
                                      </p:cBhvr>
                                    </p:animEffect>
                                  </p:childTnLst>
                                </p:cTn>
                              </p:par>
                            </p:childTnLst>
                          </p:cTn>
                        </p:par>
                        <p:par>
                          <p:cTn id="37" fill="hold">
                            <p:stCondLst>
                              <p:cond delay="500"/>
                            </p:stCondLst>
                            <p:childTnLst>
                              <p:par>
                                <p:cTn id="38" presetID="9" presetClass="entr" fill="hold" grpId="7" nodeType="afterEffect">
                                  <p:stCondLst>
                                    <p:cond delay="0"/>
                                  </p:stCondLst>
                                  <p:iterate>
                                    <p:tmAbs val="0"/>
                                  </p:iterate>
                                  <p:childTnLst>
                                    <p:set>
                                      <p:cBhvr>
                                        <p:cTn id="39" fill="hold"/>
                                        <p:tgtEl>
                                          <p:spTgt spid="325"/>
                                        </p:tgtEl>
                                        <p:attrNameLst>
                                          <p:attrName>style.visibility</p:attrName>
                                        </p:attrNameLst>
                                      </p:cBhvr>
                                      <p:to>
                                        <p:strVal val="visible"/>
                                      </p:to>
                                    </p:set>
                                    <p:animEffect transition="in" filter="dissolve">
                                      <p:cBhvr>
                                        <p:cTn id="40" dur="500"/>
                                        <p:tgtEl>
                                          <p:spTgt spid="325"/>
                                        </p:tgtEl>
                                      </p:cBhvr>
                                    </p:animEffect>
                                  </p:childTnLst>
                                </p:cTn>
                              </p:par>
                            </p:childTnLst>
                          </p:cTn>
                        </p:par>
                        <p:par>
                          <p:cTn id="41" fill="hold">
                            <p:stCondLst>
                              <p:cond delay="1000"/>
                            </p:stCondLst>
                            <p:childTnLst>
                              <p:par>
                                <p:cTn id="42" presetID="9" presetClass="entr" fill="hold" grpId="8" nodeType="afterEffect">
                                  <p:stCondLst>
                                    <p:cond delay="0"/>
                                  </p:stCondLst>
                                  <p:iterate>
                                    <p:tmAbs val="0"/>
                                  </p:iterate>
                                  <p:childTnLst>
                                    <p:set>
                                      <p:cBhvr>
                                        <p:cTn id="43" fill="hold"/>
                                        <p:tgtEl>
                                          <p:spTgt spid="322"/>
                                        </p:tgtEl>
                                        <p:attrNameLst>
                                          <p:attrName>style.visibility</p:attrName>
                                        </p:attrNameLst>
                                      </p:cBhvr>
                                      <p:to>
                                        <p:strVal val="visible"/>
                                      </p:to>
                                    </p:set>
                                    <p:animEffect transition="in" filter="dissolve">
                                      <p:cBhvr>
                                        <p:cTn id="44" dur="500"/>
                                        <p:tgtEl>
                                          <p:spTgt spid="322"/>
                                        </p:tgtEl>
                                      </p:cBhvr>
                                    </p:animEffect>
                                  </p:childTnLst>
                                </p:cTn>
                              </p:par>
                            </p:childTnLst>
                          </p:cTn>
                        </p:par>
                        <p:par>
                          <p:cTn id="45" fill="hold">
                            <p:stCondLst>
                              <p:cond delay="1500"/>
                            </p:stCondLst>
                            <p:childTnLst>
                              <p:par>
                                <p:cTn id="46" presetID="9" presetClass="entr" fill="hold" grpId="9" nodeType="afterEffect">
                                  <p:stCondLst>
                                    <p:cond delay="0"/>
                                  </p:stCondLst>
                                  <p:iterate>
                                    <p:tmAbs val="0"/>
                                  </p:iterate>
                                  <p:childTnLst>
                                    <p:set>
                                      <p:cBhvr>
                                        <p:cTn id="47" fill="hold"/>
                                        <p:tgtEl>
                                          <p:spTgt spid="323"/>
                                        </p:tgtEl>
                                        <p:attrNameLst>
                                          <p:attrName>style.visibility</p:attrName>
                                        </p:attrNameLst>
                                      </p:cBhvr>
                                      <p:to>
                                        <p:strVal val="visible"/>
                                      </p:to>
                                    </p:set>
                                    <p:animEffect transition="in" filter="dissolve">
                                      <p:cBhvr>
                                        <p:cTn id="48" dur="500"/>
                                        <p:tgtEl>
                                          <p:spTgt spid="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 grpId="5" animBg="1" advAuto="0"/>
      <p:bldP spid="313" grpId="4" animBg="1" advAuto="0"/>
      <p:bldP spid="314" grpId="3" animBg="1" advAuto="0"/>
      <p:bldP spid="315" grpId="2" animBg="1" advAuto="0"/>
      <p:bldP spid="321" grpId="1" animBg="1" advAuto="0"/>
      <p:bldP spid="322" grpId="8" animBg="1" advAuto="0"/>
      <p:bldP spid="323" grpId="9" animBg="1" advAuto="0"/>
      <p:bldP spid="324" grpId="6" animBg="1" advAuto="0"/>
      <p:bldP spid="325" grpId="7" animBg="1" advAuto="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 name="Title"/>
          <p:cNvSpPr txBox="1">
            <a:spLocks noGrp="1"/>
          </p:cNvSpPr>
          <p:nvPr>
            <p:ph type="title"/>
          </p:nvPr>
        </p:nvSpPr>
        <p:spPr>
          <a:prstGeom prst="rect">
            <a:avLst/>
          </a:prstGeom>
        </p:spPr>
        <p:txBody>
          <a:bodyPr/>
          <a:lstStyle/>
          <a:p>
            <a:endParaRPr/>
          </a:p>
        </p:txBody>
      </p:sp>
      <p:pic>
        <p:nvPicPr>
          <p:cNvPr id="1023" name="image70.png" descr="image70.png"/>
          <p:cNvPicPr>
            <a:picLocks noChangeAspect="1"/>
          </p:cNvPicPr>
          <p:nvPr/>
        </p:nvPicPr>
        <p:blipFill>
          <a:blip r:embed="rId3">
            <a:extLst/>
          </a:blip>
          <a:stretch>
            <a:fillRect/>
          </a:stretch>
        </p:blipFill>
        <p:spPr>
          <a:xfrm>
            <a:off x="-325542" y="322473"/>
            <a:ext cx="9469543" cy="2329609"/>
          </a:xfrm>
          <a:prstGeom prst="rect">
            <a:avLst/>
          </a:prstGeom>
          <a:ln w="12700">
            <a:miter lim="400000"/>
          </a:ln>
        </p:spPr>
      </p:pic>
      <p:sp>
        <p:nvSpPr>
          <p:cNvPr id="1024" name="Rectangle"/>
          <p:cNvSpPr/>
          <p:nvPr/>
        </p:nvSpPr>
        <p:spPr>
          <a:xfrm>
            <a:off x="-152400" y="0"/>
            <a:ext cx="9448800" cy="6858000"/>
          </a:xfrm>
          <a:prstGeom prst="rect">
            <a:avLst/>
          </a:prstGeom>
          <a:solidFill>
            <a:srgbClr val="FFFFFF"/>
          </a:solidFill>
          <a:ln>
            <a:solidFill>
              <a:srgbClr val="EF9F28"/>
            </a:solidFill>
            <a:bevel/>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pic>
        <p:nvPicPr>
          <p:cNvPr id="1025" name="image3.png" descr="image3.png"/>
          <p:cNvPicPr>
            <a:picLocks noChangeAspect="1"/>
          </p:cNvPicPr>
          <p:nvPr/>
        </p:nvPicPr>
        <p:blipFill>
          <a:blip r:embed="rId4">
            <a:extLst/>
          </a:blip>
          <a:stretch>
            <a:fillRect/>
          </a:stretch>
        </p:blipFill>
        <p:spPr>
          <a:xfrm>
            <a:off x="1968500" y="825500"/>
            <a:ext cx="5196405" cy="5196405"/>
          </a:xfrm>
          <a:prstGeom prst="rect">
            <a:avLst/>
          </a:prstGeom>
          <a:ln w="12700">
            <a:miter lim="400000"/>
          </a:ln>
        </p:spPr>
      </p:pic>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We’d like your feedback!"/>
          <p:cNvSpPr txBox="1">
            <a:spLocks noGrp="1"/>
          </p:cNvSpPr>
          <p:nvPr>
            <p:ph type="title"/>
          </p:nvPr>
        </p:nvSpPr>
        <p:spPr>
          <a:xfrm>
            <a:off x="1981200" y="5181600"/>
            <a:ext cx="6781800" cy="880024"/>
          </a:xfrm>
          <a:prstGeom prst="rect">
            <a:avLst/>
          </a:prstGeom>
        </p:spPr>
        <p:txBody>
          <a:bodyPr>
            <a:normAutofit/>
          </a:bodyPr>
          <a:lstStyle>
            <a:lvl1pPr defTabSz="850391">
              <a:defRPr sz="4464"/>
            </a:lvl1pPr>
          </a:lstStyle>
          <a:p>
            <a:pPr>
              <a:defRPr sz="5022"/>
            </a:pPr>
            <a:r>
              <a:rPr sz="4464"/>
              <a:t>We’d like your feedback!</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How many roots does f have?”"/>
          <p:cNvSpPr txBox="1">
            <a:spLocks noGrp="1"/>
          </p:cNvSpPr>
          <p:nvPr>
            <p:ph type="title"/>
          </p:nvPr>
        </p:nvSpPr>
        <p:spPr>
          <a:prstGeom prst="rect">
            <a:avLst/>
          </a:prstGeom>
        </p:spPr>
        <p:txBody>
          <a:bodyPr/>
          <a:lstStyle/>
          <a:p>
            <a:r>
              <a:t>“How many roots does </a:t>
            </a:r>
            <a:r>
              <a:rPr i="1"/>
              <a:t>f</a:t>
            </a:r>
            <a:r>
              <a:t> have?”</a:t>
            </a:r>
          </a:p>
        </p:txBody>
      </p:sp>
      <p:sp>
        <p:nvSpPr>
          <p:cNvPr id="330" name="Body"/>
          <p:cNvSpPr txBox="1">
            <a:spLocks noGrp="1"/>
          </p:cNvSpPr>
          <p:nvPr>
            <p:ph type="body" idx="1"/>
          </p:nvPr>
        </p:nvSpPr>
        <p:spPr>
          <a:xfrm>
            <a:off x="304800" y="1554162"/>
            <a:ext cx="8686800" cy="4525963"/>
          </a:xfrm>
          <a:prstGeom prst="rect">
            <a:avLst/>
          </a:prstGeom>
        </p:spPr>
        <p:txBody>
          <a:bodyPr>
            <a:normAutofit/>
          </a:bodyPr>
          <a:lstStyle/>
          <a:p>
            <a:endParaRPr/>
          </a:p>
        </p:txBody>
      </p:sp>
      <p:sp>
        <p:nvSpPr>
          <p:cNvPr id="331"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8</a:t>
            </a:fld>
            <a:endParaRPr sz="1200">
              <a:solidFill>
                <a:srgbClr val="D38E27"/>
              </a:solidFill>
              <a:latin typeface="Arial"/>
              <a:ea typeface="Arial"/>
              <a:cs typeface="Arial"/>
              <a:sym typeface="Arial"/>
            </a:endParaRPr>
          </a:p>
        </p:txBody>
      </p:sp>
      <p:graphicFrame>
        <p:nvGraphicFramePr>
          <p:cNvPr id="332" name="Table"/>
          <p:cNvGraphicFramePr/>
          <p:nvPr/>
        </p:nvGraphicFramePr>
        <p:xfrm>
          <a:off x="457200" y="3048000"/>
          <a:ext cx="1828800" cy="1803400"/>
        </p:xfrm>
        <a:graphic>
          <a:graphicData uri="http://schemas.openxmlformats.org/drawingml/2006/table">
            <a:tbl>
              <a:tblPr>
                <a:tableStyleId>{4C3C2611-4C71-4FC5-86AE-919BDF0F9419}</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450850">
                <a:tc>
                  <a:txBody>
                    <a:bodyPr/>
                    <a:lstStyle/>
                    <a:p>
                      <a:pPr algn="l">
                        <a:defRPr sz="1800" b="0" i="0">
                          <a:solidFill>
                            <a:srgbClr val="FFFFFF"/>
                          </a:solidFill>
                          <a:sym typeface="Franklin Gothic Book"/>
                        </a:defRPr>
                      </a:pPr>
                      <a:r>
                        <a:rPr b="1">
                          <a:solidFill>
                            <a:srgbClr val="000000"/>
                          </a:solidFill>
                        </a:rPr>
                        <a:t>x</a:t>
                      </a:r>
                    </a:p>
                  </a:txBody>
                  <a:tcPr marL="45720" marR="45720" horzOverflow="overflow">
                    <a:lnL w="12700">
                      <a:solidFill>
                        <a:srgbClr val="000000"/>
                      </a:solidFill>
                    </a:lnL>
                    <a:lnR w="12700">
                      <a:solidFill>
                        <a:srgbClr val="000000"/>
                      </a:solidFill>
                    </a:lnR>
                    <a:lnT w="12700">
                      <a:solidFill>
                        <a:srgbClr val="000000"/>
                      </a:solidFill>
                    </a:lnT>
                    <a:lnB w="38100">
                      <a:solidFill>
                        <a:srgbClr val="000000"/>
                      </a:solidFill>
                    </a:lnB>
                    <a:solidFill>
                      <a:schemeClr val="accent1"/>
                    </a:solidFill>
                  </a:tcPr>
                </a:tc>
                <a:tc>
                  <a:txBody>
                    <a:bodyPr/>
                    <a:lstStyle/>
                    <a:p>
                      <a:pPr algn="l">
                        <a:defRPr sz="1800" b="0" i="0">
                          <a:solidFill>
                            <a:srgbClr val="FFFFFF"/>
                          </a:solidFill>
                          <a:sym typeface="Franklin Gothic Book"/>
                        </a:defRPr>
                      </a:pPr>
                      <a:r>
                        <a:rPr b="1">
                          <a:solidFill>
                            <a:srgbClr val="000000"/>
                          </a:solidFill>
                        </a:rPr>
                        <a:t>f(x)</a:t>
                      </a:r>
                    </a:p>
                  </a:txBody>
                  <a:tcPr marL="45720" marR="45720" horzOverflow="overflow">
                    <a:lnL w="12700">
                      <a:solidFill>
                        <a:srgbClr val="000000"/>
                      </a:solidFill>
                    </a:lnL>
                    <a:lnR w="12700">
                      <a:solidFill>
                        <a:srgbClr val="000000"/>
                      </a:solidFill>
                    </a:lnR>
                    <a:lnT w="12700">
                      <a:solidFill>
                        <a:srgbClr val="000000"/>
                      </a:solidFill>
                    </a:lnT>
                    <a:lnB w="38100">
                      <a:solidFill>
                        <a:srgbClr val="000000"/>
                      </a:solidFill>
                    </a:lnB>
                    <a:solidFill>
                      <a:schemeClr val="accent1"/>
                    </a:solidFill>
                  </a:tcPr>
                </a:tc>
                <a:extLst>
                  <a:ext uri="{0D108BD9-81ED-4DB2-BD59-A6C34878D82A}">
                    <a16:rowId xmlns:a16="http://schemas.microsoft.com/office/drawing/2014/main" val="10000"/>
                  </a:ext>
                </a:extLst>
              </a:tr>
              <a:tr h="450850">
                <a:tc>
                  <a:txBody>
                    <a:bodyPr/>
                    <a:lstStyle/>
                    <a:p>
                      <a:pPr algn="l">
                        <a:defRPr sz="1800" b="0" i="0">
                          <a:solidFill>
                            <a:srgbClr val="FFFFFF"/>
                          </a:solidFill>
                          <a:sym typeface="Franklin Gothic Book"/>
                        </a:defRPr>
                      </a:pPr>
                      <a:r>
                        <a:rPr>
                          <a:solidFill>
                            <a:srgbClr val="000000"/>
                          </a:solidFill>
                        </a:rPr>
                        <a:t>-5</a:t>
                      </a:r>
                    </a:p>
                  </a:txBody>
                  <a:tcPr marL="45720" marR="45720" horzOverflow="overflow">
                    <a:lnL w="12700">
                      <a:solidFill>
                        <a:srgbClr val="000000"/>
                      </a:solidFill>
                    </a:lnL>
                    <a:lnR w="12700">
                      <a:solidFill>
                        <a:srgbClr val="000000"/>
                      </a:solidFill>
                    </a:lnR>
                    <a:lnT w="38100">
                      <a:solidFill>
                        <a:srgbClr val="000000"/>
                      </a:solidFill>
                    </a:lnT>
                    <a:lnB w="12700">
                      <a:solidFill>
                        <a:srgbClr val="000000"/>
                      </a:solidFill>
                    </a:lnB>
                    <a:solidFill>
                      <a:srgbClr val="F9E0CD"/>
                    </a:solidFill>
                  </a:tcPr>
                </a:tc>
                <a:tc>
                  <a:txBody>
                    <a:bodyPr/>
                    <a:lstStyle/>
                    <a:p>
                      <a:pPr algn="l">
                        <a:defRPr sz="1800" b="0" i="0">
                          <a:solidFill>
                            <a:srgbClr val="FFFFFF"/>
                          </a:solidFill>
                          <a:sym typeface="Franklin Gothic Book"/>
                        </a:defRPr>
                      </a:pPr>
                      <a:r>
                        <a:rPr>
                          <a:solidFill>
                            <a:srgbClr val="000000"/>
                          </a:solidFill>
                        </a:rPr>
                        <a:t>24</a:t>
                      </a:r>
                    </a:p>
                  </a:txBody>
                  <a:tcPr marL="45720" marR="45720" horzOverflow="overflow">
                    <a:lnL w="12700">
                      <a:solidFill>
                        <a:srgbClr val="000000"/>
                      </a:solidFill>
                    </a:lnL>
                    <a:lnR w="12700">
                      <a:solidFill>
                        <a:srgbClr val="000000"/>
                      </a:solidFill>
                    </a:lnR>
                    <a:lnT w="38100">
                      <a:solidFill>
                        <a:srgbClr val="000000"/>
                      </a:solidFill>
                    </a:lnT>
                    <a:lnB w="12700">
                      <a:solidFill>
                        <a:srgbClr val="000000"/>
                      </a:solidFill>
                    </a:lnB>
                    <a:solidFill>
                      <a:srgbClr val="F9E0CD"/>
                    </a:solidFill>
                  </a:tcPr>
                </a:tc>
                <a:extLst>
                  <a:ext uri="{0D108BD9-81ED-4DB2-BD59-A6C34878D82A}">
                    <a16:rowId xmlns:a16="http://schemas.microsoft.com/office/drawing/2014/main" val="10001"/>
                  </a:ext>
                </a:extLst>
              </a:tr>
              <a:tr h="450850">
                <a:tc>
                  <a:txBody>
                    <a:bodyPr/>
                    <a:lstStyle/>
                    <a:p>
                      <a:pPr algn="l">
                        <a:defRPr sz="1800" b="0" i="0">
                          <a:solidFill>
                            <a:srgbClr val="FFFFFF"/>
                          </a:solidFill>
                          <a:sym typeface="Franklin Gothic Book"/>
                        </a:defRPr>
                      </a:pPr>
                      <a:r>
                        <a:rPr>
                          <a:solidFill>
                            <a:srgbClr val="000000"/>
                          </a:solidFill>
                        </a:rPr>
                        <a:t>-3</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FCF0E8"/>
                    </a:solidFill>
                  </a:tcPr>
                </a:tc>
                <a:tc>
                  <a:txBody>
                    <a:bodyPr/>
                    <a:lstStyle/>
                    <a:p>
                      <a:pPr algn="l">
                        <a:defRPr sz="1800" b="0" i="0">
                          <a:solidFill>
                            <a:srgbClr val="FFFFFF"/>
                          </a:solidFill>
                          <a:sym typeface="Franklin Gothic Book"/>
                        </a:defRPr>
                      </a:pPr>
                      <a:r>
                        <a:rPr>
                          <a:solidFill>
                            <a:srgbClr val="000000"/>
                          </a:solidFill>
                        </a:rPr>
                        <a:t>8</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FCF0E8"/>
                    </a:solidFill>
                  </a:tcPr>
                </a:tc>
                <a:extLst>
                  <a:ext uri="{0D108BD9-81ED-4DB2-BD59-A6C34878D82A}">
                    <a16:rowId xmlns:a16="http://schemas.microsoft.com/office/drawing/2014/main" val="10002"/>
                  </a:ext>
                </a:extLst>
              </a:tr>
              <a:tr h="450850">
                <a:tc>
                  <a:txBody>
                    <a:bodyPr/>
                    <a:lstStyle/>
                    <a:p>
                      <a:pPr algn="l">
                        <a:defRPr sz="1800" b="0" i="0">
                          <a:solidFill>
                            <a:srgbClr val="FFFFFF"/>
                          </a:solidFill>
                          <a:sym typeface="Franklin Gothic Book"/>
                        </a:defRPr>
                      </a:pPr>
                      <a:r>
                        <a:rPr>
                          <a:solidFill>
                            <a:srgbClr val="000000"/>
                          </a:solidFill>
                        </a:rPr>
                        <a:t>-2</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F9E0CD"/>
                    </a:solidFill>
                  </a:tcPr>
                </a:tc>
                <a:tc>
                  <a:txBody>
                    <a:bodyPr/>
                    <a:lstStyle/>
                    <a:p>
                      <a:pPr algn="l">
                        <a:defRPr sz="1800" b="0" i="0">
                          <a:solidFill>
                            <a:srgbClr val="FFFFFF"/>
                          </a:solidFill>
                          <a:sym typeface="Franklin Gothic Book"/>
                        </a:defRPr>
                      </a:pPr>
                      <a:r>
                        <a:rPr>
                          <a:solidFill>
                            <a:srgbClr val="000000"/>
                          </a:solidFill>
                        </a:rPr>
                        <a:t>3</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F9E0CD"/>
                    </a:solidFill>
                  </a:tcPr>
                </a:tc>
                <a:extLst>
                  <a:ext uri="{0D108BD9-81ED-4DB2-BD59-A6C34878D82A}">
                    <a16:rowId xmlns:a16="http://schemas.microsoft.com/office/drawing/2014/main" val="10003"/>
                  </a:ext>
                </a:extLst>
              </a:tr>
            </a:tbl>
          </a:graphicData>
        </a:graphic>
      </p:graphicFrame>
      <p:sp>
        <p:nvSpPr>
          <p:cNvPr id="333" name="f(x)  = x2 - 1"/>
          <p:cNvSpPr txBox="1"/>
          <p:nvPr/>
        </p:nvSpPr>
        <p:spPr>
          <a:xfrm>
            <a:off x="3200400" y="3652837"/>
            <a:ext cx="1700988" cy="476607"/>
          </a:xfrm>
          <a:prstGeom prst="rect">
            <a:avLst/>
          </a:prstGeom>
          <a:solidFill>
            <a:srgbClr val="FFFFFF"/>
          </a:solidFill>
          <a:ln w="25400">
            <a:solidFill>
              <a:schemeClr val="accent3"/>
            </a:solidFill>
            <a:miter/>
          </a:ln>
          <a:effectLst>
            <a:outerShdw blurRad="50800" dist="38100" dir="2700000" rotWithShape="0">
              <a:srgbClr val="000000">
                <a:alpha val="39998"/>
              </a:srgbClr>
            </a:outerShdw>
          </a:effectLst>
          <a:extLst>
            <a:ext uri="{C572A759-6A51-4108-AA02-DFA0A04FC94B}">
              <ma14:wrappingTextBoxFlag xmlns="" xmlns:ma14="http://schemas.microsoft.com/office/mac/drawingml/2011/main" val="1"/>
            </a:ext>
          </a:extLst>
        </p:spPr>
        <p:txBody>
          <a:bodyPr wrap="none" lIns="45719" rIns="45719">
            <a:spAutoFit/>
          </a:bodyPr>
          <a:lstStyle/>
          <a:p>
            <a:pPr>
              <a:defRPr>
                <a:solidFill>
                  <a:srgbClr val="FFFFFF"/>
                </a:solidFill>
                <a:latin typeface="Arial"/>
                <a:ea typeface="Arial"/>
                <a:cs typeface="Arial"/>
                <a:sym typeface="Arial"/>
              </a:defRPr>
            </a:pPr>
            <a:r>
              <a:rPr>
                <a:solidFill>
                  <a:srgbClr val="000000"/>
                </a:solidFill>
                <a:latin typeface="Franklin Gothic Book"/>
                <a:ea typeface="Franklin Gothic Book"/>
                <a:cs typeface="Franklin Gothic Book"/>
                <a:sym typeface="Franklin Gothic Book"/>
              </a:rPr>
              <a:t>f(x)  = x</a:t>
            </a:r>
            <a:r>
              <a:rPr baseline="30000">
                <a:solidFill>
                  <a:srgbClr val="000000"/>
                </a:solidFill>
                <a:latin typeface="Franklin Gothic Book"/>
                <a:ea typeface="Franklin Gothic Book"/>
                <a:cs typeface="Franklin Gothic Book"/>
                <a:sym typeface="Franklin Gothic Book"/>
              </a:rPr>
              <a:t>2</a:t>
            </a:r>
            <a:r>
              <a:rPr>
                <a:solidFill>
                  <a:srgbClr val="000000"/>
                </a:solidFill>
                <a:latin typeface="Franklin Gothic Book"/>
                <a:ea typeface="Franklin Gothic Book"/>
                <a:cs typeface="Franklin Gothic Book"/>
                <a:sym typeface="Franklin Gothic Book"/>
              </a:rPr>
              <a:t> - 1</a:t>
            </a:r>
          </a:p>
        </p:txBody>
      </p:sp>
      <p:pic>
        <p:nvPicPr>
          <p:cNvPr id="334" name="image26.png" descr="image26.png"/>
          <p:cNvPicPr>
            <a:picLocks noChangeAspect="1"/>
          </p:cNvPicPr>
          <p:nvPr/>
        </p:nvPicPr>
        <p:blipFill>
          <a:blip r:embed="rId3">
            <a:extLst/>
          </a:blip>
          <a:stretch>
            <a:fillRect/>
          </a:stretch>
        </p:blipFill>
        <p:spPr>
          <a:xfrm>
            <a:off x="5791200" y="2362200"/>
            <a:ext cx="3035300" cy="3289300"/>
          </a:xfrm>
          <a:prstGeom prst="rect">
            <a:avLst/>
          </a:prstGeom>
          <a:ln w="12700">
            <a:miter lim="400000"/>
          </a:ln>
          <a:effectLst>
            <a:outerShdw blurRad="50800" dist="38100" dir="2700000" rotWithShape="0">
              <a:srgbClr val="000000">
                <a:alpha val="39998"/>
              </a:srgbClr>
            </a:outerShdw>
          </a:effec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332"/>
                                        </p:tgtEl>
                                        <p:attrNameLst>
                                          <p:attrName>style.visibility</p:attrName>
                                        </p:attrNameLst>
                                      </p:cBhvr>
                                      <p:to>
                                        <p:strVal val="visible"/>
                                      </p:to>
                                    </p:set>
                                    <p:animEffect transition="in" filter="dissolve">
                                      <p:cBhvr>
                                        <p:cTn id="7" dur="500"/>
                                        <p:tgtEl>
                                          <p:spTgt spid="33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2" nodeType="clickEffect">
                                  <p:stCondLst>
                                    <p:cond delay="0"/>
                                  </p:stCondLst>
                                  <p:iterate>
                                    <p:tmAbs val="0"/>
                                  </p:iterate>
                                  <p:childTnLst>
                                    <p:set>
                                      <p:cBhvr>
                                        <p:cTn id="11" fill="hold"/>
                                        <p:tgtEl>
                                          <p:spTgt spid="333"/>
                                        </p:tgtEl>
                                        <p:attrNameLst>
                                          <p:attrName>style.visibility</p:attrName>
                                        </p:attrNameLst>
                                      </p:cBhvr>
                                      <p:to>
                                        <p:strVal val="visible"/>
                                      </p:to>
                                    </p:set>
                                    <p:animEffect transition="in" filter="dissolve">
                                      <p:cBhvr>
                                        <p:cTn id="12" dur="500"/>
                                        <p:tgtEl>
                                          <p:spTgt spid="3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fill="hold" grpId="3" nodeType="clickEffect">
                                  <p:stCondLst>
                                    <p:cond delay="0"/>
                                  </p:stCondLst>
                                  <p:iterate>
                                    <p:tmAbs val="0"/>
                                  </p:iterate>
                                  <p:childTnLst>
                                    <p:set>
                                      <p:cBhvr>
                                        <p:cTn id="16" fill="hold"/>
                                        <p:tgtEl>
                                          <p:spTgt spid="334"/>
                                        </p:tgtEl>
                                        <p:attrNameLst>
                                          <p:attrName>style.visibility</p:attrName>
                                        </p:attrNameLst>
                                      </p:cBhvr>
                                      <p:to>
                                        <p:strVal val="visible"/>
                                      </p:to>
                                    </p:set>
                                    <p:animEffect transition="in" filter="dissolve">
                                      <p:cBhvr>
                                        <p:cTn id="17" dur="500"/>
                                        <p:tgtEl>
                                          <p:spTgt spid="33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fill="hold" grpId="4" nodeType="clickEffect">
                                  <p:stCondLst>
                                    <p:cond delay="0"/>
                                  </p:stCondLst>
                                  <p:iterate>
                                    <p:tmAbs val="0"/>
                                  </p:iterate>
                                  <p:childTnLst>
                                    <p:animEffect transition="out" filter="dissolve">
                                      <p:cBhvr>
                                        <p:cTn id="21" dur="500" fill="hold"/>
                                        <p:tgtEl>
                                          <p:spTgt spid="334"/>
                                        </p:tgtEl>
                                      </p:cBhvr>
                                    </p:animEffect>
                                    <p:set>
                                      <p:cBhvr>
                                        <p:cTn id="22" fill="hold">
                                          <p:stCondLst>
                                            <p:cond delay="499"/>
                                          </p:stCondLst>
                                        </p:cTn>
                                        <p:tgtEl>
                                          <p:spTgt spid="33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fill="hold" grpId="5" nodeType="clickEffect">
                                  <p:stCondLst>
                                    <p:cond delay="0"/>
                                  </p:stCondLst>
                                  <p:iterate>
                                    <p:tmAbs val="0"/>
                                  </p:iterate>
                                  <p:childTnLst>
                                    <p:animEffect transition="out" filter="dissolve">
                                      <p:cBhvr>
                                        <p:cTn id="26" dur="500" fill="hold"/>
                                        <p:tgtEl>
                                          <p:spTgt spid="333"/>
                                        </p:tgtEl>
                                      </p:cBhvr>
                                    </p:animEffect>
                                    <p:set>
                                      <p:cBhvr>
                                        <p:cTn id="27" fill="hold">
                                          <p:stCondLst>
                                            <p:cond delay="499"/>
                                          </p:stCondLst>
                                        </p:cTn>
                                        <p:tgtEl>
                                          <p:spTgt spid="3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 grpId="1" animBg="1" advAuto="0"/>
      <p:bldP spid="333" grpId="2" animBg="1" advAuto="0"/>
      <p:bldP spid="333" grpId="5" animBg="1" advAuto="0"/>
      <p:bldP spid="334" grpId="3" animBg="1" advAuto="0"/>
      <p:bldP spid="334" grpId="4" animBg="1" advAuto="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8" name="Make representations concrete and connected"/>
          <p:cNvSpPr txBox="1">
            <a:spLocks noGrp="1"/>
          </p:cNvSpPr>
          <p:nvPr>
            <p:ph type="title"/>
          </p:nvPr>
        </p:nvSpPr>
        <p:spPr>
          <a:xfrm>
            <a:off x="152400" y="6206575"/>
            <a:ext cx="8991600" cy="651426"/>
          </a:xfrm>
          <a:prstGeom prst="rect">
            <a:avLst/>
          </a:prstGeom>
        </p:spPr>
        <p:txBody>
          <a:bodyPr>
            <a:normAutofit/>
          </a:bodyPr>
          <a:lstStyle/>
          <a:p>
            <a:r>
              <a:rPr sz="2800" b="0"/>
              <a:t>Make representations </a:t>
            </a:r>
            <a:r>
              <a:rPr sz="2800"/>
              <a:t>concrete</a:t>
            </a:r>
            <a:r>
              <a:rPr sz="2800" b="0"/>
              <a:t> and </a:t>
            </a:r>
            <a:r>
              <a:rPr sz="2800"/>
              <a:t>connected</a:t>
            </a:r>
          </a:p>
        </p:txBody>
      </p:sp>
    </p:spTree>
  </p:cSld>
  <p:clrMapOvr>
    <a:masterClrMapping/>
  </p:clrMapOvr>
  <p:transition spd="med"/>
</p:sld>
</file>

<file path=ppt/theme/theme1.xml><?xml version="1.0" encoding="utf-8"?>
<a:theme xmlns:a="http://schemas.openxmlformats.org/drawingml/2006/main" name="Default">
  <a:themeElements>
    <a:clrScheme name="Default">
      <a:dk1>
        <a:srgbClr val="000000"/>
      </a:dk1>
      <a:lt1>
        <a:srgbClr val="000000"/>
      </a:lt1>
      <a:dk2>
        <a:srgbClr val="A7A7A7"/>
      </a:dk2>
      <a:lt2>
        <a:srgbClr val="535353"/>
      </a:lt2>
      <a:accent1>
        <a:srgbClr val="F0A22E"/>
      </a:accent1>
      <a:accent2>
        <a:srgbClr val="A5644E"/>
      </a:accent2>
      <a:accent3>
        <a:srgbClr val="B58B80"/>
      </a:accent3>
      <a:accent4>
        <a:srgbClr val="C3986D"/>
      </a:accent4>
      <a:accent5>
        <a:srgbClr val="A19574"/>
      </a:accent5>
      <a:accent6>
        <a:srgbClr val="C17529"/>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bevel/>
        </a:ln>
        <a:effectLst>
          <a:outerShdw blurRad="76200" dist="50800" dir="5400000" rotWithShape="0">
            <a:srgbClr val="4E3B30">
              <a:alpha val="60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Franklin Gothic Book"/>
            <a:ea typeface="Franklin Gothic Book"/>
            <a:cs typeface="Franklin Gothic Book"/>
            <a:sym typeface="Franklin Gothic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bevel/>
        </a:ln>
        <a:effectLst>
          <a:outerShdw blurRad="76200" dist="50800" dir="5400000" rotWithShape="0">
            <a:srgbClr val="4E3B30">
              <a:alpha val="6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Franklin Gothic Book"/>
            <a:ea typeface="Franklin Gothic Book"/>
            <a:cs typeface="Franklin Gothic Book"/>
            <a:sym typeface="Franklin Gothic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F0A22E"/>
      </a:accent1>
      <a:accent2>
        <a:srgbClr val="A5644E"/>
      </a:accent2>
      <a:accent3>
        <a:srgbClr val="B58B80"/>
      </a:accent3>
      <a:accent4>
        <a:srgbClr val="C3986D"/>
      </a:accent4>
      <a:accent5>
        <a:srgbClr val="A19574"/>
      </a:accent5>
      <a:accent6>
        <a:srgbClr val="C17529"/>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bevel/>
        </a:ln>
        <a:effectLst>
          <a:outerShdw blurRad="76200" dist="50800" dir="5400000" rotWithShape="0">
            <a:srgbClr val="4E3B30">
              <a:alpha val="60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Franklin Gothic Book"/>
            <a:ea typeface="Franklin Gothic Book"/>
            <a:cs typeface="Franklin Gothic Book"/>
            <a:sym typeface="Franklin Gothic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bevel/>
        </a:ln>
        <a:effectLst>
          <a:outerShdw blurRad="76200" dist="50800" dir="5400000" rotWithShape="0">
            <a:srgbClr val="4E3B30">
              <a:alpha val="6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Franklin Gothic Book"/>
            <a:ea typeface="Franklin Gothic Book"/>
            <a:cs typeface="Franklin Gothic Book"/>
            <a:sym typeface="Franklin Gothic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2532</TotalTime>
  <Words>6766</Words>
  <Application>Microsoft Macintosh PowerPoint</Application>
  <PresentationFormat>On-screen Show (4:3)</PresentationFormat>
  <Paragraphs>1295</Paragraphs>
  <Slides>71</Slides>
  <Notes>67</Notes>
  <HiddenSlides>14</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71</vt:i4>
      </vt:variant>
    </vt:vector>
  </HeadingPairs>
  <TitlesOfParts>
    <vt:vector size="88" baseType="lpstr">
      <vt:lpstr>ＭＳ ゴシック</vt:lpstr>
      <vt:lpstr>ＭＳ Ｐゴシック</vt:lpstr>
      <vt:lpstr>Arial</vt:lpstr>
      <vt:lpstr>Avenir Roman</vt:lpstr>
      <vt:lpstr>Cambria Math</vt:lpstr>
      <vt:lpstr>Century Gothic</vt:lpstr>
      <vt:lpstr>Comic Sans MS</vt:lpstr>
      <vt:lpstr>Consolas</vt:lpstr>
      <vt:lpstr>Courier</vt:lpstr>
      <vt:lpstr>Courier New</vt:lpstr>
      <vt:lpstr>Franklin Gothic Book</vt:lpstr>
      <vt:lpstr>Gill Sans MT</vt:lpstr>
      <vt:lpstr>Helvetica</vt:lpstr>
      <vt:lpstr>Times New Roman</vt:lpstr>
      <vt:lpstr>Trebuchet MS</vt:lpstr>
      <vt:lpstr>Wingdings</vt:lpstr>
      <vt:lpstr>Default</vt:lpstr>
      <vt:lpstr>PowerPoint Presentation</vt:lpstr>
      <vt:lpstr>PowerPoint Presentation</vt:lpstr>
      <vt:lpstr>My goals for these three days</vt:lpstr>
      <vt:lpstr>Agenda</vt:lpstr>
      <vt:lpstr>Algebra Matters</vt:lpstr>
      <vt:lpstr>PowerPoint Presentation</vt:lpstr>
      <vt:lpstr>Why is Algebra so Hard? </vt:lpstr>
      <vt:lpstr>“How many roots does f have?”</vt:lpstr>
      <vt:lpstr>Make representations concrete and connected</vt:lpstr>
      <vt:lpstr>Programming has functions!</vt:lpstr>
      <vt:lpstr>Programming != Math</vt:lpstr>
      <vt:lpstr>Agenda</vt:lpstr>
      <vt:lpstr>Who is Bootstrap for?</vt:lpstr>
      <vt:lpstr>Bootstrap Materials</vt:lpstr>
      <vt:lpstr>10,000 Foot View</vt:lpstr>
      <vt:lpstr>10,000 Foot View</vt:lpstr>
      <vt:lpstr>10,000 Foot View</vt:lpstr>
      <vt:lpstr>10,000 Foot View</vt:lpstr>
      <vt:lpstr>Agenda</vt:lpstr>
      <vt:lpstr>Setting up your classroom</vt:lpstr>
      <vt:lpstr>Unit 1</vt:lpstr>
      <vt:lpstr>NinjaCat</vt:lpstr>
      <vt:lpstr>Game Brainstorming</vt:lpstr>
      <vt:lpstr>Starting to Program…</vt:lpstr>
      <vt:lpstr>Circles of Evaluation</vt:lpstr>
      <vt:lpstr>Circles of Evaluation</vt:lpstr>
      <vt:lpstr>Unit 2</vt:lpstr>
      <vt:lpstr>Strings and Images</vt:lpstr>
      <vt:lpstr>Contracts and Functions</vt:lpstr>
      <vt:lpstr>Contracts and Functions</vt:lpstr>
      <vt:lpstr>More Image Functions</vt:lpstr>
      <vt:lpstr>Error Messages</vt:lpstr>
      <vt:lpstr>Driver / Navigator</vt:lpstr>
      <vt:lpstr>PowerPoint Presentation</vt:lpstr>
      <vt:lpstr>Unit 3</vt:lpstr>
      <vt:lpstr>Defining Values</vt:lpstr>
      <vt:lpstr>“Day 1” Review</vt:lpstr>
      <vt:lpstr>More Review</vt:lpstr>
      <vt:lpstr>Defining Functions</vt:lpstr>
      <vt:lpstr>Defining Functions</vt:lpstr>
      <vt:lpstr>Type bc into a new program</vt:lpstr>
      <vt:lpstr>Unit 4</vt:lpstr>
      <vt:lpstr>rocket-height</vt:lpstr>
      <vt:lpstr>Challenges</vt:lpstr>
      <vt:lpstr>Practice</vt:lpstr>
      <vt:lpstr>Unit 5</vt:lpstr>
      <vt:lpstr>Animating your Characters</vt:lpstr>
      <vt:lpstr>For Practice…on Page 10</vt:lpstr>
      <vt:lpstr>Activity: Design Recipe</vt:lpstr>
      <vt:lpstr>Activity: Design Recipe</vt:lpstr>
      <vt:lpstr>Unit 6</vt:lpstr>
      <vt:lpstr>True and False…</vt:lpstr>
      <vt:lpstr>safe-left?</vt:lpstr>
      <vt:lpstr>Finishing onscreen?</vt:lpstr>
      <vt:lpstr>PowerPoint Presentation</vt:lpstr>
      <vt:lpstr>Unit 7</vt:lpstr>
      <vt:lpstr>Luigi’s Pizza</vt:lpstr>
      <vt:lpstr>Extending the Design Recipe</vt:lpstr>
      <vt:lpstr>Extending the Design Recipe</vt:lpstr>
      <vt:lpstr>Challenges</vt:lpstr>
      <vt:lpstr>The last lessons…</vt:lpstr>
      <vt:lpstr>At the End..</vt:lpstr>
      <vt:lpstr>Implementation</vt:lpstr>
      <vt:lpstr>PowerPoint Presentation</vt:lpstr>
      <vt:lpstr>PowerPoint Presentation</vt:lpstr>
      <vt:lpstr>Next Steps</vt:lpstr>
      <vt:lpstr>Sample Questions for Breakout</vt:lpstr>
      <vt:lpstr>PowerPoint Presentation</vt:lpstr>
      <vt:lpstr>Connect with Us!</vt:lpstr>
      <vt:lpstr>PowerPoint Presentation</vt:lpstr>
      <vt:lpstr>We’d like your feedback!</vt:lpstr>
    </vt:vector>
  </TitlesOfParts>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jpolitz@eng.ucsd.edu</cp:lastModifiedBy>
  <cp:revision>27</cp:revision>
  <dcterms:modified xsi:type="dcterms:W3CDTF">2018-02-08T21:08:11Z</dcterms:modified>
</cp:coreProperties>
</file>